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7" r:id="rId1"/>
    <p:sldMasterId id="2147483700" r:id="rId2"/>
    <p:sldMasterId id="2147483712" r:id="rId3"/>
    <p:sldMasterId id="2147483724" r:id="rId4"/>
  </p:sldMasterIdLst>
  <p:notesMasterIdLst>
    <p:notesMasterId r:id="rId73"/>
  </p:notesMasterIdLst>
  <p:sldIdLst>
    <p:sldId id="324" r:id="rId5"/>
    <p:sldId id="325" r:id="rId6"/>
    <p:sldId id="328" r:id="rId7"/>
    <p:sldId id="259" r:id="rId8"/>
    <p:sldId id="260" r:id="rId9"/>
    <p:sldId id="261" r:id="rId10"/>
    <p:sldId id="262" r:id="rId11"/>
    <p:sldId id="263" r:id="rId12"/>
    <p:sldId id="264" r:id="rId13"/>
    <p:sldId id="265" r:id="rId14"/>
    <p:sldId id="266" r:id="rId15"/>
    <p:sldId id="267" r:id="rId16"/>
    <p:sldId id="326" r:id="rId17"/>
    <p:sldId id="327" r:id="rId18"/>
    <p:sldId id="329" r:id="rId19"/>
    <p:sldId id="268" r:id="rId20"/>
    <p:sldId id="269" r:id="rId21"/>
    <p:sldId id="270" r:id="rId22"/>
    <p:sldId id="271" r:id="rId23"/>
    <p:sldId id="272" r:id="rId24"/>
    <p:sldId id="273" r:id="rId25"/>
    <p:sldId id="274" r:id="rId26"/>
    <p:sldId id="331" r:id="rId27"/>
    <p:sldId id="275" r:id="rId28"/>
    <p:sldId id="330" r:id="rId29"/>
    <p:sldId id="276" r:id="rId30"/>
    <p:sldId id="277" r:id="rId31"/>
    <p:sldId id="278" r:id="rId32"/>
    <p:sldId id="279" r:id="rId33"/>
    <p:sldId id="280" r:id="rId34"/>
    <p:sldId id="281" r:id="rId35"/>
    <p:sldId id="282" r:id="rId36"/>
    <p:sldId id="283"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307" r:id="rId60"/>
    <p:sldId id="308" r:id="rId61"/>
    <p:sldId id="309" r:id="rId62"/>
    <p:sldId id="310" r:id="rId63"/>
    <p:sldId id="311" r:id="rId64"/>
    <p:sldId id="312" r:id="rId65"/>
    <p:sldId id="313" r:id="rId66"/>
    <p:sldId id="314" r:id="rId67"/>
    <p:sldId id="315" r:id="rId68"/>
    <p:sldId id="316" r:id="rId69"/>
    <p:sldId id="318" r:id="rId70"/>
    <p:sldId id="319" r:id="rId71"/>
    <p:sldId id="320" r:id="rId7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4412" autoAdjust="0"/>
    <p:restoredTop sz="72469" autoAdjust="0"/>
  </p:normalViewPr>
  <p:slideViewPr>
    <p:cSldViewPr>
      <p:cViewPr>
        <p:scale>
          <a:sx n="50" d="100"/>
          <a:sy n="50" d="100"/>
        </p:scale>
        <p:origin x="-1722" y="-144"/>
      </p:cViewPr>
      <p:guideLst>
        <p:guide orient="horz" pos="2160"/>
        <p:guide pos="2880"/>
      </p:guideLst>
    </p:cSldViewPr>
  </p:slideViewPr>
  <p:outlineViewPr>
    <p:cViewPr>
      <p:scale>
        <a:sx n="33" d="100"/>
        <a:sy n="33" d="100"/>
      </p:scale>
      <p:origin x="0" y="27252"/>
    </p:cViewPr>
  </p:outlineViewPr>
  <p:notesTextViewPr>
    <p:cViewPr>
      <p:scale>
        <a:sx n="1" d="1"/>
        <a:sy n="1" d="1"/>
      </p:scale>
      <p:origin x="0" y="0"/>
    </p:cViewPr>
  </p:notesTextViewPr>
  <p:sorterViewPr>
    <p:cViewPr>
      <p:scale>
        <a:sx n="100" d="100"/>
        <a:sy n="100" d="100"/>
      </p:scale>
      <p:origin x="0" y="1355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theme" Target="theme/theme1.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43B130F-3169-4012-A971-755E04D57173}" type="datetimeFigureOut">
              <a:rPr lang="fa-IR" smtClean="0"/>
              <a:t>04/02/1439</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30F937D-DE85-4CBA-BFAB-C24BB3234971}" type="slidenum">
              <a:rPr lang="fa-IR" smtClean="0"/>
              <a:t>‹#›</a:t>
            </a:fld>
            <a:endParaRPr lang="fa-IR"/>
          </a:p>
        </p:txBody>
      </p:sp>
    </p:spTree>
    <p:extLst>
      <p:ext uri="{BB962C8B-B14F-4D97-AF65-F5344CB8AC3E}">
        <p14:creationId xmlns:p14="http://schemas.microsoft.com/office/powerpoint/2010/main" val="23675565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030F937D-DE85-4CBA-BFAB-C24BB3234971}" type="slidenum">
              <a:rPr lang="fa-IR" smtClean="0"/>
              <a:t>68</a:t>
            </a:fld>
            <a:endParaRPr lang="fa-IR"/>
          </a:p>
        </p:txBody>
      </p:sp>
    </p:spTree>
    <p:extLst>
      <p:ext uri="{BB962C8B-B14F-4D97-AF65-F5344CB8AC3E}">
        <p14:creationId xmlns:p14="http://schemas.microsoft.com/office/powerpoint/2010/main" val="21768404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3439CA0-87A2-43F6-A3B5-ED9E275AD0E8}" type="datetimeFigureOut">
              <a:rPr lang="fa-IR" smtClean="0"/>
              <a:pPr/>
              <a:t>04/02/1439</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ED5C280-E6E1-414B-9949-A678316A667A}" type="slidenum">
              <a:rPr lang="fa-IR" smtClean="0"/>
              <a:pPr/>
              <a:t>‹#›</a:t>
            </a:fld>
            <a:endParaRPr lang="fa-IR"/>
          </a:p>
        </p:txBody>
      </p:sp>
    </p:spTree>
    <p:extLst>
      <p:ext uri="{BB962C8B-B14F-4D97-AF65-F5344CB8AC3E}">
        <p14:creationId xmlns:p14="http://schemas.microsoft.com/office/powerpoint/2010/main" val="723100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5" name="Footer Placeholder 4"/>
          <p:cNvSpPr>
            <a:spLocks noGrp="1"/>
          </p:cNvSpPr>
          <p:nvPr>
            <p:ph type="ftr" sz="quarter" idx="11"/>
          </p:nvPr>
        </p:nvSpPr>
        <p:spPr/>
        <p:txBody>
          <a:bodyPr/>
          <a:lstStyle>
            <a:extLst/>
          </a:lstStyle>
          <a:p>
            <a:endParaRPr lang="fa-IR">
              <a:solidFill>
                <a:prstClr val="black"/>
              </a:solidFill>
            </a:endParaRPr>
          </a:p>
        </p:txBody>
      </p:sp>
      <p:sp>
        <p:nvSpPr>
          <p:cNvPr id="6" name="Slide Number Placeholder 5"/>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1563310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5" name="Footer Placeholder 4"/>
          <p:cNvSpPr>
            <a:spLocks noGrp="1"/>
          </p:cNvSpPr>
          <p:nvPr>
            <p:ph type="ftr" sz="quarter" idx="11"/>
          </p:nvPr>
        </p:nvSpPr>
        <p:spPr/>
        <p:txBody>
          <a:bodyPr/>
          <a:lstStyle>
            <a:extLst/>
          </a:lstStyle>
          <a:p>
            <a:endParaRPr lang="fa-IR">
              <a:solidFill>
                <a:prstClr val="black"/>
              </a:solidFill>
            </a:endParaRPr>
          </a:p>
        </p:txBody>
      </p:sp>
      <p:sp>
        <p:nvSpPr>
          <p:cNvPr id="6" name="Slide Number Placeholder 5"/>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27275739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5DB0C29-EA9C-4633-816B-3B7784E3221E}" type="datetimeFigureOut">
              <a:rPr lang="fa-IR" smtClean="0"/>
              <a:t>04/02/1439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6019809-FBF5-4BFA-B78B-24019018F9B3}" type="slidenum">
              <a:rPr lang="fa-IR" smtClean="0"/>
              <a:t>‹#›</a:t>
            </a:fld>
            <a:endParaRPr lang="fa-IR"/>
          </a:p>
        </p:txBody>
      </p:sp>
    </p:spTree>
    <p:extLst>
      <p:ext uri="{BB962C8B-B14F-4D97-AF65-F5344CB8AC3E}">
        <p14:creationId xmlns:p14="http://schemas.microsoft.com/office/powerpoint/2010/main" val="1400676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3439CA0-87A2-43F6-A3B5-ED9E275AD0E8}" type="datetimeFigureOut">
              <a:rPr lang="fa-IR" smtClean="0"/>
              <a:pPr/>
              <a:t>04/02/1439</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ED5C280-E6E1-414B-9949-A678316A667A}" type="slidenum">
              <a:rPr lang="fa-IR" smtClean="0"/>
              <a:pPr/>
              <a:t>‹#›</a:t>
            </a:fld>
            <a:endParaRPr lang="fa-IR"/>
          </a:p>
        </p:txBody>
      </p:sp>
    </p:spTree>
    <p:extLst>
      <p:ext uri="{BB962C8B-B14F-4D97-AF65-F5344CB8AC3E}">
        <p14:creationId xmlns:p14="http://schemas.microsoft.com/office/powerpoint/2010/main" val="2297278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5" name="Footer Placeholder 4"/>
          <p:cNvSpPr>
            <a:spLocks noGrp="1"/>
          </p:cNvSpPr>
          <p:nvPr>
            <p:ph type="ftr" sz="quarter" idx="11"/>
          </p:nvPr>
        </p:nvSpPr>
        <p:spPr/>
        <p:txBody>
          <a:bodyPr/>
          <a:lstStyle>
            <a:extLst/>
          </a:lstStyle>
          <a:p>
            <a:endParaRPr lang="fa-IR">
              <a:solidFill>
                <a:prstClr val="black"/>
              </a:solidFill>
            </a:endParaRPr>
          </a:p>
        </p:txBody>
      </p:sp>
      <p:sp>
        <p:nvSpPr>
          <p:cNvPr id="6" name="Slide Number Placeholder 5"/>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440740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3439CA0-87A2-43F6-A3B5-ED9E275AD0E8}" type="datetimeFigureOut">
              <a:rPr lang="fa-IR" smtClean="0">
                <a:solidFill>
                  <a:prstClr val="white"/>
                </a:solidFill>
              </a:rPr>
              <a:pPr/>
              <a:t>04/02/1439</a:t>
            </a:fld>
            <a:endParaRPr lang="fa-IR">
              <a:solidFill>
                <a:prstClr val="white"/>
              </a:solidFill>
            </a:endParaRPr>
          </a:p>
        </p:txBody>
      </p:sp>
      <p:sp>
        <p:nvSpPr>
          <p:cNvPr id="5" name="Footer Placeholder 4"/>
          <p:cNvSpPr>
            <a:spLocks noGrp="1"/>
          </p:cNvSpPr>
          <p:nvPr>
            <p:ph type="ftr" sz="quarter" idx="11"/>
          </p:nvPr>
        </p:nvSpPr>
        <p:spPr/>
        <p:txBody>
          <a:bodyPr/>
          <a:lstStyle>
            <a:extLst/>
          </a:lstStyle>
          <a:p>
            <a:endParaRPr lang="fa-IR">
              <a:solidFill>
                <a:prstClr val="white"/>
              </a:solidFill>
            </a:endParaRPr>
          </a:p>
        </p:txBody>
      </p:sp>
      <p:sp>
        <p:nvSpPr>
          <p:cNvPr id="6" name="Slide Number Placeholder 5"/>
          <p:cNvSpPr>
            <a:spLocks noGrp="1"/>
          </p:cNvSpPr>
          <p:nvPr>
            <p:ph type="sldNum" sz="quarter" idx="12"/>
          </p:nvPr>
        </p:nvSpPr>
        <p:spPr/>
        <p:txBody>
          <a:bodyPr/>
          <a:lstStyle>
            <a:extLst/>
          </a:lstStyle>
          <a:p>
            <a:fld id="{3ED5C280-E6E1-414B-9949-A678316A667A}" type="slidenum">
              <a:rPr lang="fa-IR" smtClean="0">
                <a:solidFill>
                  <a:prstClr val="white"/>
                </a:solidFill>
              </a:rPr>
              <a:pPr/>
              <a:t>‹#›</a:t>
            </a:fld>
            <a:endParaRPr lang="fa-IR">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Tree>
    <p:extLst>
      <p:ext uri="{BB962C8B-B14F-4D97-AF65-F5344CB8AC3E}">
        <p14:creationId xmlns:p14="http://schemas.microsoft.com/office/powerpoint/2010/main" val="2063072578"/>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439CA0-87A2-43F6-A3B5-ED9E275AD0E8}" type="datetimeFigureOut">
              <a:rPr lang="fa-IR" smtClean="0">
                <a:solidFill>
                  <a:prstClr val="white"/>
                </a:solidFill>
              </a:rPr>
              <a:pPr/>
              <a:t>04/02/1439</a:t>
            </a:fld>
            <a:endParaRPr lang="fa-IR">
              <a:solidFill>
                <a:prstClr val="white"/>
              </a:solidFill>
            </a:endParaRPr>
          </a:p>
        </p:txBody>
      </p:sp>
      <p:sp>
        <p:nvSpPr>
          <p:cNvPr id="6" name="Footer Placeholder 5"/>
          <p:cNvSpPr>
            <a:spLocks noGrp="1"/>
          </p:cNvSpPr>
          <p:nvPr>
            <p:ph type="ftr" sz="quarter" idx="11"/>
          </p:nvPr>
        </p:nvSpPr>
        <p:spPr/>
        <p:txBody>
          <a:bodyPr/>
          <a:lstStyle>
            <a:extLst/>
          </a:lstStyle>
          <a:p>
            <a:endParaRPr lang="fa-IR">
              <a:solidFill>
                <a:prstClr val="white"/>
              </a:solidFill>
            </a:endParaRPr>
          </a:p>
        </p:txBody>
      </p:sp>
      <p:sp>
        <p:nvSpPr>
          <p:cNvPr id="7" name="Slide Number Placeholder 6"/>
          <p:cNvSpPr>
            <a:spLocks noGrp="1"/>
          </p:cNvSpPr>
          <p:nvPr>
            <p:ph type="sldNum" sz="quarter" idx="12"/>
          </p:nvPr>
        </p:nvSpPr>
        <p:spPr/>
        <p:txBody>
          <a:bodyPr/>
          <a:lstStyle>
            <a:extLst/>
          </a:lstStyle>
          <a:p>
            <a:fld id="{3ED5C280-E6E1-414B-9949-A678316A667A}" type="slidenum">
              <a:rPr lang="fa-IR" smtClean="0">
                <a:solidFill>
                  <a:prstClr val="white"/>
                </a:solidFill>
              </a:rPr>
              <a:pPr/>
              <a:t>‹#›</a:t>
            </a:fld>
            <a:endParaRPr lang="fa-IR">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511169193"/>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8" name="Footer Placeholder 7"/>
          <p:cNvSpPr>
            <a:spLocks noGrp="1"/>
          </p:cNvSpPr>
          <p:nvPr>
            <p:ph type="ftr" sz="quarter" idx="11"/>
          </p:nvPr>
        </p:nvSpPr>
        <p:spPr/>
        <p:txBody>
          <a:bodyPr/>
          <a:lstStyle>
            <a:extLst/>
          </a:lstStyle>
          <a:p>
            <a:endParaRPr lang="fa-IR">
              <a:solidFill>
                <a:prstClr val="black"/>
              </a:solidFill>
            </a:endParaRPr>
          </a:p>
        </p:txBody>
      </p:sp>
      <p:sp>
        <p:nvSpPr>
          <p:cNvPr id="9" name="Slide Number Placeholder 8"/>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46861682"/>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3439CA0-87A2-43F6-A3B5-ED9E275AD0E8}" type="datetimeFigureOut">
              <a:rPr lang="fa-IR" smtClean="0">
                <a:solidFill>
                  <a:prstClr val="white"/>
                </a:solidFill>
              </a:rPr>
              <a:pPr/>
              <a:t>04/02/1439</a:t>
            </a:fld>
            <a:endParaRPr lang="fa-IR">
              <a:solidFill>
                <a:prstClr val="white"/>
              </a:solidFill>
            </a:endParaRPr>
          </a:p>
        </p:txBody>
      </p:sp>
      <p:sp>
        <p:nvSpPr>
          <p:cNvPr id="4" name="Footer Placeholder 3"/>
          <p:cNvSpPr>
            <a:spLocks noGrp="1"/>
          </p:cNvSpPr>
          <p:nvPr>
            <p:ph type="ftr" sz="quarter" idx="11"/>
          </p:nvPr>
        </p:nvSpPr>
        <p:spPr/>
        <p:txBody>
          <a:bodyPr/>
          <a:lstStyle>
            <a:extLst/>
          </a:lstStyle>
          <a:p>
            <a:endParaRPr lang="fa-IR">
              <a:solidFill>
                <a:prstClr val="white"/>
              </a:solidFill>
            </a:endParaRPr>
          </a:p>
        </p:txBody>
      </p:sp>
      <p:sp>
        <p:nvSpPr>
          <p:cNvPr id="5" name="Slide Number Placeholder 4"/>
          <p:cNvSpPr>
            <a:spLocks noGrp="1"/>
          </p:cNvSpPr>
          <p:nvPr>
            <p:ph type="sldNum" sz="quarter" idx="12"/>
          </p:nvPr>
        </p:nvSpPr>
        <p:spPr/>
        <p:txBody>
          <a:bodyPr/>
          <a:lstStyle>
            <a:extLst/>
          </a:lstStyle>
          <a:p>
            <a:fld id="{3ED5C280-E6E1-414B-9949-A678316A667A}" type="slidenum">
              <a:rPr lang="fa-IR" smtClean="0">
                <a:solidFill>
                  <a:prstClr val="white"/>
                </a:solidFill>
              </a:rPr>
              <a:pPr/>
              <a:t>‹#›</a:t>
            </a:fld>
            <a:endParaRPr lang="fa-IR">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894874155"/>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3" name="Footer Placeholder 2"/>
          <p:cNvSpPr>
            <a:spLocks noGrp="1"/>
          </p:cNvSpPr>
          <p:nvPr>
            <p:ph type="ftr" sz="quarter" idx="11"/>
          </p:nvPr>
        </p:nvSpPr>
        <p:spPr/>
        <p:txBody>
          <a:bodyPr/>
          <a:lstStyle>
            <a:extLst/>
          </a:lstStyle>
          <a:p>
            <a:endParaRPr lang="fa-IR">
              <a:solidFill>
                <a:prstClr val="black"/>
              </a:solidFill>
            </a:endParaRPr>
          </a:p>
        </p:txBody>
      </p:sp>
      <p:sp>
        <p:nvSpPr>
          <p:cNvPr id="4" name="Slide Number Placeholder 3"/>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105097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5" name="Footer Placeholder 4"/>
          <p:cNvSpPr>
            <a:spLocks noGrp="1"/>
          </p:cNvSpPr>
          <p:nvPr>
            <p:ph type="ftr" sz="quarter" idx="11"/>
          </p:nvPr>
        </p:nvSpPr>
        <p:spPr/>
        <p:txBody>
          <a:bodyPr/>
          <a:lstStyle>
            <a:extLst/>
          </a:lstStyle>
          <a:p>
            <a:endParaRPr lang="fa-IR">
              <a:solidFill>
                <a:prstClr val="black"/>
              </a:solidFill>
            </a:endParaRPr>
          </a:p>
        </p:txBody>
      </p:sp>
      <p:sp>
        <p:nvSpPr>
          <p:cNvPr id="6" name="Slide Number Placeholder 5"/>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162470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6" name="Footer Placeholder 5"/>
          <p:cNvSpPr>
            <a:spLocks noGrp="1"/>
          </p:cNvSpPr>
          <p:nvPr>
            <p:ph type="ftr" sz="quarter" idx="11"/>
          </p:nvPr>
        </p:nvSpPr>
        <p:spPr/>
        <p:txBody>
          <a:bodyPr/>
          <a:lstStyle>
            <a:extLst/>
          </a:lstStyle>
          <a:p>
            <a:endParaRPr lang="fa-IR">
              <a:solidFill>
                <a:prstClr val="black"/>
              </a:solidFill>
            </a:endParaRPr>
          </a:p>
        </p:txBody>
      </p:sp>
      <p:sp>
        <p:nvSpPr>
          <p:cNvPr id="7" name="Slide Number Placeholder 6"/>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3965907733"/>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3439CA0-87A2-43F6-A3B5-ED9E275AD0E8}" type="datetimeFigureOut">
              <a:rPr lang="fa-IR" smtClean="0">
                <a:solidFill>
                  <a:prstClr val="white"/>
                </a:solidFill>
              </a:rPr>
              <a:pPr/>
              <a:t>04/02/1439</a:t>
            </a:fld>
            <a:endParaRPr lang="fa-IR">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ED5C280-E6E1-414B-9949-A678316A667A}" type="slidenum">
              <a:rPr lang="fa-IR" smtClean="0">
                <a:solidFill>
                  <a:prstClr val="white"/>
                </a:solidFill>
              </a:rPr>
              <a:pPr/>
              <a:t>‹#›</a:t>
            </a:fld>
            <a:endParaRPr lang="fa-IR">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Tree>
    <p:extLst>
      <p:ext uri="{BB962C8B-B14F-4D97-AF65-F5344CB8AC3E}">
        <p14:creationId xmlns:p14="http://schemas.microsoft.com/office/powerpoint/2010/main" val="23752672"/>
      </p:ext>
    </p:extLst>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5" name="Footer Placeholder 4"/>
          <p:cNvSpPr>
            <a:spLocks noGrp="1"/>
          </p:cNvSpPr>
          <p:nvPr>
            <p:ph type="ftr" sz="quarter" idx="11"/>
          </p:nvPr>
        </p:nvSpPr>
        <p:spPr/>
        <p:txBody>
          <a:bodyPr/>
          <a:lstStyle>
            <a:extLst/>
          </a:lstStyle>
          <a:p>
            <a:endParaRPr lang="fa-IR">
              <a:solidFill>
                <a:prstClr val="black"/>
              </a:solidFill>
            </a:endParaRPr>
          </a:p>
        </p:txBody>
      </p:sp>
      <p:sp>
        <p:nvSpPr>
          <p:cNvPr id="6" name="Slide Number Placeholder 5"/>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3218098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5" name="Footer Placeholder 4"/>
          <p:cNvSpPr>
            <a:spLocks noGrp="1"/>
          </p:cNvSpPr>
          <p:nvPr>
            <p:ph type="ftr" sz="quarter" idx="11"/>
          </p:nvPr>
        </p:nvSpPr>
        <p:spPr/>
        <p:txBody>
          <a:bodyPr/>
          <a:lstStyle>
            <a:extLst/>
          </a:lstStyle>
          <a:p>
            <a:endParaRPr lang="fa-IR">
              <a:solidFill>
                <a:prstClr val="black"/>
              </a:solidFill>
            </a:endParaRPr>
          </a:p>
        </p:txBody>
      </p:sp>
      <p:sp>
        <p:nvSpPr>
          <p:cNvPr id="6" name="Slide Number Placeholder 5"/>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34086116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3439CA0-87A2-43F6-A3B5-ED9E275AD0E8}" type="datetimeFigureOut">
              <a:rPr lang="fa-IR" smtClean="0"/>
              <a:pPr/>
              <a:t>04/02/1439</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ED5C280-E6E1-414B-9949-A678316A667A}" type="slidenum">
              <a:rPr lang="fa-IR" smtClean="0"/>
              <a:pPr/>
              <a:t>‹#›</a:t>
            </a:fld>
            <a:endParaRPr lang="fa-IR"/>
          </a:p>
        </p:txBody>
      </p:sp>
    </p:spTree>
    <p:extLst>
      <p:ext uri="{BB962C8B-B14F-4D97-AF65-F5344CB8AC3E}">
        <p14:creationId xmlns:p14="http://schemas.microsoft.com/office/powerpoint/2010/main" val="16332284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5" name="Footer Placeholder 4"/>
          <p:cNvSpPr>
            <a:spLocks noGrp="1"/>
          </p:cNvSpPr>
          <p:nvPr>
            <p:ph type="ftr" sz="quarter" idx="11"/>
          </p:nvPr>
        </p:nvSpPr>
        <p:spPr/>
        <p:txBody>
          <a:bodyPr/>
          <a:lstStyle>
            <a:extLst/>
          </a:lstStyle>
          <a:p>
            <a:endParaRPr lang="fa-IR">
              <a:solidFill>
                <a:prstClr val="black"/>
              </a:solidFill>
            </a:endParaRPr>
          </a:p>
        </p:txBody>
      </p:sp>
      <p:sp>
        <p:nvSpPr>
          <p:cNvPr id="6" name="Slide Number Placeholder 5"/>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2799074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3439CA0-87A2-43F6-A3B5-ED9E275AD0E8}" type="datetimeFigureOut">
              <a:rPr lang="fa-IR" smtClean="0">
                <a:solidFill>
                  <a:prstClr val="white"/>
                </a:solidFill>
              </a:rPr>
              <a:pPr/>
              <a:t>04/02/1439</a:t>
            </a:fld>
            <a:endParaRPr lang="fa-IR">
              <a:solidFill>
                <a:prstClr val="white"/>
              </a:solidFill>
            </a:endParaRPr>
          </a:p>
        </p:txBody>
      </p:sp>
      <p:sp>
        <p:nvSpPr>
          <p:cNvPr id="5" name="Footer Placeholder 4"/>
          <p:cNvSpPr>
            <a:spLocks noGrp="1"/>
          </p:cNvSpPr>
          <p:nvPr>
            <p:ph type="ftr" sz="quarter" idx="11"/>
          </p:nvPr>
        </p:nvSpPr>
        <p:spPr/>
        <p:txBody>
          <a:bodyPr/>
          <a:lstStyle>
            <a:extLst/>
          </a:lstStyle>
          <a:p>
            <a:endParaRPr lang="fa-IR">
              <a:solidFill>
                <a:prstClr val="white"/>
              </a:solidFill>
            </a:endParaRPr>
          </a:p>
        </p:txBody>
      </p:sp>
      <p:sp>
        <p:nvSpPr>
          <p:cNvPr id="6" name="Slide Number Placeholder 5"/>
          <p:cNvSpPr>
            <a:spLocks noGrp="1"/>
          </p:cNvSpPr>
          <p:nvPr>
            <p:ph type="sldNum" sz="quarter" idx="12"/>
          </p:nvPr>
        </p:nvSpPr>
        <p:spPr/>
        <p:txBody>
          <a:bodyPr/>
          <a:lstStyle>
            <a:extLst/>
          </a:lstStyle>
          <a:p>
            <a:fld id="{3ED5C280-E6E1-414B-9949-A678316A667A}" type="slidenum">
              <a:rPr lang="fa-IR" smtClean="0">
                <a:solidFill>
                  <a:prstClr val="white"/>
                </a:solidFill>
              </a:rPr>
              <a:pPr/>
              <a:t>‹#›</a:t>
            </a:fld>
            <a:endParaRPr lang="fa-IR">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Tree>
    <p:extLst>
      <p:ext uri="{BB962C8B-B14F-4D97-AF65-F5344CB8AC3E}">
        <p14:creationId xmlns:p14="http://schemas.microsoft.com/office/powerpoint/2010/main" val="597115696"/>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439CA0-87A2-43F6-A3B5-ED9E275AD0E8}" type="datetimeFigureOut">
              <a:rPr lang="fa-IR" smtClean="0">
                <a:solidFill>
                  <a:prstClr val="white"/>
                </a:solidFill>
              </a:rPr>
              <a:pPr/>
              <a:t>04/02/1439</a:t>
            </a:fld>
            <a:endParaRPr lang="fa-IR">
              <a:solidFill>
                <a:prstClr val="white"/>
              </a:solidFill>
            </a:endParaRPr>
          </a:p>
        </p:txBody>
      </p:sp>
      <p:sp>
        <p:nvSpPr>
          <p:cNvPr id="6" name="Footer Placeholder 5"/>
          <p:cNvSpPr>
            <a:spLocks noGrp="1"/>
          </p:cNvSpPr>
          <p:nvPr>
            <p:ph type="ftr" sz="quarter" idx="11"/>
          </p:nvPr>
        </p:nvSpPr>
        <p:spPr/>
        <p:txBody>
          <a:bodyPr/>
          <a:lstStyle>
            <a:extLst/>
          </a:lstStyle>
          <a:p>
            <a:endParaRPr lang="fa-IR">
              <a:solidFill>
                <a:prstClr val="white"/>
              </a:solidFill>
            </a:endParaRPr>
          </a:p>
        </p:txBody>
      </p:sp>
      <p:sp>
        <p:nvSpPr>
          <p:cNvPr id="7" name="Slide Number Placeholder 6"/>
          <p:cNvSpPr>
            <a:spLocks noGrp="1"/>
          </p:cNvSpPr>
          <p:nvPr>
            <p:ph type="sldNum" sz="quarter" idx="12"/>
          </p:nvPr>
        </p:nvSpPr>
        <p:spPr/>
        <p:txBody>
          <a:bodyPr/>
          <a:lstStyle>
            <a:extLst/>
          </a:lstStyle>
          <a:p>
            <a:fld id="{3ED5C280-E6E1-414B-9949-A678316A667A}" type="slidenum">
              <a:rPr lang="fa-IR" smtClean="0">
                <a:solidFill>
                  <a:prstClr val="white"/>
                </a:solidFill>
              </a:rPr>
              <a:pPr/>
              <a:t>‹#›</a:t>
            </a:fld>
            <a:endParaRPr lang="fa-IR">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63560525"/>
      </p:ext>
    </p:extLst>
  </p:cSld>
  <p:clrMapOvr>
    <a:overrideClrMapping bg1="dk1" tx1="lt1" bg2="dk2" tx2="lt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8" name="Footer Placeholder 7"/>
          <p:cNvSpPr>
            <a:spLocks noGrp="1"/>
          </p:cNvSpPr>
          <p:nvPr>
            <p:ph type="ftr" sz="quarter" idx="11"/>
          </p:nvPr>
        </p:nvSpPr>
        <p:spPr/>
        <p:txBody>
          <a:bodyPr/>
          <a:lstStyle>
            <a:extLst/>
          </a:lstStyle>
          <a:p>
            <a:endParaRPr lang="fa-IR">
              <a:solidFill>
                <a:prstClr val="black"/>
              </a:solidFill>
            </a:endParaRPr>
          </a:p>
        </p:txBody>
      </p:sp>
      <p:sp>
        <p:nvSpPr>
          <p:cNvPr id="9" name="Slide Number Placeholder 8"/>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3574921252"/>
      </p:ext>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3439CA0-87A2-43F6-A3B5-ED9E275AD0E8}" type="datetimeFigureOut">
              <a:rPr lang="fa-IR" smtClean="0">
                <a:solidFill>
                  <a:prstClr val="white"/>
                </a:solidFill>
              </a:rPr>
              <a:pPr/>
              <a:t>04/02/1439</a:t>
            </a:fld>
            <a:endParaRPr lang="fa-IR">
              <a:solidFill>
                <a:prstClr val="white"/>
              </a:solidFill>
            </a:endParaRPr>
          </a:p>
        </p:txBody>
      </p:sp>
      <p:sp>
        <p:nvSpPr>
          <p:cNvPr id="4" name="Footer Placeholder 3"/>
          <p:cNvSpPr>
            <a:spLocks noGrp="1"/>
          </p:cNvSpPr>
          <p:nvPr>
            <p:ph type="ftr" sz="quarter" idx="11"/>
          </p:nvPr>
        </p:nvSpPr>
        <p:spPr/>
        <p:txBody>
          <a:bodyPr/>
          <a:lstStyle>
            <a:extLst/>
          </a:lstStyle>
          <a:p>
            <a:endParaRPr lang="fa-IR">
              <a:solidFill>
                <a:prstClr val="white"/>
              </a:solidFill>
            </a:endParaRPr>
          </a:p>
        </p:txBody>
      </p:sp>
      <p:sp>
        <p:nvSpPr>
          <p:cNvPr id="5" name="Slide Number Placeholder 4"/>
          <p:cNvSpPr>
            <a:spLocks noGrp="1"/>
          </p:cNvSpPr>
          <p:nvPr>
            <p:ph type="sldNum" sz="quarter" idx="12"/>
          </p:nvPr>
        </p:nvSpPr>
        <p:spPr/>
        <p:txBody>
          <a:bodyPr/>
          <a:lstStyle>
            <a:extLst/>
          </a:lstStyle>
          <a:p>
            <a:fld id="{3ED5C280-E6E1-414B-9949-A678316A667A}" type="slidenum">
              <a:rPr lang="fa-IR" smtClean="0">
                <a:solidFill>
                  <a:prstClr val="white"/>
                </a:solidFill>
              </a:rPr>
              <a:pPr/>
              <a:t>‹#›</a:t>
            </a:fld>
            <a:endParaRPr lang="fa-IR">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300555967"/>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3439CA0-87A2-43F6-A3B5-ED9E275AD0E8}" type="datetimeFigureOut">
              <a:rPr lang="fa-IR" smtClean="0">
                <a:solidFill>
                  <a:prstClr val="white"/>
                </a:solidFill>
              </a:rPr>
              <a:pPr/>
              <a:t>04/02/1439</a:t>
            </a:fld>
            <a:endParaRPr lang="fa-IR">
              <a:solidFill>
                <a:prstClr val="white"/>
              </a:solidFill>
            </a:endParaRPr>
          </a:p>
        </p:txBody>
      </p:sp>
      <p:sp>
        <p:nvSpPr>
          <p:cNvPr id="5" name="Footer Placeholder 4"/>
          <p:cNvSpPr>
            <a:spLocks noGrp="1"/>
          </p:cNvSpPr>
          <p:nvPr>
            <p:ph type="ftr" sz="quarter" idx="11"/>
          </p:nvPr>
        </p:nvSpPr>
        <p:spPr/>
        <p:txBody>
          <a:bodyPr/>
          <a:lstStyle>
            <a:extLst/>
          </a:lstStyle>
          <a:p>
            <a:endParaRPr lang="fa-IR">
              <a:solidFill>
                <a:prstClr val="white"/>
              </a:solidFill>
            </a:endParaRPr>
          </a:p>
        </p:txBody>
      </p:sp>
      <p:sp>
        <p:nvSpPr>
          <p:cNvPr id="6" name="Slide Number Placeholder 5"/>
          <p:cNvSpPr>
            <a:spLocks noGrp="1"/>
          </p:cNvSpPr>
          <p:nvPr>
            <p:ph type="sldNum" sz="quarter" idx="12"/>
          </p:nvPr>
        </p:nvSpPr>
        <p:spPr/>
        <p:txBody>
          <a:bodyPr/>
          <a:lstStyle>
            <a:extLst/>
          </a:lstStyle>
          <a:p>
            <a:fld id="{3ED5C280-E6E1-414B-9949-A678316A667A}" type="slidenum">
              <a:rPr lang="fa-IR" smtClean="0">
                <a:solidFill>
                  <a:prstClr val="white"/>
                </a:solidFill>
              </a:rPr>
              <a:pPr/>
              <a:t>‹#›</a:t>
            </a:fld>
            <a:endParaRPr lang="fa-IR">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Tree>
    <p:extLst>
      <p:ext uri="{BB962C8B-B14F-4D97-AF65-F5344CB8AC3E}">
        <p14:creationId xmlns:p14="http://schemas.microsoft.com/office/powerpoint/2010/main" val="215024198"/>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3" name="Footer Placeholder 2"/>
          <p:cNvSpPr>
            <a:spLocks noGrp="1"/>
          </p:cNvSpPr>
          <p:nvPr>
            <p:ph type="ftr" sz="quarter" idx="11"/>
          </p:nvPr>
        </p:nvSpPr>
        <p:spPr/>
        <p:txBody>
          <a:bodyPr/>
          <a:lstStyle>
            <a:extLst/>
          </a:lstStyle>
          <a:p>
            <a:endParaRPr lang="fa-IR">
              <a:solidFill>
                <a:prstClr val="black"/>
              </a:solidFill>
            </a:endParaRPr>
          </a:p>
        </p:txBody>
      </p:sp>
      <p:sp>
        <p:nvSpPr>
          <p:cNvPr id="4" name="Slide Number Placeholder 3"/>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29035779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6" name="Footer Placeholder 5"/>
          <p:cNvSpPr>
            <a:spLocks noGrp="1"/>
          </p:cNvSpPr>
          <p:nvPr>
            <p:ph type="ftr" sz="quarter" idx="11"/>
          </p:nvPr>
        </p:nvSpPr>
        <p:spPr/>
        <p:txBody>
          <a:bodyPr/>
          <a:lstStyle>
            <a:extLst/>
          </a:lstStyle>
          <a:p>
            <a:endParaRPr lang="fa-IR">
              <a:solidFill>
                <a:prstClr val="black"/>
              </a:solidFill>
            </a:endParaRPr>
          </a:p>
        </p:txBody>
      </p:sp>
      <p:sp>
        <p:nvSpPr>
          <p:cNvPr id="7" name="Slide Number Placeholder 6"/>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654037938"/>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3439CA0-87A2-43F6-A3B5-ED9E275AD0E8}" type="datetimeFigureOut">
              <a:rPr lang="fa-IR" smtClean="0">
                <a:solidFill>
                  <a:prstClr val="white"/>
                </a:solidFill>
              </a:rPr>
              <a:pPr/>
              <a:t>04/02/1439</a:t>
            </a:fld>
            <a:endParaRPr lang="fa-IR">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ED5C280-E6E1-414B-9949-A678316A667A}" type="slidenum">
              <a:rPr lang="fa-IR" smtClean="0">
                <a:solidFill>
                  <a:prstClr val="white"/>
                </a:solidFill>
              </a:rPr>
              <a:pPr/>
              <a:t>‹#›</a:t>
            </a:fld>
            <a:endParaRPr lang="fa-IR">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Tree>
    <p:extLst>
      <p:ext uri="{BB962C8B-B14F-4D97-AF65-F5344CB8AC3E}">
        <p14:creationId xmlns:p14="http://schemas.microsoft.com/office/powerpoint/2010/main" val="4097878454"/>
      </p:ext>
    </p:extLst>
  </p:cSld>
  <p:clrMapOvr>
    <a:overrideClrMapping bg1="dk1" tx1="lt1" bg2="dk2" tx2="lt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5" name="Footer Placeholder 4"/>
          <p:cNvSpPr>
            <a:spLocks noGrp="1"/>
          </p:cNvSpPr>
          <p:nvPr>
            <p:ph type="ftr" sz="quarter" idx="11"/>
          </p:nvPr>
        </p:nvSpPr>
        <p:spPr/>
        <p:txBody>
          <a:bodyPr/>
          <a:lstStyle>
            <a:extLst/>
          </a:lstStyle>
          <a:p>
            <a:endParaRPr lang="fa-IR">
              <a:solidFill>
                <a:prstClr val="black"/>
              </a:solidFill>
            </a:endParaRPr>
          </a:p>
        </p:txBody>
      </p:sp>
      <p:sp>
        <p:nvSpPr>
          <p:cNvPr id="6" name="Slide Number Placeholder 5"/>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33445281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5" name="Footer Placeholder 4"/>
          <p:cNvSpPr>
            <a:spLocks noGrp="1"/>
          </p:cNvSpPr>
          <p:nvPr>
            <p:ph type="ftr" sz="quarter" idx="11"/>
          </p:nvPr>
        </p:nvSpPr>
        <p:spPr/>
        <p:txBody>
          <a:bodyPr/>
          <a:lstStyle>
            <a:extLst/>
          </a:lstStyle>
          <a:p>
            <a:endParaRPr lang="fa-IR">
              <a:solidFill>
                <a:prstClr val="black"/>
              </a:solidFill>
            </a:endParaRPr>
          </a:p>
        </p:txBody>
      </p:sp>
      <p:sp>
        <p:nvSpPr>
          <p:cNvPr id="6" name="Slide Number Placeholder 5"/>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34314154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3439CA0-87A2-43F6-A3B5-ED9E275AD0E8}" type="datetimeFigureOut">
              <a:rPr lang="fa-IR" smtClean="0"/>
              <a:pPr/>
              <a:t>04/02/1439</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ED5C280-E6E1-414B-9949-A678316A667A}" type="slidenum">
              <a:rPr lang="fa-IR" smtClean="0"/>
              <a:pPr/>
              <a:t>‹#›</a:t>
            </a:fld>
            <a:endParaRPr lang="fa-IR"/>
          </a:p>
        </p:txBody>
      </p:sp>
    </p:spTree>
    <p:extLst>
      <p:ext uri="{BB962C8B-B14F-4D97-AF65-F5344CB8AC3E}">
        <p14:creationId xmlns:p14="http://schemas.microsoft.com/office/powerpoint/2010/main" val="391233391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5" name="Footer Placeholder 4"/>
          <p:cNvSpPr>
            <a:spLocks noGrp="1"/>
          </p:cNvSpPr>
          <p:nvPr>
            <p:ph type="ftr" sz="quarter" idx="11"/>
          </p:nvPr>
        </p:nvSpPr>
        <p:spPr/>
        <p:txBody>
          <a:bodyPr/>
          <a:lstStyle>
            <a:extLst/>
          </a:lstStyle>
          <a:p>
            <a:endParaRPr lang="fa-IR">
              <a:solidFill>
                <a:prstClr val="black"/>
              </a:solidFill>
            </a:endParaRPr>
          </a:p>
        </p:txBody>
      </p:sp>
      <p:sp>
        <p:nvSpPr>
          <p:cNvPr id="6" name="Slide Number Placeholder 5"/>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4847695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3439CA0-87A2-43F6-A3B5-ED9E275AD0E8}" type="datetimeFigureOut">
              <a:rPr lang="fa-IR" smtClean="0">
                <a:solidFill>
                  <a:prstClr val="white"/>
                </a:solidFill>
              </a:rPr>
              <a:pPr/>
              <a:t>04/02/1439</a:t>
            </a:fld>
            <a:endParaRPr lang="fa-IR">
              <a:solidFill>
                <a:prstClr val="white"/>
              </a:solidFill>
            </a:endParaRPr>
          </a:p>
        </p:txBody>
      </p:sp>
      <p:sp>
        <p:nvSpPr>
          <p:cNvPr id="5" name="Footer Placeholder 4"/>
          <p:cNvSpPr>
            <a:spLocks noGrp="1"/>
          </p:cNvSpPr>
          <p:nvPr>
            <p:ph type="ftr" sz="quarter" idx="11"/>
          </p:nvPr>
        </p:nvSpPr>
        <p:spPr/>
        <p:txBody>
          <a:bodyPr/>
          <a:lstStyle>
            <a:extLst/>
          </a:lstStyle>
          <a:p>
            <a:endParaRPr lang="fa-IR">
              <a:solidFill>
                <a:prstClr val="white"/>
              </a:solidFill>
            </a:endParaRPr>
          </a:p>
        </p:txBody>
      </p:sp>
      <p:sp>
        <p:nvSpPr>
          <p:cNvPr id="6" name="Slide Number Placeholder 5"/>
          <p:cNvSpPr>
            <a:spLocks noGrp="1"/>
          </p:cNvSpPr>
          <p:nvPr>
            <p:ph type="sldNum" sz="quarter" idx="12"/>
          </p:nvPr>
        </p:nvSpPr>
        <p:spPr/>
        <p:txBody>
          <a:bodyPr/>
          <a:lstStyle>
            <a:extLst/>
          </a:lstStyle>
          <a:p>
            <a:fld id="{3ED5C280-E6E1-414B-9949-A678316A667A}" type="slidenum">
              <a:rPr lang="fa-IR" smtClean="0">
                <a:solidFill>
                  <a:prstClr val="white"/>
                </a:solidFill>
              </a:rPr>
              <a:pPr/>
              <a:t>‹#›</a:t>
            </a:fld>
            <a:endParaRPr lang="fa-IR">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Tree>
    <p:extLst>
      <p:ext uri="{BB962C8B-B14F-4D97-AF65-F5344CB8AC3E}">
        <p14:creationId xmlns:p14="http://schemas.microsoft.com/office/powerpoint/2010/main" val="494541903"/>
      </p:ext>
    </p:extLst>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439CA0-87A2-43F6-A3B5-ED9E275AD0E8}" type="datetimeFigureOut">
              <a:rPr lang="fa-IR" smtClean="0">
                <a:solidFill>
                  <a:prstClr val="white"/>
                </a:solidFill>
              </a:rPr>
              <a:pPr/>
              <a:t>04/02/1439</a:t>
            </a:fld>
            <a:endParaRPr lang="fa-IR">
              <a:solidFill>
                <a:prstClr val="white"/>
              </a:solidFill>
            </a:endParaRPr>
          </a:p>
        </p:txBody>
      </p:sp>
      <p:sp>
        <p:nvSpPr>
          <p:cNvPr id="6" name="Footer Placeholder 5"/>
          <p:cNvSpPr>
            <a:spLocks noGrp="1"/>
          </p:cNvSpPr>
          <p:nvPr>
            <p:ph type="ftr" sz="quarter" idx="11"/>
          </p:nvPr>
        </p:nvSpPr>
        <p:spPr/>
        <p:txBody>
          <a:bodyPr/>
          <a:lstStyle>
            <a:extLst/>
          </a:lstStyle>
          <a:p>
            <a:endParaRPr lang="fa-IR">
              <a:solidFill>
                <a:prstClr val="white"/>
              </a:solidFill>
            </a:endParaRPr>
          </a:p>
        </p:txBody>
      </p:sp>
      <p:sp>
        <p:nvSpPr>
          <p:cNvPr id="7" name="Slide Number Placeholder 6"/>
          <p:cNvSpPr>
            <a:spLocks noGrp="1"/>
          </p:cNvSpPr>
          <p:nvPr>
            <p:ph type="sldNum" sz="quarter" idx="12"/>
          </p:nvPr>
        </p:nvSpPr>
        <p:spPr/>
        <p:txBody>
          <a:bodyPr/>
          <a:lstStyle>
            <a:extLst/>
          </a:lstStyle>
          <a:p>
            <a:fld id="{3ED5C280-E6E1-414B-9949-A678316A667A}" type="slidenum">
              <a:rPr lang="fa-IR" smtClean="0">
                <a:solidFill>
                  <a:prstClr val="white"/>
                </a:solidFill>
              </a:rPr>
              <a:pPr/>
              <a:t>‹#›</a:t>
            </a:fld>
            <a:endParaRPr lang="fa-IR">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728014912"/>
      </p:ext>
    </p:extLst>
  </p:cSld>
  <p:clrMapOvr>
    <a:overrideClrMapping bg1="dk1" tx1="lt1" bg2="dk2" tx2="lt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8" name="Footer Placeholder 7"/>
          <p:cNvSpPr>
            <a:spLocks noGrp="1"/>
          </p:cNvSpPr>
          <p:nvPr>
            <p:ph type="ftr" sz="quarter" idx="11"/>
          </p:nvPr>
        </p:nvSpPr>
        <p:spPr/>
        <p:txBody>
          <a:bodyPr/>
          <a:lstStyle>
            <a:extLst/>
          </a:lstStyle>
          <a:p>
            <a:endParaRPr lang="fa-IR">
              <a:solidFill>
                <a:prstClr val="black"/>
              </a:solidFill>
            </a:endParaRPr>
          </a:p>
        </p:txBody>
      </p:sp>
      <p:sp>
        <p:nvSpPr>
          <p:cNvPr id="9" name="Slide Number Placeholder 8"/>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90277511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439CA0-87A2-43F6-A3B5-ED9E275AD0E8}" type="datetimeFigureOut">
              <a:rPr lang="fa-IR" smtClean="0">
                <a:solidFill>
                  <a:prstClr val="white"/>
                </a:solidFill>
              </a:rPr>
              <a:pPr/>
              <a:t>04/02/1439</a:t>
            </a:fld>
            <a:endParaRPr lang="fa-IR">
              <a:solidFill>
                <a:prstClr val="white"/>
              </a:solidFill>
            </a:endParaRPr>
          </a:p>
        </p:txBody>
      </p:sp>
      <p:sp>
        <p:nvSpPr>
          <p:cNvPr id="6" name="Footer Placeholder 5"/>
          <p:cNvSpPr>
            <a:spLocks noGrp="1"/>
          </p:cNvSpPr>
          <p:nvPr>
            <p:ph type="ftr" sz="quarter" idx="11"/>
          </p:nvPr>
        </p:nvSpPr>
        <p:spPr/>
        <p:txBody>
          <a:bodyPr/>
          <a:lstStyle>
            <a:extLst/>
          </a:lstStyle>
          <a:p>
            <a:endParaRPr lang="fa-IR">
              <a:solidFill>
                <a:prstClr val="white"/>
              </a:solidFill>
            </a:endParaRPr>
          </a:p>
        </p:txBody>
      </p:sp>
      <p:sp>
        <p:nvSpPr>
          <p:cNvPr id="7" name="Slide Number Placeholder 6"/>
          <p:cNvSpPr>
            <a:spLocks noGrp="1"/>
          </p:cNvSpPr>
          <p:nvPr>
            <p:ph type="sldNum" sz="quarter" idx="12"/>
          </p:nvPr>
        </p:nvSpPr>
        <p:spPr/>
        <p:txBody>
          <a:bodyPr/>
          <a:lstStyle>
            <a:extLst/>
          </a:lstStyle>
          <a:p>
            <a:fld id="{3ED5C280-E6E1-414B-9949-A678316A667A}" type="slidenum">
              <a:rPr lang="fa-IR" smtClean="0">
                <a:solidFill>
                  <a:prstClr val="white"/>
                </a:solidFill>
              </a:rPr>
              <a:pPr/>
              <a:t>‹#›</a:t>
            </a:fld>
            <a:endParaRPr lang="fa-IR">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884769725"/>
      </p:ext>
    </p:extLst>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3439CA0-87A2-43F6-A3B5-ED9E275AD0E8}" type="datetimeFigureOut">
              <a:rPr lang="fa-IR" smtClean="0">
                <a:solidFill>
                  <a:prstClr val="white"/>
                </a:solidFill>
              </a:rPr>
              <a:pPr/>
              <a:t>04/02/1439</a:t>
            </a:fld>
            <a:endParaRPr lang="fa-IR">
              <a:solidFill>
                <a:prstClr val="white"/>
              </a:solidFill>
            </a:endParaRPr>
          </a:p>
        </p:txBody>
      </p:sp>
      <p:sp>
        <p:nvSpPr>
          <p:cNvPr id="4" name="Footer Placeholder 3"/>
          <p:cNvSpPr>
            <a:spLocks noGrp="1"/>
          </p:cNvSpPr>
          <p:nvPr>
            <p:ph type="ftr" sz="quarter" idx="11"/>
          </p:nvPr>
        </p:nvSpPr>
        <p:spPr/>
        <p:txBody>
          <a:bodyPr/>
          <a:lstStyle>
            <a:extLst/>
          </a:lstStyle>
          <a:p>
            <a:endParaRPr lang="fa-IR">
              <a:solidFill>
                <a:prstClr val="white"/>
              </a:solidFill>
            </a:endParaRPr>
          </a:p>
        </p:txBody>
      </p:sp>
      <p:sp>
        <p:nvSpPr>
          <p:cNvPr id="5" name="Slide Number Placeholder 4"/>
          <p:cNvSpPr>
            <a:spLocks noGrp="1"/>
          </p:cNvSpPr>
          <p:nvPr>
            <p:ph type="sldNum" sz="quarter" idx="12"/>
          </p:nvPr>
        </p:nvSpPr>
        <p:spPr/>
        <p:txBody>
          <a:bodyPr/>
          <a:lstStyle>
            <a:extLst/>
          </a:lstStyle>
          <a:p>
            <a:fld id="{3ED5C280-E6E1-414B-9949-A678316A667A}" type="slidenum">
              <a:rPr lang="fa-IR" smtClean="0">
                <a:solidFill>
                  <a:prstClr val="white"/>
                </a:solidFill>
              </a:rPr>
              <a:pPr/>
              <a:t>‹#›</a:t>
            </a:fld>
            <a:endParaRPr lang="fa-IR">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375564932"/>
      </p:ext>
    </p:extLst>
  </p:cSld>
  <p:clrMapOvr>
    <a:overrideClrMapping bg1="dk1" tx1="lt1" bg2="dk2" tx2="lt2" accent1="accent1" accent2="accent2" accent3="accent3" accent4="accent4" accent5="accent5" accent6="accent6" hlink="hlink" folHlink="folHlink"/>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3" name="Footer Placeholder 2"/>
          <p:cNvSpPr>
            <a:spLocks noGrp="1"/>
          </p:cNvSpPr>
          <p:nvPr>
            <p:ph type="ftr" sz="quarter" idx="11"/>
          </p:nvPr>
        </p:nvSpPr>
        <p:spPr/>
        <p:txBody>
          <a:bodyPr/>
          <a:lstStyle>
            <a:extLst/>
          </a:lstStyle>
          <a:p>
            <a:endParaRPr lang="fa-IR">
              <a:solidFill>
                <a:prstClr val="black"/>
              </a:solidFill>
            </a:endParaRPr>
          </a:p>
        </p:txBody>
      </p:sp>
      <p:sp>
        <p:nvSpPr>
          <p:cNvPr id="4" name="Slide Number Placeholder 3"/>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158309107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6" name="Footer Placeholder 5"/>
          <p:cNvSpPr>
            <a:spLocks noGrp="1"/>
          </p:cNvSpPr>
          <p:nvPr>
            <p:ph type="ftr" sz="quarter" idx="11"/>
          </p:nvPr>
        </p:nvSpPr>
        <p:spPr/>
        <p:txBody>
          <a:bodyPr/>
          <a:lstStyle>
            <a:extLst/>
          </a:lstStyle>
          <a:p>
            <a:endParaRPr lang="fa-IR">
              <a:solidFill>
                <a:prstClr val="black"/>
              </a:solidFill>
            </a:endParaRPr>
          </a:p>
        </p:txBody>
      </p:sp>
      <p:sp>
        <p:nvSpPr>
          <p:cNvPr id="7" name="Slide Number Placeholder 6"/>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1914777091"/>
      </p:ext>
    </p:extLst>
  </p:cSld>
  <p:clrMapOvr>
    <a:overrideClrMapping bg1="lt1" tx1="dk1" bg2="lt2" tx2="dk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3439CA0-87A2-43F6-A3B5-ED9E275AD0E8}" type="datetimeFigureOut">
              <a:rPr lang="fa-IR" smtClean="0">
                <a:solidFill>
                  <a:prstClr val="white"/>
                </a:solidFill>
              </a:rPr>
              <a:pPr/>
              <a:t>04/02/1439</a:t>
            </a:fld>
            <a:endParaRPr lang="fa-IR">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ED5C280-E6E1-414B-9949-A678316A667A}" type="slidenum">
              <a:rPr lang="fa-IR" smtClean="0">
                <a:solidFill>
                  <a:prstClr val="white"/>
                </a:solidFill>
              </a:rPr>
              <a:pPr/>
              <a:t>‹#›</a:t>
            </a:fld>
            <a:endParaRPr lang="fa-IR">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Tree>
    <p:extLst>
      <p:ext uri="{BB962C8B-B14F-4D97-AF65-F5344CB8AC3E}">
        <p14:creationId xmlns:p14="http://schemas.microsoft.com/office/powerpoint/2010/main" val="3874856307"/>
      </p:ext>
    </p:extLst>
  </p:cSld>
  <p:clrMapOvr>
    <a:overrideClrMapping bg1="dk1" tx1="lt1" bg2="dk2" tx2="lt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5" name="Footer Placeholder 4"/>
          <p:cNvSpPr>
            <a:spLocks noGrp="1"/>
          </p:cNvSpPr>
          <p:nvPr>
            <p:ph type="ftr" sz="quarter" idx="11"/>
          </p:nvPr>
        </p:nvSpPr>
        <p:spPr/>
        <p:txBody>
          <a:bodyPr/>
          <a:lstStyle>
            <a:extLst/>
          </a:lstStyle>
          <a:p>
            <a:endParaRPr lang="fa-IR">
              <a:solidFill>
                <a:prstClr val="black"/>
              </a:solidFill>
            </a:endParaRPr>
          </a:p>
        </p:txBody>
      </p:sp>
      <p:sp>
        <p:nvSpPr>
          <p:cNvPr id="6" name="Slide Number Placeholder 5"/>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682198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5" name="Footer Placeholder 4"/>
          <p:cNvSpPr>
            <a:spLocks noGrp="1"/>
          </p:cNvSpPr>
          <p:nvPr>
            <p:ph type="ftr" sz="quarter" idx="11"/>
          </p:nvPr>
        </p:nvSpPr>
        <p:spPr/>
        <p:txBody>
          <a:bodyPr/>
          <a:lstStyle>
            <a:extLst/>
          </a:lstStyle>
          <a:p>
            <a:endParaRPr lang="fa-IR">
              <a:solidFill>
                <a:prstClr val="black"/>
              </a:solidFill>
            </a:endParaRPr>
          </a:p>
        </p:txBody>
      </p:sp>
      <p:sp>
        <p:nvSpPr>
          <p:cNvPr id="6" name="Slide Number Placeholder 5"/>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416642482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75DB0C29-EA9C-4633-816B-3B7784E3221E}" type="datetimeFigureOut">
              <a:rPr lang="fa-IR" smtClean="0">
                <a:solidFill>
                  <a:prstClr val="black"/>
                </a:solidFill>
              </a:rPr>
              <a:pPr/>
              <a:t>04/02/1439</a:t>
            </a:fld>
            <a:endParaRPr lang="fa-IR">
              <a:solidFill>
                <a:prstClr val="black"/>
              </a:solidFill>
            </a:endParaRPr>
          </a:p>
        </p:txBody>
      </p:sp>
      <p:sp>
        <p:nvSpPr>
          <p:cNvPr id="5" name="Footer Placeholder 4"/>
          <p:cNvSpPr>
            <a:spLocks noGrp="1"/>
          </p:cNvSpPr>
          <p:nvPr>
            <p:ph type="ftr" sz="quarter" idx="11"/>
          </p:nvPr>
        </p:nvSpPr>
        <p:spPr/>
        <p:txBody>
          <a:bodyPr/>
          <a:lstStyle/>
          <a:p>
            <a:endParaRPr lang="fa-IR">
              <a:solidFill>
                <a:prstClr val="black"/>
              </a:solidFill>
            </a:endParaRPr>
          </a:p>
        </p:txBody>
      </p:sp>
      <p:sp>
        <p:nvSpPr>
          <p:cNvPr id="6" name="Slide Number Placeholder 5"/>
          <p:cNvSpPr>
            <a:spLocks noGrp="1"/>
          </p:cNvSpPr>
          <p:nvPr>
            <p:ph type="sldNum" sz="quarter" idx="12"/>
          </p:nvPr>
        </p:nvSpPr>
        <p:spPr/>
        <p:txBody>
          <a:bodyPr/>
          <a:lstStyle/>
          <a:p>
            <a:fld id="{A6019809-FBF5-4BFA-B78B-24019018F9B3}"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252715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8" name="Footer Placeholder 7"/>
          <p:cNvSpPr>
            <a:spLocks noGrp="1"/>
          </p:cNvSpPr>
          <p:nvPr>
            <p:ph type="ftr" sz="quarter" idx="11"/>
          </p:nvPr>
        </p:nvSpPr>
        <p:spPr/>
        <p:txBody>
          <a:bodyPr/>
          <a:lstStyle>
            <a:extLst/>
          </a:lstStyle>
          <a:p>
            <a:endParaRPr lang="fa-IR">
              <a:solidFill>
                <a:prstClr val="black"/>
              </a:solidFill>
            </a:endParaRPr>
          </a:p>
        </p:txBody>
      </p:sp>
      <p:sp>
        <p:nvSpPr>
          <p:cNvPr id="9" name="Slide Number Placeholder 8"/>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367013091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3439CA0-87A2-43F6-A3B5-ED9E275AD0E8}" type="datetimeFigureOut">
              <a:rPr lang="fa-IR" smtClean="0">
                <a:solidFill>
                  <a:prstClr val="white"/>
                </a:solidFill>
              </a:rPr>
              <a:pPr/>
              <a:t>04/02/1439</a:t>
            </a:fld>
            <a:endParaRPr lang="fa-IR">
              <a:solidFill>
                <a:prstClr val="white"/>
              </a:solidFill>
            </a:endParaRPr>
          </a:p>
        </p:txBody>
      </p:sp>
      <p:sp>
        <p:nvSpPr>
          <p:cNvPr id="4" name="Footer Placeholder 3"/>
          <p:cNvSpPr>
            <a:spLocks noGrp="1"/>
          </p:cNvSpPr>
          <p:nvPr>
            <p:ph type="ftr" sz="quarter" idx="11"/>
          </p:nvPr>
        </p:nvSpPr>
        <p:spPr/>
        <p:txBody>
          <a:bodyPr/>
          <a:lstStyle>
            <a:extLst/>
          </a:lstStyle>
          <a:p>
            <a:endParaRPr lang="fa-IR">
              <a:solidFill>
                <a:prstClr val="white"/>
              </a:solidFill>
            </a:endParaRPr>
          </a:p>
        </p:txBody>
      </p:sp>
      <p:sp>
        <p:nvSpPr>
          <p:cNvPr id="5" name="Slide Number Placeholder 4"/>
          <p:cNvSpPr>
            <a:spLocks noGrp="1"/>
          </p:cNvSpPr>
          <p:nvPr>
            <p:ph type="sldNum" sz="quarter" idx="12"/>
          </p:nvPr>
        </p:nvSpPr>
        <p:spPr/>
        <p:txBody>
          <a:bodyPr/>
          <a:lstStyle>
            <a:extLst/>
          </a:lstStyle>
          <a:p>
            <a:fld id="{3ED5C280-E6E1-414B-9949-A678316A667A}" type="slidenum">
              <a:rPr lang="fa-IR" smtClean="0">
                <a:solidFill>
                  <a:prstClr val="white"/>
                </a:solidFill>
              </a:rPr>
              <a:pPr/>
              <a:t>‹#›</a:t>
            </a:fld>
            <a:endParaRPr lang="fa-IR">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47750417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3" name="Footer Placeholder 2"/>
          <p:cNvSpPr>
            <a:spLocks noGrp="1"/>
          </p:cNvSpPr>
          <p:nvPr>
            <p:ph type="ftr" sz="quarter" idx="11"/>
          </p:nvPr>
        </p:nvSpPr>
        <p:spPr/>
        <p:txBody>
          <a:bodyPr/>
          <a:lstStyle>
            <a:extLst/>
          </a:lstStyle>
          <a:p>
            <a:endParaRPr lang="fa-IR">
              <a:solidFill>
                <a:prstClr val="black"/>
              </a:solidFill>
            </a:endParaRPr>
          </a:p>
        </p:txBody>
      </p:sp>
      <p:sp>
        <p:nvSpPr>
          <p:cNvPr id="4" name="Slide Number Placeholder 3"/>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980973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6" name="Footer Placeholder 5"/>
          <p:cNvSpPr>
            <a:spLocks noGrp="1"/>
          </p:cNvSpPr>
          <p:nvPr>
            <p:ph type="ftr" sz="quarter" idx="11"/>
          </p:nvPr>
        </p:nvSpPr>
        <p:spPr/>
        <p:txBody>
          <a:bodyPr/>
          <a:lstStyle>
            <a:extLst/>
          </a:lstStyle>
          <a:p>
            <a:endParaRPr lang="fa-IR">
              <a:solidFill>
                <a:prstClr val="black"/>
              </a:solidFill>
            </a:endParaRPr>
          </a:p>
        </p:txBody>
      </p:sp>
      <p:sp>
        <p:nvSpPr>
          <p:cNvPr id="7" name="Slide Number Placeholder 6"/>
          <p:cNvSpPr>
            <a:spLocks noGrp="1"/>
          </p:cNvSpPr>
          <p:nvPr>
            <p:ph type="sldNum" sz="quarter" idx="12"/>
          </p:nvPr>
        </p:nvSpPr>
        <p:spPr/>
        <p:txBody>
          <a:bodyPr/>
          <a:lstStyle>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402859414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3439CA0-87A2-43F6-A3B5-ED9E275AD0E8}" type="datetimeFigureOut">
              <a:rPr lang="fa-IR" smtClean="0">
                <a:solidFill>
                  <a:prstClr val="white"/>
                </a:solidFill>
              </a:rPr>
              <a:pPr/>
              <a:t>04/02/1439</a:t>
            </a:fld>
            <a:endParaRPr lang="fa-IR">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ED5C280-E6E1-414B-9949-A678316A667A}" type="slidenum">
              <a:rPr lang="fa-IR" smtClean="0">
                <a:solidFill>
                  <a:prstClr val="white"/>
                </a:solidFill>
              </a:rPr>
              <a:pPr/>
              <a:t>‹#›</a:t>
            </a:fld>
            <a:endParaRPr lang="fa-IR">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a:solidFill>
                <a:prstClr val="white"/>
              </a:solidFill>
            </a:endParaRPr>
          </a:p>
        </p:txBody>
      </p:sp>
    </p:spTree>
    <p:extLst>
      <p:ext uri="{BB962C8B-B14F-4D97-AF65-F5344CB8AC3E}">
        <p14:creationId xmlns:p14="http://schemas.microsoft.com/office/powerpoint/2010/main" val="355738747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67734608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1418998318"/>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1401657984"/>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3439CA0-87A2-43F6-A3B5-ED9E275AD0E8}" type="datetimeFigureOut">
              <a:rPr lang="fa-IR" smtClean="0">
                <a:solidFill>
                  <a:prstClr val="black"/>
                </a:solidFill>
              </a:rPr>
              <a:pPr/>
              <a:t>04/02/1439</a:t>
            </a:fld>
            <a:endParaRPr lang="fa-IR">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ED5C280-E6E1-414B-9949-A678316A667A}" type="slidenum">
              <a:rPr lang="fa-IR" smtClean="0">
                <a:solidFill>
                  <a:prstClr val="black"/>
                </a:solidFill>
              </a:rPr>
              <a:pPr/>
              <a:t>‹#›</a:t>
            </a:fld>
            <a:endParaRPr lang="fa-IR">
              <a:solidFill>
                <a:prstClr val="black"/>
              </a:solidFill>
            </a:endParaRPr>
          </a:p>
        </p:txBody>
      </p:sp>
    </p:spTree>
    <p:extLst>
      <p:ext uri="{BB962C8B-B14F-4D97-AF65-F5344CB8AC3E}">
        <p14:creationId xmlns:p14="http://schemas.microsoft.com/office/powerpoint/2010/main" val="1921860516"/>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5" y="3573016"/>
            <a:ext cx="7772400" cy="1829761"/>
          </a:xfrm>
        </p:spPr>
        <p:txBody>
          <a:bodyPr>
            <a:normAutofit fontScale="90000"/>
          </a:bodyPr>
          <a:lstStyle/>
          <a:p>
            <a:r>
              <a:rPr lang="fa-IR" smtClean="0"/>
              <a:t/>
            </a:r>
            <a:br>
              <a:rPr lang="fa-IR" smtClean="0"/>
            </a:br>
            <a:r>
              <a:rPr lang="fa-IR" smtClean="0"/>
              <a:t/>
            </a:r>
            <a:br>
              <a:rPr lang="fa-IR" smtClean="0"/>
            </a:br>
            <a:r>
              <a:rPr lang="fa-IR" smtClean="0"/>
              <a:t/>
            </a:r>
            <a:br>
              <a:rPr lang="fa-IR" smtClean="0"/>
            </a:br>
            <a:r>
              <a:rPr lang="fa-IR" smtClean="0"/>
              <a:t/>
            </a:r>
            <a:br>
              <a:rPr lang="fa-IR" smtClean="0"/>
            </a:br>
            <a:r>
              <a:rPr lang="fa-IR" smtClean="0"/>
              <a:t/>
            </a:r>
            <a:br>
              <a:rPr lang="fa-IR" smtClean="0"/>
            </a:br>
            <a:r>
              <a:rPr lang="fa-IR" sz="3600" smtClean="0"/>
              <a:t>امام خامنه ای:</a:t>
            </a:r>
            <a:br>
              <a:rPr lang="fa-IR" sz="3600" smtClean="0"/>
            </a:br>
            <a:r>
              <a:rPr lang="fa-IR" sz="3600" smtClean="0"/>
              <a:t>مساجد را رها نکنید. نیروی مقاومت بسیج، بهترین جایی که دارد، همین مساجد است.</a:t>
            </a:r>
            <a:r>
              <a:rPr lang="fa-IR" smtClean="0"/>
              <a:t/>
            </a:r>
            <a:br>
              <a:rPr lang="fa-IR" smtClean="0"/>
            </a:br>
            <a:endParaRPr lang="fa-I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5" y="47460"/>
            <a:ext cx="3312367" cy="3237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2587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340768"/>
            <a:ext cx="8229600" cy="1143000"/>
          </a:xfrm>
        </p:spPr>
        <p:txBody>
          <a:bodyPr>
            <a:normAutofit fontScale="90000"/>
          </a:bodyPr>
          <a:lstStyle/>
          <a:p>
            <a:pPr algn="just"/>
            <a:r>
              <a:rPr lang="ar-SA" smtClean="0"/>
              <a:t>امام جماعت مسجد باید نقش موثر در ایجاد رابطه بین جوانان و مسجد داشته باشد و همکاری لازم را با بسیجیان نماید.</a:t>
            </a:r>
            <a:endParaRPr lang="ar-SA" dirty="0" smtClean="0"/>
          </a:p>
        </p:txBody>
      </p:sp>
      <p:sp>
        <p:nvSpPr>
          <p:cNvPr id="3" name="Text Placeholder 2"/>
          <p:cNvSpPr>
            <a:spLocks noGrp="1"/>
          </p:cNvSpPr>
          <p:nvPr>
            <p:ph type="body" idx="1"/>
          </p:nvPr>
        </p:nvSpPr>
        <p:spPr>
          <a:xfrm>
            <a:off x="323528" y="3140968"/>
            <a:ext cx="8229600" cy="1515624"/>
          </a:xfrm>
        </p:spPr>
        <p:txBody>
          <a:bodyPr>
            <a:normAutofit/>
          </a:bodyPr>
          <a:lstStyle/>
          <a:p>
            <a:pPr lvl="0"/>
            <a:r>
              <a:rPr lang="fa-IR" sz="3200" smtClean="0"/>
              <a:t>بدیهی است نقش امام جماعت در این رابطه قابل توجه است یک روحانی خوب می تواند این رابطه را تشدید نماید و بر عکس.</a:t>
            </a:r>
            <a:endParaRPr lang="fa-IR" sz="3200" dirty="0" smtClean="0"/>
          </a:p>
        </p:txBody>
      </p:sp>
    </p:spTree>
    <p:extLst>
      <p:ext uri="{BB962C8B-B14F-4D97-AF65-F5344CB8AC3E}">
        <p14:creationId xmlns:p14="http://schemas.microsoft.com/office/powerpoint/2010/main" val="9987164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ایجاد رابطه بین هیئت ها ، مساجد و بسیج</a:t>
            </a:r>
            <a:endParaRPr lang="ar-SA" smtClean="0"/>
          </a:p>
        </p:txBody>
      </p:sp>
      <p:sp>
        <p:nvSpPr>
          <p:cNvPr id="3" name="Text Placeholder 2"/>
          <p:cNvSpPr>
            <a:spLocks noGrp="1"/>
          </p:cNvSpPr>
          <p:nvPr>
            <p:ph type="body" idx="1"/>
          </p:nvPr>
        </p:nvSpPr>
        <p:spPr/>
        <p:txBody>
          <a:bodyPr/>
          <a:lstStyle/>
          <a:p>
            <a:pPr lvl="0"/>
            <a:r>
              <a:rPr lang="fa-IR" smtClean="0"/>
              <a:t>اتحاد در توصیه  های دین مبین اسلام ، در بیانات ائمه و مقام معظم رهبری گویای اهمیت همین مطلب است.</a:t>
            </a:r>
            <a:endParaRPr lang="fa-IR" smtClean="0"/>
          </a:p>
        </p:txBody>
      </p:sp>
    </p:spTree>
    <p:extLst>
      <p:ext uri="{BB962C8B-B14F-4D97-AF65-F5344CB8AC3E}">
        <p14:creationId xmlns:p14="http://schemas.microsoft.com/office/powerpoint/2010/main" val="14697382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229600" cy="1143000"/>
          </a:xfrm>
        </p:spPr>
        <p:txBody>
          <a:bodyPr/>
          <a:lstStyle/>
          <a:p>
            <a:pPr algn="just"/>
            <a:r>
              <a:rPr lang="ar-SA" smtClean="0"/>
              <a:t>ایجاد رابطه بین مدارس و مسجد</a:t>
            </a:r>
            <a:endParaRPr lang="ar-SA" dirty="0" smtClean="0"/>
          </a:p>
        </p:txBody>
      </p:sp>
      <p:sp>
        <p:nvSpPr>
          <p:cNvPr id="3" name="Text Placeholder 2"/>
          <p:cNvSpPr>
            <a:spLocks noGrp="1"/>
          </p:cNvSpPr>
          <p:nvPr>
            <p:ph type="body" idx="1"/>
          </p:nvPr>
        </p:nvSpPr>
        <p:spPr>
          <a:xfrm>
            <a:off x="467544" y="2276872"/>
            <a:ext cx="8229600" cy="1083576"/>
          </a:xfrm>
        </p:spPr>
        <p:txBody>
          <a:bodyPr>
            <a:noAutofit/>
          </a:bodyPr>
          <a:lstStyle/>
          <a:p>
            <a:pPr lvl="0"/>
            <a:r>
              <a:rPr lang="fa-IR" sz="3200" smtClean="0"/>
              <a:t>مدارس محل تجمع روزانه جوانان است بهترین راه سوق دادن جوانان به مسجد تبلیغ در همین مدارس و ایجاد رابطه نزدیک  بین مدرسه و مسجد است.</a:t>
            </a:r>
            <a:endParaRPr lang="fa-IR" sz="3200" dirty="0" smtClean="0"/>
          </a:p>
        </p:txBody>
      </p:sp>
    </p:spTree>
    <p:extLst>
      <p:ext uri="{BB962C8B-B14F-4D97-AF65-F5344CB8AC3E}">
        <p14:creationId xmlns:p14="http://schemas.microsoft.com/office/powerpoint/2010/main" val="91039099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53952"/>
            <a:ext cx="8229600" cy="1143000"/>
          </a:xfrm>
        </p:spPr>
        <p:txBody>
          <a:bodyPr/>
          <a:lstStyle/>
          <a:p>
            <a:pPr algn="ctr"/>
            <a:r>
              <a:rPr lang="fa-IR" smtClean="0"/>
              <a:t>هدفمند کردن گفتگوهای بین نماز</a:t>
            </a:r>
            <a:endParaRPr lang="fa-IR" dirty="0"/>
          </a:p>
        </p:txBody>
      </p:sp>
      <p:sp>
        <p:nvSpPr>
          <p:cNvPr id="3" name="Text Placeholder 2"/>
          <p:cNvSpPr>
            <a:spLocks noGrp="1"/>
          </p:cNvSpPr>
          <p:nvPr>
            <p:ph type="body" idx="1"/>
          </p:nvPr>
        </p:nvSpPr>
        <p:spPr/>
        <p:txBody>
          <a:bodyPr/>
          <a:lstStyle/>
          <a:p>
            <a:endParaRPr lang="fa-IR" dirty="0"/>
          </a:p>
        </p:txBody>
      </p:sp>
    </p:spTree>
    <p:extLst>
      <p:ext uri="{BB962C8B-B14F-4D97-AF65-F5344CB8AC3E}">
        <p14:creationId xmlns:p14="http://schemas.microsoft.com/office/powerpoint/2010/main" val="3481237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348880"/>
            <a:ext cx="8229600" cy="1143000"/>
          </a:xfrm>
        </p:spPr>
        <p:txBody>
          <a:bodyPr>
            <a:normAutofit/>
          </a:bodyPr>
          <a:lstStyle/>
          <a:p>
            <a:pPr algn="ctr"/>
            <a:r>
              <a:rPr lang="fa-IR" sz="5400" smtClean="0"/>
              <a:t>مهمانی های بین مسجدی</a:t>
            </a:r>
            <a:endParaRPr lang="fa-IR" sz="5400" dirty="0"/>
          </a:p>
        </p:txBody>
      </p:sp>
    </p:spTree>
    <p:extLst>
      <p:ext uri="{BB962C8B-B14F-4D97-AF65-F5344CB8AC3E}">
        <p14:creationId xmlns:p14="http://schemas.microsoft.com/office/powerpoint/2010/main" val="39504097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a:bodyPr>
          <a:lstStyle/>
          <a:p>
            <a:r>
              <a:rPr lang="fa-IR" sz="5400" smtClean="0">
                <a:cs typeface="+mj-cs"/>
              </a:rPr>
              <a:t>تشکیل ستاد مسجد محوری جهت واردکردن درگاه های مختلف  دراین موضوع</a:t>
            </a:r>
            <a:endParaRPr lang="fa-IR" sz="5400" dirty="0">
              <a:cs typeface="+mj-cs"/>
            </a:endParaRPr>
          </a:p>
        </p:txBody>
      </p:sp>
    </p:spTree>
    <p:extLst>
      <p:ext uri="{BB962C8B-B14F-4D97-AF65-F5344CB8AC3E}">
        <p14:creationId xmlns:p14="http://schemas.microsoft.com/office/powerpoint/2010/main" val="1308655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1143000"/>
          </a:xfrm>
        </p:spPr>
        <p:txBody>
          <a:bodyPr/>
          <a:lstStyle/>
          <a:p>
            <a:pPr algn="just"/>
            <a:r>
              <a:rPr lang="ar-SA" smtClean="0"/>
              <a:t>آشنایی جوانان با اهمیت نماز و نماز جماعت</a:t>
            </a:r>
            <a:endParaRPr lang="ar-SA" dirty="0" smtClean="0"/>
          </a:p>
        </p:txBody>
      </p:sp>
      <p:sp>
        <p:nvSpPr>
          <p:cNvPr id="3" name="Text Placeholder 2"/>
          <p:cNvSpPr>
            <a:spLocks noGrp="1"/>
          </p:cNvSpPr>
          <p:nvPr>
            <p:ph type="body" idx="1"/>
          </p:nvPr>
        </p:nvSpPr>
        <p:spPr>
          <a:xfrm>
            <a:off x="467544" y="2276872"/>
            <a:ext cx="8229600" cy="1443616"/>
          </a:xfrm>
        </p:spPr>
        <p:txBody>
          <a:bodyPr>
            <a:noAutofit/>
          </a:bodyPr>
          <a:lstStyle/>
          <a:p>
            <a:pPr lvl="0" algn="just"/>
            <a:r>
              <a:rPr lang="fa-IR" sz="3200" smtClean="0"/>
              <a:t>مسلما اگر جوان اهمیت نماز را نداند گرایش چندانی هم به طرف آن نخواهد داشت بعد از مشخص شدن اهمیت نماز ، نوبت به نمایاندن اهمیت مسجد می رسد.</a:t>
            </a:r>
            <a:endParaRPr lang="fa-IR" sz="3200" dirty="0" smtClean="0"/>
          </a:p>
        </p:txBody>
      </p:sp>
    </p:spTree>
    <p:extLst>
      <p:ext uri="{BB962C8B-B14F-4D97-AF65-F5344CB8AC3E}">
        <p14:creationId xmlns:p14="http://schemas.microsoft.com/office/powerpoint/2010/main" val="42083585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29600" cy="1143000"/>
          </a:xfrm>
        </p:spPr>
        <p:txBody>
          <a:bodyPr/>
          <a:lstStyle/>
          <a:p>
            <a:pPr algn="just"/>
            <a:r>
              <a:rPr lang="ar-SA" smtClean="0"/>
              <a:t>ایجاد احساس نیاز به نماز</a:t>
            </a:r>
            <a:endParaRPr lang="ar-SA" dirty="0" smtClean="0"/>
          </a:p>
        </p:txBody>
      </p:sp>
      <p:sp>
        <p:nvSpPr>
          <p:cNvPr id="3" name="Text Placeholder 2"/>
          <p:cNvSpPr>
            <a:spLocks noGrp="1"/>
          </p:cNvSpPr>
          <p:nvPr>
            <p:ph type="body" idx="1"/>
          </p:nvPr>
        </p:nvSpPr>
        <p:spPr>
          <a:xfrm>
            <a:off x="467544" y="2636912"/>
            <a:ext cx="8229600" cy="1515624"/>
          </a:xfrm>
        </p:spPr>
        <p:txBody>
          <a:bodyPr>
            <a:noAutofit/>
          </a:bodyPr>
          <a:lstStyle/>
          <a:p>
            <a:pPr lvl="0" algn="just"/>
            <a:r>
              <a:rPr lang="fa-IR" sz="3200" smtClean="0"/>
              <a:t>اگر چه مسجد در مسائل مختلفی کاربرد دارد اما اصلی ترین مسئله ،جایگاه مسجد در خصوص نماز است. </a:t>
            </a:r>
          </a:p>
          <a:p>
            <a:pPr lvl="0" algn="just"/>
            <a:r>
              <a:rPr lang="fa-IR" sz="3200" smtClean="0"/>
              <a:t>احساس نیاز به نماز مقدمه ای است برای  ایجاد احساس نیاز به مسجد</a:t>
            </a:r>
            <a:endParaRPr lang="fa-IR" sz="3200" dirty="0" smtClean="0"/>
          </a:p>
        </p:txBody>
      </p:sp>
    </p:spTree>
    <p:extLst>
      <p:ext uri="{BB962C8B-B14F-4D97-AF65-F5344CB8AC3E}">
        <p14:creationId xmlns:p14="http://schemas.microsoft.com/office/powerpoint/2010/main" val="246175760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1412776"/>
            <a:ext cx="8229600" cy="1143000"/>
          </a:xfrm>
        </p:spPr>
        <p:txBody>
          <a:bodyPr>
            <a:normAutofit fontScale="90000"/>
          </a:bodyPr>
          <a:lstStyle/>
          <a:p>
            <a:pPr algn="r"/>
            <a:r>
              <a:rPr lang="ar-SA" smtClean="0"/>
              <a:t>برگزاری مسابقات ورزشی و علمی بین مساجد در سطوح شهری و استانی</a:t>
            </a:r>
            <a:endParaRPr lang="ar-SA" dirty="0" smtClean="0"/>
          </a:p>
        </p:txBody>
      </p:sp>
      <p:sp>
        <p:nvSpPr>
          <p:cNvPr id="3" name="Text Placeholder 2"/>
          <p:cNvSpPr>
            <a:spLocks noGrp="1"/>
          </p:cNvSpPr>
          <p:nvPr>
            <p:ph type="body" idx="1"/>
          </p:nvPr>
        </p:nvSpPr>
        <p:spPr>
          <a:xfrm>
            <a:off x="251520" y="2996952"/>
            <a:ext cx="8229600" cy="1368152"/>
          </a:xfrm>
        </p:spPr>
        <p:txBody>
          <a:bodyPr>
            <a:noAutofit/>
          </a:bodyPr>
          <a:lstStyle/>
          <a:p>
            <a:pPr lvl="0" algn="just"/>
            <a:r>
              <a:rPr lang="fa-IR" sz="3200" smtClean="0"/>
              <a:t>این کار باعث پر رنگ شدن نقش مساجد در ورزش و علم آموزی خواهد  شد و یکی از راه های جذب مخصوصا جذب جوانان غیر همسو است.</a:t>
            </a:r>
            <a:endParaRPr lang="fa-IR" sz="3200" dirty="0" smtClean="0"/>
          </a:p>
        </p:txBody>
      </p:sp>
    </p:spTree>
    <p:extLst>
      <p:ext uri="{BB962C8B-B14F-4D97-AF65-F5344CB8AC3E}">
        <p14:creationId xmlns:p14="http://schemas.microsoft.com/office/powerpoint/2010/main" val="7307069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1340768"/>
            <a:ext cx="8229600" cy="1143000"/>
          </a:xfrm>
        </p:spPr>
        <p:txBody>
          <a:bodyPr>
            <a:normAutofit fontScale="90000"/>
          </a:bodyPr>
          <a:lstStyle/>
          <a:p>
            <a:pPr algn="just"/>
            <a:r>
              <a:rPr lang="ar-SA" smtClean="0"/>
              <a:t>ایجاد انگیزه از طریق مسابقات بین حلقه های صالحین</a:t>
            </a:r>
            <a:endParaRPr lang="ar-SA" dirty="0" smtClean="0"/>
          </a:p>
        </p:txBody>
      </p:sp>
      <p:sp>
        <p:nvSpPr>
          <p:cNvPr id="3" name="Text Placeholder 2"/>
          <p:cNvSpPr>
            <a:spLocks noGrp="1"/>
          </p:cNvSpPr>
          <p:nvPr>
            <p:ph type="body" idx="1"/>
          </p:nvPr>
        </p:nvSpPr>
        <p:spPr>
          <a:xfrm>
            <a:off x="323528" y="3140968"/>
            <a:ext cx="8229600" cy="1227592"/>
          </a:xfrm>
        </p:spPr>
        <p:txBody>
          <a:bodyPr>
            <a:normAutofit/>
          </a:bodyPr>
          <a:lstStyle/>
          <a:p>
            <a:pPr lvl="0"/>
            <a:r>
              <a:rPr lang="fa-IR" sz="3200" smtClean="0"/>
              <a:t>گذشته از ایجاد انگیزه، رقابت سالم کیفیت کار را هم بالا خواهد برد.</a:t>
            </a:r>
            <a:endParaRPr lang="fa-IR" sz="3200" dirty="0" smtClean="0"/>
          </a:p>
        </p:txBody>
      </p:sp>
    </p:spTree>
    <p:extLst>
      <p:ext uri="{BB962C8B-B14F-4D97-AF65-F5344CB8AC3E}">
        <p14:creationId xmlns:p14="http://schemas.microsoft.com/office/powerpoint/2010/main" val="4336024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1124744"/>
            <a:ext cx="8229600" cy="1143000"/>
          </a:xfrm>
        </p:spPr>
        <p:txBody>
          <a:bodyPr>
            <a:noAutofit/>
          </a:bodyPr>
          <a:lstStyle/>
          <a:p>
            <a:pPr algn="ctr"/>
            <a:r>
              <a:rPr lang="fa-IR" sz="4800" smtClean="0"/>
              <a:t>راهکارهای جذب و تثبیت نوجوانان و جوانان به مسجد</a:t>
            </a:r>
            <a:endParaRPr lang="fa-IR" sz="4400" dirty="0"/>
          </a:p>
        </p:txBody>
      </p:sp>
    </p:spTree>
    <p:extLst>
      <p:ext uri="{BB962C8B-B14F-4D97-AF65-F5344CB8AC3E}">
        <p14:creationId xmlns:p14="http://schemas.microsoft.com/office/powerpoint/2010/main" val="25234062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1124744"/>
            <a:ext cx="8229600" cy="1143000"/>
          </a:xfrm>
        </p:spPr>
        <p:txBody>
          <a:bodyPr/>
          <a:lstStyle/>
          <a:p>
            <a:pPr algn="just"/>
            <a:r>
              <a:rPr lang="ar-SA" smtClean="0"/>
              <a:t>برگزاری کلاس های آموزش قرآن سه زبانه</a:t>
            </a:r>
            <a:endParaRPr lang="ar-SA" dirty="0" smtClean="0"/>
          </a:p>
        </p:txBody>
      </p:sp>
      <p:sp>
        <p:nvSpPr>
          <p:cNvPr id="3" name="Text Placeholder 2"/>
          <p:cNvSpPr>
            <a:spLocks noGrp="1"/>
          </p:cNvSpPr>
          <p:nvPr>
            <p:ph type="body" idx="1"/>
          </p:nvPr>
        </p:nvSpPr>
        <p:spPr>
          <a:xfrm>
            <a:off x="467544" y="2564904"/>
            <a:ext cx="8229600" cy="1011568"/>
          </a:xfrm>
        </p:spPr>
        <p:txBody>
          <a:bodyPr>
            <a:noAutofit/>
          </a:bodyPr>
          <a:lstStyle/>
          <a:p>
            <a:pPr lvl="0" algn="just"/>
            <a:r>
              <a:rPr lang="fa-IR" sz="3200" smtClean="0"/>
              <a:t>به علت بالا بودن علاقه مندی به آموزش زبان در نوجوانان و خانواده های آنان.</a:t>
            </a:r>
            <a:endParaRPr lang="fa-IR" sz="3200" dirty="0" smtClean="0"/>
          </a:p>
        </p:txBody>
      </p:sp>
    </p:spTree>
    <p:extLst>
      <p:ext uri="{BB962C8B-B14F-4D97-AF65-F5344CB8AC3E}">
        <p14:creationId xmlns:p14="http://schemas.microsoft.com/office/powerpoint/2010/main" val="14834830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836712"/>
            <a:ext cx="8229600" cy="1143000"/>
          </a:xfrm>
        </p:spPr>
        <p:txBody>
          <a:bodyPr/>
          <a:lstStyle/>
          <a:p>
            <a:pPr algn="r"/>
            <a:r>
              <a:rPr lang="ar-SA" smtClean="0"/>
              <a:t>برگزاری کلاس آموزش تیر اندازی</a:t>
            </a:r>
            <a:endParaRPr lang="ar-SA" dirty="0" smtClean="0"/>
          </a:p>
        </p:txBody>
      </p:sp>
      <p:sp>
        <p:nvSpPr>
          <p:cNvPr id="3" name="Text Placeholder 2"/>
          <p:cNvSpPr>
            <a:spLocks noGrp="1"/>
          </p:cNvSpPr>
          <p:nvPr>
            <p:ph type="body" idx="1"/>
          </p:nvPr>
        </p:nvSpPr>
        <p:spPr>
          <a:xfrm>
            <a:off x="467544" y="2276872"/>
            <a:ext cx="8229600" cy="867552"/>
          </a:xfrm>
        </p:spPr>
        <p:txBody>
          <a:bodyPr>
            <a:noAutofit/>
          </a:bodyPr>
          <a:lstStyle/>
          <a:p>
            <a:pPr lvl="0" algn="just"/>
            <a:r>
              <a:rPr lang="fa-IR" sz="3200" smtClean="0"/>
              <a:t> به علت علاقه جوانان به تیر اندازی و حدیث پیامبر(ص) در این خصوص.</a:t>
            </a:r>
            <a:endParaRPr lang="fa-IR" sz="3200" dirty="0" smtClean="0"/>
          </a:p>
        </p:txBody>
      </p:sp>
    </p:spTree>
    <p:extLst>
      <p:ext uri="{BB962C8B-B14F-4D97-AF65-F5344CB8AC3E}">
        <p14:creationId xmlns:p14="http://schemas.microsoft.com/office/powerpoint/2010/main" val="33016530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Autofit/>
          </a:bodyPr>
          <a:lstStyle/>
          <a:p>
            <a:pPr algn="r"/>
            <a:r>
              <a:rPr lang="ar-SA" sz="4000" dirty="0" smtClean="0"/>
              <a:t>انجام ماهانه یک جلسه مشاوره حقوقی</a:t>
            </a:r>
            <a:r>
              <a:rPr lang="fa-IR" sz="4000" dirty="0" smtClean="0"/>
              <a:t> رایگان</a:t>
            </a:r>
            <a:r>
              <a:rPr lang="ar-SA" sz="4000" dirty="0" smtClean="0"/>
              <a:t> در مسجد</a:t>
            </a:r>
            <a:endParaRPr lang="ar-SA" sz="4000" dirty="0" smtClean="0"/>
          </a:p>
        </p:txBody>
      </p:sp>
      <p:sp>
        <p:nvSpPr>
          <p:cNvPr id="3" name="Text Placeholder 2"/>
          <p:cNvSpPr>
            <a:spLocks noGrp="1"/>
          </p:cNvSpPr>
          <p:nvPr>
            <p:ph type="body" idx="1"/>
          </p:nvPr>
        </p:nvSpPr>
        <p:spPr>
          <a:xfrm>
            <a:off x="539552" y="2852936"/>
            <a:ext cx="8229600" cy="1443615"/>
          </a:xfrm>
        </p:spPr>
        <p:txBody>
          <a:bodyPr>
            <a:normAutofit/>
          </a:bodyPr>
          <a:lstStyle/>
          <a:p>
            <a:pPr lvl="0" algn="just"/>
            <a:r>
              <a:rPr lang="fa-IR" sz="3200" smtClean="0"/>
              <a:t>جهت رفع نیازمندی های حقوقی مردم و در راستای جذب حداکثری.</a:t>
            </a:r>
            <a:endParaRPr lang="fa-IR" sz="3200" dirty="0" smtClean="0"/>
          </a:p>
        </p:txBody>
      </p:sp>
    </p:spTree>
    <p:extLst>
      <p:ext uri="{BB962C8B-B14F-4D97-AF65-F5344CB8AC3E}">
        <p14:creationId xmlns:p14="http://schemas.microsoft.com/office/powerpoint/2010/main" val="26138623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908720"/>
            <a:ext cx="8229600" cy="1143000"/>
          </a:xfrm>
        </p:spPr>
        <p:txBody>
          <a:bodyPr>
            <a:normAutofit fontScale="90000"/>
          </a:bodyPr>
          <a:lstStyle/>
          <a:p>
            <a:pPr algn="ctr">
              <a:lnSpc>
                <a:spcPts val="5100"/>
              </a:lnSpc>
            </a:pPr>
            <a:r>
              <a:rPr lang="fa-IR" dirty="0" smtClean="0"/>
              <a:t>برگزاری جلسات مشاوره رایگان  در ارتباط با مشکلات اعضای خانواده در مسجد</a:t>
            </a:r>
            <a:endParaRPr lang="fa-IR" dirty="0" smtClean="0"/>
          </a:p>
        </p:txBody>
      </p:sp>
      <p:sp>
        <p:nvSpPr>
          <p:cNvPr id="3" name="Text Placeholder 2"/>
          <p:cNvSpPr>
            <a:spLocks noGrp="1"/>
          </p:cNvSpPr>
          <p:nvPr>
            <p:ph type="body" idx="1"/>
          </p:nvPr>
        </p:nvSpPr>
        <p:spPr>
          <a:xfrm>
            <a:off x="323528" y="2996952"/>
            <a:ext cx="8075240" cy="1443616"/>
          </a:xfrm>
        </p:spPr>
        <p:txBody>
          <a:bodyPr>
            <a:normAutofit/>
          </a:bodyPr>
          <a:lstStyle/>
          <a:p>
            <a:pPr lvl="0" algn="just"/>
            <a:r>
              <a:rPr lang="fa-IR" sz="3600" smtClean="0"/>
              <a:t>این کار باعث می شود که مردم، مسجد را محل امنی برای بیان و رفع مشکلات زندگی خود ببینند.</a:t>
            </a:r>
            <a:endParaRPr lang="fa-IR" sz="3600" dirty="0" smtClean="0"/>
          </a:p>
        </p:txBody>
      </p:sp>
    </p:spTree>
    <p:extLst>
      <p:ext uri="{BB962C8B-B14F-4D97-AF65-F5344CB8AC3E}">
        <p14:creationId xmlns:p14="http://schemas.microsoft.com/office/powerpoint/2010/main" val="3011536397"/>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ar-SA" smtClean="0"/>
              <a:t>انجام ماهانه یک جلسه ویزیت رایگان در مسجد</a:t>
            </a:r>
            <a:endParaRPr lang="ar-SA" smtClean="0"/>
          </a:p>
        </p:txBody>
      </p:sp>
      <p:sp>
        <p:nvSpPr>
          <p:cNvPr id="3" name="Text Placeholder 2"/>
          <p:cNvSpPr>
            <a:spLocks noGrp="1"/>
          </p:cNvSpPr>
          <p:nvPr>
            <p:ph type="body" idx="1"/>
          </p:nvPr>
        </p:nvSpPr>
        <p:spPr>
          <a:xfrm>
            <a:off x="395536" y="2060848"/>
            <a:ext cx="8229600" cy="2739760"/>
          </a:xfrm>
        </p:spPr>
        <p:txBody>
          <a:bodyPr>
            <a:normAutofit/>
          </a:bodyPr>
          <a:lstStyle/>
          <a:p>
            <a:pPr lvl="0" algn="just"/>
            <a:r>
              <a:rPr lang="fa-IR" sz="3200" smtClean="0"/>
              <a:t>ایجاد دلگرمی در بین مردم از آن جهت که احساس کنند مسجد برای سلامتی آنها ارزش قائل است </a:t>
            </a:r>
          </a:p>
          <a:p>
            <a:pPr lvl="0" algn="just"/>
            <a:r>
              <a:rPr lang="fa-IR" sz="3200" smtClean="0"/>
              <a:t>پیامبر(ص): کسی که در جهت تامین نیاز بیماری بکوشد براورده شود یا نشود ، از گناهانش، مانند روزی که از مادر متولد شده بیرون آید.</a:t>
            </a:r>
            <a:endParaRPr lang="fa-IR" sz="3200" dirty="0" smtClean="0"/>
          </a:p>
        </p:txBody>
      </p:sp>
    </p:spTree>
    <p:extLst>
      <p:ext uri="{BB962C8B-B14F-4D97-AF65-F5344CB8AC3E}">
        <p14:creationId xmlns:p14="http://schemas.microsoft.com/office/powerpoint/2010/main" val="348317369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44824"/>
            <a:ext cx="8229600" cy="1143000"/>
          </a:xfrm>
        </p:spPr>
        <p:txBody>
          <a:bodyPr>
            <a:noAutofit/>
          </a:bodyPr>
          <a:lstStyle/>
          <a:p>
            <a:pPr algn="justLow"/>
            <a:r>
              <a:rPr lang="fa-IR" sz="7200" smtClean="0"/>
              <a:t>استفاده از اعتکاف برای برقراری انس  بامسجد</a:t>
            </a:r>
            <a:endParaRPr lang="fa-IR" sz="7200" dirty="0"/>
          </a:p>
        </p:txBody>
      </p:sp>
      <p:sp>
        <p:nvSpPr>
          <p:cNvPr id="3" name="Text Placeholder 2"/>
          <p:cNvSpPr>
            <a:spLocks noGrp="1"/>
          </p:cNvSpPr>
          <p:nvPr>
            <p:ph type="body" idx="1"/>
          </p:nvPr>
        </p:nvSpPr>
        <p:spPr/>
        <p:txBody>
          <a:bodyPr/>
          <a:lstStyle/>
          <a:p>
            <a:r>
              <a:rPr lang="fa-IR" smtClean="0"/>
              <a:t> </a:t>
            </a:r>
            <a:endParaRPr lang="fa-IR" dirty="0"/>
          </a:p>
        </p:txBody>
      </p:sp>
    </p:spTree>
    <p:extLst>
      <p:ext uri="{BB962C8B-B14F-4D97-AF65-F5344CB8AC3E}">
        <p14:creationId xmlns:p14="http://schemas.microsoft.com/office/powerpoint/2010/main" val="10044531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1143000"/>
          </a:xfrm>
        </p:spPr>
        <p:txBody>
          <a:bodyPr>
            <a:normAutofit fontScale="90000"/>
          </a:bodyPr>
          <a:lstStyle/>
          <a:p>
            <a:pPr algn="just"/>
            <a:r>
              <a:rPr lang="ar-SA" smtClean="0"/>
              <a:t>استفاده ازمسجد به عنوان محل آرامی جهت مطالعه دانشجویان و دبیرستانی ها</a:t>
            </a:r>
            <a:endParaRPr lang="ar-SA" dirty="0" smtClean="0"/>
          </a:p>
        </p:txBody>
      </p:sp>
      <p:sp>
        <p:nvSpPr>
          <p:cNvPr id="3" name="Text Placeholder 2"/>
          <p:cNvSpPr>
            <a:spLocks noGrp="1"/>
          </p:cNvSpPr>
          <p:nvPr>
            <p:ph type="body" idx="1"/>
          </p:nvPr>
        </p:nvSpPr>
        <p:spPr>
          <a:xfrm>
            <a:off x="323528" y="2852936"/>
            <a:ext cx="8229600" cy="1155584"/>
          </a:xfrm>
        </p:spPr>
        <p:txBody>
          <a:bodyPr>
            <a:noAutofit/>
          </a:bodyPr>
          <a:lstStyle/>
          <a:p>
            <a:pPr lvl="0"/>
            <a:r>
              <a:rPr lang="fa-IR" sz="3200" smtClean="0"/>
              <a:t>جوانانی که اهل مطالعه هستند به دنبال مکانی مناسب برای این کار می گردند و این باعث انس و الفت هرچه بیشتر جوانان با مسجد می شود.</a:t>
            </a:r>
            <a:endParaRPr lang="fa-IR" sz="3200" dirty="0" smtClean="0"/>
          </a:p>
        </p:txBody>
      </p:sp>
    </p:spTree>
    <p:extLst>
      <p:ext uri="{BB962C8B-B14F-4D97-AF65-F5344CB8AC3E}">
        <p14:creationId xmlns:p14="http://schemas.microsoft.com/office/powerpoint/2010/main" val="2341689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fontScale="90000"/>
          </a:bodyPr>
          <a:lstStyle/>
          <a:p>
            <a:pPr algn="just"/>
            <a:r>
              <a:rPr lang="ar-SA" smtClean="0"/>
              <a:t>ایجاد گروه و کانال مجازی برای مساجد در پیام رسان های ایرانی مانند سروش</a:t>
            </a:r>
            <a:endParaRPr lang="ar-SA" dirty="0" smtClean="0"/>
          </a:p>
        </p:txBody>
      </p:sp>
      <p:sp>
        <p:nvSpPr>
          <p:cNvPr id="3" name="Text Placeholder 2"/>
          <p:cNvSpPr>
            <a:spLocks noGrp="1"/>
          </p:cNvSpPr>
          <p:nvPr>
            <p:ph type="body" idx="1"/>
          </p:nvPr>
        </p:nvSpPr>
        <p:spPr>
          <a:xfrm>
            <a:off x="467544" y="2636912"/>
            <a:ext cx="8229600" cy="1443616"/>
          </a:xfrm>
        </p:spPr>
        <p:txBody>
          <a:bodyPr>
            <a:noAutofit/>
          </a:bodyPr>
          <a:lstStyle/>
          <a:p>
            <a:pPr lvl="0" algn="just"/>
            <a:r>
              <a:rPr lang="fa-IR" sz="3600" smtClean="0"/>
              <a:t>امروزه ارتباطات مردم در فضای مجازی به شدت گسترش یافته و از همین مسئله می توان به عنوان فرصت مناسبی برای ارائه گفتمان مسجد، استفاده نمود. </a:t>
            </a:r>
            <a:endParaRPr lang="fa-IR" sz="3600" dirty="0" smtClean="0"/>
          </a:p>
        </p:txBody>
      </p:sp>
    </p:spTree>
    <p:extLst>
      <p:ext uri="{BB962C8B-B14F-4D97-AF65-F5344CB8AC3E}">
        <p14:creationId xmlns:p14="http://schemas.microsoft.com/office/powerpoint/2010/main" val="41630225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43000"/>
          </a:xfrm>
        </p:spPr>
        <p:txBody>
          <a:bodyPr>
            <a:normAutofit fontScale="90000"/>
          </a:bodyPr>
          <a:lstStyle/>
          <a:p>
            <a:pPr algn="just"/>
            <a:r>
              <a:rPr lang="ar-SA" smtClean="0"/>
              <a:t>اجرای طرح امور خیریه و وام </a:t>
            </a:r>
            <a:r>
              <a:rPr lang="fa-IR" smtClean="0"/>
              <a:t>قرض الحسنه در </a:t>
            </a:r>
            <a:r>
              <a:rPr lang="ar-SA" smtClean="0"/>
              <a:t>مساجد</a:t>
            </a:r>
            <a:endParaRPr lang="ar-SA" dirty="0" smtClean="0"/>
          </a:p>
        </p:txBody>
      </p:sp>
      <p:sp>
        <p:nvSpPr>
          <p:cNvPr id="3" name="Text Placeholder 2"/>
          <p:cNvSpPr>
            <a:spLocks noGrp="1"/>
          </p:cNvSpPr>
          <p:nvPr>
            <p:ph type="body" idx="1"/>
          </p:nvPr>
        </p:nvSpPr>
        <p:spPr>
          <a:xfrm>
            <a:off x="395536" y="2276872"/>
            <a:ext cx="8229600" cy="2019680"/>
          </a:xfrm>
        </p:spPr>
        <p:txBody>
          <a:bodyPr>
            <a:noAutofit/>
          </a:bodyPr>
          <a:lstStyle/>
          <a:p>
            <a:pPr lvl="0" algn="just"/>
            <a:r>
              <a:rPr lang="fa-IR" sz="3200" smtClean="0"/>
              <a:t>پر رنگ کردن نقش مسجد در اقتصاد خانواده ها</a:t>
            </a:r>
          </a:p>
          <a:p>
            <a:pPr lvl="0" algn="just"/>
            <a:r>
              <a:rPr lang="fa-IR" sz="3200" smtClean="0"/>
              <a:t>امام صادق(ع): «هیچ مسلمانی به قصد خشنودی خدا به مسلمانی دیگر قرض نمی دهد مگر اینکه خدا ثواب صدقه برای او محاسبه می کند تا اینکه مالش به او باز گردد.»</a:t>
            </a:r>
            <a:endParaRPr lang="fa-IR" sz="3200" dirty="0" smtClean="0"/>
          </a:p>
        </p:txBody>
      </p:sp>
    </p:spTree>
    <p:extLst>
      <p:ext uri="{BB962C8B-B14F-4D97-AF65-F5344CB8AC3E}">
        <p14:creationId xmlns:p14="http://schemas.microsoft.com/office/powerpoint/2010/main" val="5110689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620688"/>
            <a:ext cx="8229600" cy="1143000"/>
          </a:xfrm>
        </p:spPr>
        <p:txBody>
          <a:bodyPr/>
          <a:lstStyle/>
          <a:p>
            <a:pPr algn="just"/>
            <a:r>
              <a:rPr lang="ar-SA" smtClean="0"/>
              <a:t>ایجاد رابطه دوستانه و صمی</a:t>
            </a:r>
            <a:r>
              <a:rPr lang="fa-IR" smtClean="0"/>
              <a:t>م</a:t>
            </a:r>
            <a:r>
              <a:rPr lang="ar-SA" smtClean="0"/>
              <a:t>ی</a:t>
            </a:r>
            <a:endParaRPr lang="ar-SA" dirty="0" smtClean="0"/>
          </a:p>
        </p:txBody>
      </p:sp>
      <p:sp>
        <p:nvSpPr>
          <p:cNvPr id="3" name="Text Placeholder 2"/>
          <p:cNvSpPr>
            <a:spLocks noGrp="1"/>
          </p:cNvSpPr>
          <p:nvPr>
            <p:ph type="body" idx="1"/>
          </p:nvPr>
        </p:nvSpPr>
        <p:spPr>
          <a:xfrm>
            <a:off x="539552" y="1988840"/>
            <a:ext cx="8229600" cy="1443616"/>
          </a:xfrm>
        </p:spPr>
        <p:txBody>
          <a:bodyPr>
            <a:noAutofit/>
          </a:bodyPr>
          <a:lstStyle/>
          <a:p>
            <a:pPr lvl="0" algn="just"/>
            <a:r>
              <a:rPr lang="fa-IR" sz="3600" smtClean="0"/>
              <a:t>امام خامنه ای</a:t>
            </a:r>
            <a:r>
              <a:rPr lang="fa-IR" sz="2800" smtClean="0"/>
              <a:t>(مدظله العالی)</a:t>
            </a:r>
            <a:r>
              <a:rPr lang="fa-IR" sz="3600" smtClean="0"/>
              <a:t>: باید امام جماعت مسجد با عبادت کنندگان در مسجد و با مومنینی که در مسجد هستند برادرانه </a:t>
            </a:r>
            <a:r>
              <a:rPr lang="fa-IR" sz="3600" smtClean="0"/>
              <a:t>و</a:t>
            </a:r>
            <a:r>
              <a:rPr lang="fa-IR" sz="3600" smtClean="0"/>
              <a:t> صمیمی باشید.</a:t>
            </a:r>
            <a:endParaRPr lang="fa-IR" sz="3600" dirty="0" smtClean="0"/>
          </a:p>
        </p:txBody>
      </p:sp>
    </p:spTree>
    <p:extLst>
      <p:ext uri="{BB962C8B-B14F-4D97-AF65-F5344CB8AC3E}">
        <p14:creationId xmlns:p14="http://schemas.microsoft.com/office/powerpoint/2010/main" val="304257875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091688"/>
          </a:xfrm>
        </p:spPr>
        <p:txBody>
          <a:bodyPr>
            <a:normAutofit fontScale="92500" lnSpcReduction="10000"/>
          </a:bodyPr>
          <a:lstStyle/>
          <a:p>
            <a:r>
              <a:rPr lang="fa-IR" sz="3600" dirty="0" smtClean="0"/>
              <a:t>«کونوا دُعاهَ الناسِ بغیرِالسنتَکُم، لِیَرَوا مِنکُم الورعَ و الاجتهادَ و الصلاهَ و الخیرَ، فأنّ ذلک داعیه»</a:t>
            </a:r>
          </a:p>
          <a:p>
            <a:r>
              <a:rPr lang="fa-IR" sz="3600" dirty="0" smtClean="0"/>
              <a:t>دعوت کنید مردم را به غیراز </a:t>
            </a:r>
            <a:r>
              <a:rPr lang="fa-IR" sz="3600" smtClean="0"/>
              <a:t>زبان هایتان...........</a:t>
            </a:r>
            <a:endParaRPr lang="fa-IR" sz="3600" dirty="0" smtClean="0"/>
          </a:p>
          <a:p>
            <a:r>
              <a:rPr lang="fa-IR" sz="3600" dirty="0" smtClean="0"/>
              <a:t>اول خود بسیجیان، مربیان وسرگروه ها باید مساجد را پرکنید0                     </a:t>
            </a:r>
            <a:endParaRPr lang="fa-IR" sz="5400" dirty="0"/>
          </a:p>
        </p:txBody>
      </p:sp>
      <p:sp>
        <p:nvSpPr>
          <p:cNvPr id="3" name="Title 2"/>
          <p:cNvSpPr>
            <a:spLocks noGrp="1"/>
          </p:cNvSpPr>
          <p:nvPr>
            <p:ph type="title"/>
          </p:nvPr>
        </p:nvSpPr>
        <p:spPr/>
        <p:txBody>
          <a:bodyPr/>
          <a:lstStyle/>
          <a:p>
            <a:pPr algn="r"/>
            <a:r>
              <a:rPr lang="fa-IR" smtClean="0"/>
              <a:t>امام صادق (ع): </a:t>
            </a:r>
            <a:endParaRPr lang="fa-IR" dirty="0"/>
          </a:p>
        </p:txBody>
      </p:sp>
      <p:sp>
        <p:nvSpPr>
          <p:cNvPr id="4" name="TextBox 3"/>
          <p:cNvSpPr txBox="1"/>
          <p:nvPr/>
        </p:nvSpPr>
        <p:spPr>
          <a:xfrm>
            <a:off x="1907704" y="3861048"/>
            <a:ext cx="6408712" cy="1015663"/>
          </a:xfrm>
          <a:prstGeom prst="rect">
            <a:avLst/>
          </a:prstGeom>
          <a:noFill/>
        </p:spPr>
        <p:txBody>
          <a:bodyPr wrap="square" rtlCol="1">
            <a:spAutoFit/>
          </a:bodyPr>
          <a:lstStyle/>
          <a:p>
            <a:pPr algn="ctr"/>
            <a:r>
              <a:rPr lang="fa-IR" sz="6000" b="1" dirty="0" smtClean="0">
                <a:effectLst>
                  <a:outerShdw blurRad="38100" dist="38100" dir="2700000" algn="tl">
                    <a:srgbClr val="000000">
                      <a:alpha val="43137"/>
                    </a:srgbClr>
                  </a:outerShdw>
                </a:effectLst>
                <a:cs typeface="+mj-cs"/>
              </a:rPr>
              <a:t>از خودمان آغاز کنیم.</a:t>
            </a:r>
            <a:endParaRPr lang="fa-IR" sz="6000" b="1" dirty="0">
              <a:effectLst>
                <a:outerShdw blurRad="38100" dist="38100" dir="2700000" algn="tl">
                  <a:srgbClr val="000000">
                    <a:alpha val="43137"/>
                  </a:srgbClr>
                </a:outerShdw>
              </a:effectLst>
              <a:cs typeface="+mj-cs"/>
            </a:endParaRPr>
          </a:p>
        </p:txBody>
      </p:sp>
    </p:spTree>
    <p:extLst>
      <p:ext uri="{BB962C8B-B14F-4D97-AF65-F5344CB8AC3E}">
        <p14:creationId xmlns:p14="http://schemas.microsoft.com/office/powerpoint/2010/main" val="366508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heel(1)">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heel(1)">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9" presetClass="emph" presetSubtype="0" fill="hold" grpId="1" nodeType="clickEffect">
                                  <p:stCondLst>
                                    <p:cond delay="0"/>
                                  </p:stCondLst>
                                  <p:childTnLst>
                                    <p:animClr clrSpc="rgb" dir="cw">
                                      <p:cBhvr override="childStyle">
                                        <p:cTn id="21" dur="500" fill="hold"/>
                                        <p:tgtEl>
                                          <p:spTgt spid="2">
                                            <p:txEl>
                                              <p:pRg st="0" end="0"/>
                                            </p:txEl>
                                          </p:spTgt>
                                        </p:tgtEl>
                                        <p:attrNameLst>
                                          <p:attrName>style.color</p:attrName>
                                        </p:attrNameLst>
                                      </p:cBhvr>
                                      <p:to>
                                        <a:schemeClr val="accent2"/>
                                      </p:to>
                                    </p:animClr>
                                    <p:animClr clrSpc="rgb" dir="cw">
                                      <p:cBhvr>
                                        <p:cTn id="22" dur="500" fill="hold"/>
                                        <p:tgtEl>
                                          <p:spTgt spid="2">
                                            <p:txEl>
                                              <p:pRg st="0" end="0"/>
                                            </p:txEl>
                                          </p:spTgt>
                                        </p:tgtEl>
                                        <p:attrNameLst>
                                          <p:attrName>fillcolor</p:attrName>
                                        </p:attrNameLst>
                                      </p:cBhvr>
                                      <p:to>
                                        <a:schemeClr val="accent2"/>
                                      </p:to>
                                    </p:animClr>
                                    <p:set>
                                      <p:cBhvr>
                                        <p:cTn id="23" dur="500" fill="hold"/>
                                        <p:tgtEl>
                                          <p:spTgt spid="2">
                                            <p:txEl>
                                              <p:pRg st="0" end="0"/>
                                            </p:txEl>
                                          </p:spTgt>
                                        </p:tgtEl>
                                        <p:attrNameLst>
                                          <p:attrName>fill.type</p:attrName>
                                        </p:attrNameLst>
                                      </p:cBhvr>
                                      <p:to>
                                        <p:strVal val="solid"/>
                                      </p:to>
                                    </p:set>
                                    <p:set>
                                      <p:cBhvr>
                                        <p:cTn id="24" dur="500" fill="hold"/>
                                        <p:tgtEl>
                                          <p:spTgt spid="2">
                                            <p:txEl>
                                              <p:pRg st="0" end="0"/>
                                            </p:txEl>
                                          </p:spTgt>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19" presetClass="emph" presetSubtype="0" fill="hold" grpId="1" nodeType="clickEffect">
                                  <p:stCondLst>
                                    <p:cond delay="0"/>
                                  </p:stCondLst>
                                  <p:childTnLst>
                                    <p:animClr clrSpc="rgb" dir="cw">
                                      <p:cBhvr override="childStyle">
                                        <p:cTn id="28" dur="500" fill="hold"/>
                                        <p:tgtEl>
                                          <p:spTgt spid="2">
                                            <p:txEl>
                                              <p:pRg st="1" end="1"/>
                                            </p:txEl>
                                          </p:spTgt>
                                        </p:tgtEl>
                                        <p:attrNameLst>
                                          <p:attrName>style.color</p:attrName>
                                        </p:attrNameLst>
                                      </p:cBhvr>
                                      <p:to>
                                        <a:schemeClr val="accent2"/>
                                      </p:to>
                                    </p:animClr>
                                    <p:animClr clrSpc="rgb" dir="cw">
                                      <p:cBhvr>
                                        <p:cTn id="29" dur="500" fill="hold"/>
                                        <p:tgtEl>
                                          <p:spTgt spid="2">
                                            <p:txEl>
                                              <p:pRg st="1" end="1"/>
                                            </p:txEl>
                                          </p:spTgt>
                                        </p:tgtEl>
                                        <p:attrNameLst>
                                          <p:attrName>fillcolor</p:attrName>
                                        </p:attrNameLst>
                                      </p:cBhvr>
                                      <p:to>
                                        <a:schemeClr val="accent2"/>
                                      </p:to>
                                    </p:animClr>
                                    <p:set>
                                      <p:cBhvr>
                                        <p:cTn id="30" dur="500" fill="hold"/>
                                        <p:tgtEl>
                                          <p:spTgt spid="2">
                                            <p:txEl>
                                              <p:pRg st="1" end="1"/>
                                            </p:txEl>
                                          </p:spTgt>
                                        </p:tgtEl>
                                        <p:attrNameLst>
                                          <p:attrName>fill.type</p:attrName>
                                        </p:attrNameLst>
                                      </p:cBhvr>
                                      <p:to>
                                        <p:strVal val="solid"/>
                                      </p:to>
                                    </p:set>
                                    <p:set>
                                      <p:cBhvr>
                                        <p:cTn id="31" dur="500" fill="hold"/>
                                        <p:tgtEl>
                                          <p:spTgt spid="2">
                                            <p:txEl>
                                              <p:pRg st="1" end="1"/>
                                            </p:txEl>
                                          </p:spTgt>
                                        </p:tgtEl>
                                        <p:attrNameLst>
                                          <p:attrName>fill.on</p:attrName>
                                        </p:attrNameLst>
                                      </p:cBhvr>
                                      <p:to>
                                        <p:strVal val="true"/>
                                      </p:to>
                                    </p:set>
                                  </p:childTnLst>
                                </p:cTn>
                              </p:par>
                            </p:childTnLst>
                          </p:cTn>
                        </p:par>
                      </p:childTnLst>
                    </p:cTn>
                  </p:par>
                  <p:par>
                    <p:cTn id="32" fill="hold">
                      <p:stCondLst>
                        <p:cond delay="indefinite"/>
                      </p:stCondLst>
                      <p:childTnLst>
                        <p:par>
                          <p:cTn id="33" fill="hold">
                            <p:stCondLst>
                              <p:cond delay="0"/>
                            </p:stCondLst>
                            <p:childTnLst>
                              <p:par>
                                <p:cTn id="34" presetID="19" presetClass="emph" presetSubtype="0" fill="hold" grpId="1" nodeType="clickEffect">
                                  <p:stCondLst>
                                    <p:cond delay="0"/>
                                  </p:stCondLst>
                                  <p:childTnLst>
                                    <p:animClr clrSpc="rgb" dir="cw">
                                      <p:cBhvr override="childStyle">
                                        <p:cTn id="35" dur="500" fill="hold"/>
                                        <p:tgtEl>
                                          <p:spTgt spid="2">
                                            <p:txEl>
                                              <p:pRg st="2" end="2"/>
                                            </p:txEl>
                                          </p:spTgt>
                                        </p:tgtEl>
                                        <p:attrNameLst>
                                          <p:attrName>style.color</p:attrName>
                                        </p:attrNameLst>
                                      </p:cBhvr>
                                      <p:to>
                                        <a:schemeClr val="accent2"/>
                                      </p:to>
                                    </p:animClr>
                                    <p:animClr clrSpc="rgb" dir="cw">
                                      <p:cBhvr>
                                        <p:cTn id="36" dur="500" fill="hold"/>
                                        <p:tgtEl>
                                          <p:spTgt spid="2">
                                            <p:txEl>
                                              <p:pRg st="2" end="2"/>
                                            </p:txEl>
                                          </p:spTgt>
                                        </p:tgtEl>
                                        <p:attrNameLst>
                                          <p:attrName>fillcolor</p:attrName>
                                        </p:attrNameLst>
                                      </p:cBhvr>
                                      <p:to>
                                        <a:schemeClr val="accent2"/>
                                      </p:to>
                                    </p:animClr>
                                    <p:set>
                                      <p:cBhvr>
                                        <p:cTn id="37" dur="500" fill="hold"/>
                                        <p:tgtEl>
                                          <p:spTgt spid="2">
                                            <p:txEl>
                                              <p:pRg st="2" end="2"/>
                                            </p:txEl>
                                          </p:spTgt>
                                        </p:tgtEl>
                                        <p:attrNameLst>
                                          <p:attrName>fill.type</p:attrName>
                                        </p:attrNameLst>
                                      </p:cBhvr>
                                      <p:to>
                                        <p:strVal val="solid"/>
                                      </p:to>
                                    </p:set>
                                    <p:set>
                                      <p:cBhvr>
                                        <p:cTn id="38" dur="500" fill="hold"/>
                                        <p:tgtEl>
                                          <p:spTgt spid="2">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908720"/>
            <a:ext cx="8229600" cy="1143000"/>
          </a:xfrm>
        </p:spPr>
        <p:txBody>
          <a:bodyPr>
            <a:normAutofit fontScale="90000"/>
          </a:bodyPr>
          <a:lstStyle/>
          <a:p>
            <a:pPr algn="just"/>
            <a:r>
              <a:rPr lang="fa-IR" smtClean="0"/>
              <a:t>واگذاری </a:t>
            </a:r>
            <a:r>
              <a:rPr lang="ar-SA" smtClean="0"/>
              <a:t>مسئولیت های مسجدی: مکبر،</a:t>
            </a:r>
            <a:r>
              <a:rPr lang="fa-IR" smtClean="0"/>
              <a:t> </a:t>
            </a:r>
            <a:r>
              <a:rPr lang="ar-SA" smtClean="0"/>
              <a:t>موذن، گروه غبار</a:t>
            </a:r>
            <a:r>
              <a:rPr lang="fa-IR" smtClean="0"/>
              <a:t>ر</a:t>
            </a:r>
            <a:r>
              <a:rPr lang="ar-SA" smtClean="0"/>
              <a:t>وبی،گروه فضا سازی مسجد و...</a:t>
            </a:r>
            <a:endParaRPr lang="ar-SA" dirty="0" smtClean="0"/>
          </a:p>
        </p:txBody>
      </p:sp>
      <p:sp>
        <p:nvSpPr>
          <p:cNvPr id="3" name="Text Placeholder 2"/>
          <p:cNvSpPr>
            <a:spLocks noGrp="1"/>
          </p:cNvSpPr>
          <p:nvPr>
            <p:ph type="body" idx="1"/>
          </p:nvPr>
        </p:nvSpPr>
        <p:spPr>
          <a:xfrm>
            <a:off x="467544" y="2564904"/>
            <a:ext cx="8229600" cy="1515624"/>
          </a:xfrm>
        </p:spPr>
        <p:txBody>
          <a:bodyPr>
            <a:normAutofit/>
          </a:bodyPr>
          <a:lstStyle/>
          <a:p>
            <a:pPr lvl="0" algn="just"/>
            <a:r>
              <a:rPr lang="fa-IR" sz="3600" smtClean="0"/>
              <a:t>جوانان و نوجوانان دوست دارند با پذیرش مسئولیت ها، استعداد های خود را بروز دهند</a:t>
            </a:r>
            <a:endParaRPr lang="fa-IR" sz="3600" dirty="0" smtClean="0"/>
          </a:p>
        </p:txBody>
      </p:sp>
    </p:spTree>
    <p:extLst>
      <p:ext uri="{BB962C8B-B14F-4D97-AF65-F5344CB8AC3E}">
        <p14:creationId xmlns:p14="http://schemas.microsoft.com/office/powerpoint/2010/main" val="11996534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pPr algn="r"/>
            <a:r>
              <a:rPr lang="ar-SA" smtClean="0"/>
              <a:t>عدم انحصاری کردن امورات و فعالیت ها ی مسجد به یک گروه خاص</a:t>
            </a:r>
            <a:endParaRPr lang="ar-SA" dirty="0" smtClean="0"/>
          </a:p>
        </p:txBody>
      </p:sp>
      <p:sp>
        <p:nvSpPr>
          <p:cNvPr id="3" name="Text Placeholder 2"/>
          <p:cNvSpPr>
            <a:spLocks noGrp="1"/>
          </p:cNvSpPr>
          <p:nvPr>
            <p:ph type="body" idx="1"/>
          </p:nvPr>
        </p:nvSpPr>
        <p:spPr>
          <a:xfrm>
            <a:off x="467544" y="2420888"/>
            <a:ext cx="8229600" cy="1299600"/>
          </a:xfrm>
        </p:spPr>
        <p:txBody>
          <a:bodyPr>
            <a:noAutofit/>
          </a:bodyPr>
          <a:lstStyle/>
          <a:p>
            <a:pPr lvl="0" algn="just"/>
            <a:r>
              <a:rPr lang="fa-IR" sz="3600" smtClean="0"/>
              <a:t>در غیر این صورت ممکن است تبعیض و دو دستگی ایجاد شود و یا به محض آنکه مردم با آن گروه خاص مشکل پیدا می کنند از مسجد نیز دور می شوند.</a:t>
            </a:r>
            <a:endParaRPr lang="fa-IR" sz="3600" dirty="0" smtClean="0"/>
          </a:p>
        </p:txBody>
      </p:sp>
    </p:spTree>
    <p:extLst>
      <p:ext uri="{BB962C8B-B14F-4D97-AF65-F5344CB8AC3E}">
        <p14:creationId xmlns:p14="http://schemas.microsoft.com/office/powerpoint/2010/main" val="84637140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1143000"/>
          </a:xfrm>
        </p:spPr>
        <p:txBody>
          <a:bodyPr>
            <a:normAutofit fontScale="90000"/>
          </a:bodyPr>
          <a:lstStyle/>
          <a:p>
            <a:pPr algn="r"/>
            <a:r>
              <a:rPr lang="ar-SA" smtClean="0"/>
              <a:t>هماهنگی و همکاری مسجد با مراکز فنی حرفه ای و برگزاری کلاس های جذاب هنری  و آموزشی</a:t>
            </a:r>
            <a:endParaRPr lang="ar-SA" dirty="0" smtClean="0"/>
          </a:p>
        </p:txBody>
      </p:sp>
      <p:sp>
        <p:nvSpPr>
          <p:cNvPr id="3" name="Text Placeholder 2"/>
          <p:cNvSpPr>
            <a:spLocks noGrp="1"/>
          </p:cNvSpPr>
          <p:nvPr>
            <p:ph type="body" idx="1"/>
          </p:nvPr>
        </p:nvSpPr>
        <p:spPr>
          <a:xfrm>
            <a:off x="467544" y="2780928"/>
            <a:ext cx="8229600" cy="1371608"/>
          </a:xfrm>
        </p:spPr>
        <p:txBody>
          <a:bodyPr>
            <a:normAutofit/>
          </a:bodyPr>
          <a:lstStyle/>
          <a:p>
            <a:pPr lvl="0" algn="just"/>
            <a:r>
              <a:rPr lang="fa-IR" sz="3600" smtClean="0"/>
              <a:t>ارائه مدرک فنی حرفه ای در کلاس های مساجد می تواند تاثیر زیادی در جذب داشته باشد.</a:t>
            </a:r>
            <a:endParaRPr lang="fa-IR" sz="3600" dirty="0" smtClean="0"/>
          </a:p>
        </p:txBody>
      </p:sp>
    </p:spTree>
    <p:extLst>
      <p:ext uri="{BB962C8B-B14F-4D97-AF65-F5344CB8AC3E}">
        <p14:creationId xmlns:p14="http://schemas.microsoft.com/office/powerpoint/2010/main" val="38707745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normAutofit fontScale="90000"/>
          </a:bodyPr>
          <a:lstStyle/>
          <a:p>
            <a:pPr algn="r"/>
            <a:r>
              <a:rPr lang="ar-SA" smtClean="0"/>
              <a:t>هماهنگی مسجد با</a:t>
            </a:r>
            <a:r>
              <a:rPr lang="fa-IR" smtClean="0"/>
              <a:t> مراکز بهداشتی و</a:t>
            </a:r>
            <a:r>
              <a:rPr lang="ar-SA" smtClean="0"/>
              <a:t> هلال احمر و برگزاری کلاس های </a:t>
            </a:r>
            <a:r>
              <a:rPr lang="fa-IR" smtClean="0"/>
              <a:t>بهداشت و </a:t>
            </a:r>
            <a:r>
              <a:rPr lang="ar-SA" smtClean="0"/>
              <a:t>امداد و نجات</a:t>
            </a:r>
            <a:endParaRPr lang="ar-SA" dirty="0" smtClean="0"/>
          </a:p>
        </p:txBody>
      </p:sp>
      <p:sp>
        <p:nvSpPr>
          <p:cNvPr id="3" name="Text Placeholder 2"/>
          <p:cNvSpPr>
            <a:spLocks noGrp="1"/>
          </p:cNvSpPr>
          <p:nvPr>
            <p:ph type="body" idx="1"/>
          </p:nvPr>
        </p:nvSpPr>
        <p:spPr>
          <a:xfrm>
            <a:off x="467544" y="2204864"/>
            <a:ext cx="8229600" cy="1083576"/>
          </a:xfrm>
        </p:spPr>
        <p:txBody>
          <a:bodyPr>
            <a:normAutofit lnSpcReduction="10000"/>
          </a:bodyPr>
          <a:lstStyle/>
          <a:p>
            <a:pPr lvl="0"/>
            <a:r>
              <a:rPr lang="fa-IR" sz="3200" smtClean="0"/>
              <a:t>1.از نیاز های مردم است.</a:t>
            </a:r>
          </a:p>
          <a:p>
            <a:pPr lvl="0"/>
            <a:r>
              <a:rPr lang="fa-IR" sz="3200" smtClean="0"/>
              <a:t> 2.علاقه مندان زیادی دارد.</a:t>
            </a:r>
            <a:endParaRPr lang="fa-IR" sz="3200" dirty="0" smtClean="0"/>
          </a:p>
        </p:txBody>
      </p:sp>
    </p:spTree>
    <p:extLst>
      <p:ext uri="{BB962C8B-B14F-4D97-AF65-F5344CB8AC3E}">
        <p14:creationId xmlns:p14="http://schemas.microsoft.com/office/powerpoint/2010/main" val="25743530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836712"/>
            <a:ext cx="8229600" cy="1143000"/>
          </a:xfrm>
        </p:spPr>
        <p:txBody>
          <a:bodyPr>
            <a:normAutofit fontScale="90000"/>
          </a:bodyPr>
          <a:lstStyle/>
          <a:p>
            <a:pPr algn="r">
              <a:lnSpc>
                <a:spcPts val="5000"/>
              </a:lnSpc>
            </a:pPr>
            <a:r>
              <a:rPr lang="ar-SA" smtClean="0"/>
              <a:t>بررسی علل عدم حضور جوانان در مساجد برای پیدا کردن راهکار های جذب جوانان به مسجد</a:t>
            </a:r>
            <a:endParaRPr lang="ar-SA" dirty="0" smtClean="0"/>
          </a:p>
        </p:txBody>
      </p:sp>
      <p:sp>
        <p:nvSpPr>
          <p:cNvPr id="3" name="Text Placeholder 2"/>
          <p:cNvSpPr>
            <a:spLocks noGrp="1"/>
          </p:cNvSpPr>
          <p:nvPr>
            <p:ph type="body" idx="1"/>
          </p:nvPr>
        </p:nvSpPr>
        <p:spPr>
          <a:xfrm>
            <a:off x="251520" y="2852936"/>
            <a:ext cx="8229600" cy="1011568"/>
          </a:xfrm>
        </p:spPr>
        <p:txBody>
          <a:bodyPr>
            <a:noAutofit/>
          </a:bodyPr>
          <a:lstStyle/>
          <a:p>
            <a:pPr lvl="0"/>
            <a:r>
              <a:rPr lang="fa-IR" sz="3600" smtClean="0"/>
              <a:t>بی شک بررسی این علل می تواند ما را با مسائل جدیدی رو به رو کند.</a:t>
            </a:r>
            <a:endParaRPr lang="fa-IR" sz="3600" dirty="0" smtClean="0"/>
          </a:p>
        </p:txBody>
      </p:sp>
    </p:spTree>
    <p:extLst>
      <p:ext uri="{BB962C8B-B14F-4D97-AF65-F5344CB8AC3E}">
        <p14:creationId xmlns:p14="http://schemas.microsoft.com/office/powerpoint/2010/main" val="30541463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p:spPr>
        <p:txBody>
          <a:bodyPr>
            <a:normAutofit/>
          </a:bodyPr>
          <a:lstStyle/>
          <a:p>
            <a:pPr algn="just"/>
            <a:r>
              <a:rPr lang="ar-SA" smtClean="0"/>
              <a:t>ورود هیئت های پرطرفدار به مسجد</a:t>
            </a:r>
            <a:endParaRPr lang="ar-SA" dirty="0" smtClean="0"/>
          </a:p>
        </p:txBody>
      </p:sp>
      <p:sp>
        <p:nvSpPr>
          <p:cNvPr id="3" name="Text Placeholder 2"/>
          <p:cNvSpPr>
            <a:spLocks noGrp="1"/>
          </p:cNvSpPr>
          <p:nvPr>
            <p:ph type="body" idx="1"/>
          </p:nvPr>
        </p:nvSpPr>
        <p:spPr>
          <a:xfrm>
            <a:off x="395536" y="2276872"/>
            <a:ext cx="8229600" cy="3171808"/>
          </a:xfrm>
        </p:spPr>
        <p:txBody>
          <a:bodyPr>
            <a:normAutofit fontScale="92500" lnSpcReduction="20000"/>
          </a:bodyPr>
          <a:lstStyle/>
          <a:p>
            <a:pPr lvl="0" algn="just"/>
            <a:r>
              <a:rPr lang="fa-IR" sz="3200" smtClean="0"/>
              <a:t>گاهی در مراسم هایی مانند دهه محرم مساجد خالی و یا کم جمعیت می شوند و هیئت ها رونق می گیرند</a:t>
            </a:r>
            <a:r>
              <a:rPr lang="en-US" sz="3200" smtClean="0"/>
              <a:t>.</a:t>
            </a:r>
            <a:endParaRPr lang="fa-IR" sz="3200" smtClean="0"/>
          </a:p>
          <a:p>
            <a:pPr lvl="0" algn="just"/>
            <a:r>
              <a:rPr lang="fa-IR" sz="3200" smtClean="0"/>
              <a:t>انتقال مکان از پارک یا حسینیه هایی که فقط سالی یک بار باز می شود به مسجد که محلی دائمی برای نماز است، ضروری به نظر می رسد.</a:t>
            </a:r>
            <a:endParaRPr lang="en-US" sz="3200" smtClean="0"/>
          </a:p>
          <a:p>
            <a:pPr lvl="0" algn="just"/>
            <a:r>
              <a:rPr lang="fa-IR" sz="3200" smtClean="0"/>
              <a:t>بعضی از جوانان معمولا به مسجد رفت و آمد دارند و در مقابل گروهی از جوانان هم وجود دارند که اهل رفت و آمد در مساجد نیستند این فعالیت می تواند پای گروه دوم را به مسجد باز کند.</a:t>
            </a:r>
          </a:p>
          <a:p>
            <a:pPr lvl="0" algn="just"/>
            <a:r>
              <a:rPr lang="fa-IR" sz="3200" smtClean="0"/>
              <a:t>امام خمینی(ره): مسجد سنگر است. سنگر ها را باید حفظ کرد</a:t>
            </a:r>
            <a:endParaRPr lang="fa-IR" sz="3200" dirty="0" smtClean="0"/>
          </a:p>
        </p:txBody>
      </p:sp>
    </p:spTree>
    <p:extLst>
      <p:ext uri="{BB962C8B-B14F-4D97-AF65-F5344CB8AC3E}">
        <p14:creationId xmlns:p14="http://schemas.microsoft.com/office/powerpoint/2010/main" val="284546360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229600" cy="1143000"/>
          </a:xfrm>
        </p:spPr>
        <p:txBody>
          <a:bodyPr/>
          <a:lstStyle/>
          <a:p>
            <a:pPr algn="r"/>
            <a:r>
              <a:rPr lang="ar-SA" smtClean="0"/>
              <a:t>آشنا کردن جوانان با جذابیت های مسجد</a:t>
            </a:r>
            <a:endParaRPr lang="ar-SA" dirty="0" smtClean="0"/>
          </a:p>
        </p:txBody>
      </p:sp>
      <p:sp>
        <p:nvSpPr>
          <p:cNvPr id="3" name="Text Placeholder 2"/>
          <p:cNvSpPr>
            <a:spLocks noGrp="1"/>
          </p:cNvSpPr>
          <p:nvPr>
            <p:ph type="body" idx="1"/>
          </p:nvPr>
        </p:nvSpPr>
        <p:spPr>
          <a:xfrm>
            <a:off x="395536" y="1988840"/>
            <a:ext cx="8229600" cy="1875664"/>
          </a:xfrm>
        </p:spPr>
        <p:txBody>
          <a:bodyPr>
            <a:noAutofit/>
          </a:bodyPr>
          <a:lstStyle/>
          <a:p>
            <a:pPr lvl="0" algn="just"/>
            <a:r>
              <a:rPr lang="fa-IR" sz="3200" smtClean="0"/>
              <a:t>مسجد پناهگاهی است از گناهانی که در زندگی، محاصره ات کرده اند.</a:t>
            </a:r>
          </a:p>
          <a:p>
            <a:pPr lvl="0" algn="just"/>
            <a:r>
              <a:rPr lang="fa-IR" sz="3200" smtClean="0"/>
              <a:t>در مسجد عدالت، مظلوم </a:t>
            </a:r>
            <a:r>
              <a:rPr lang="fa-IR" sz="3200" smtClean="0"/>
              <a:t>واقع نشده است</a:t>
            </a:r>
            <a:r>
              <a:rPr lang="fa-IR" sz="3200" smtClean="0"/>
              <a:t>: تنها فردی می تواند امام جماعت باشد که عادل باشد و...</a:t>
            </a:r>
          </a:p>
          <a:p>
            <a:pPr lvl="0" algn="just"/>
            <a:r>
              <a:rPr lang="fa-IR" sz="3200" smtClean="0"/>
              <a:t>محل انجام کارهای بزرگ(انقلاب اسلامی ایران)</a:t>
            </a:r>
            <a:endParaRPr lang="fa-IR" sz="3200" dirty="0" smtClean="0"/>
          </a:p>
        </p:txBody>
      </p:sp>
    </p:spTree>
    <p:extLst>
      <p:ext uri="{BB962C8B-B14F-4D97-AF65-F5344CB8AC3E}">
        <p14:creationId xmlns:p14="http://schemas.microsoft.com/office/powerpoint/2010/main" val="39320474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smtClean="0"/>
              <a:t>دعا کردن براى برآورده شدن نیاز بندگان</a:t>
            </a:r>
            <a:endParaRPr lang="ar-SA" dirty="0" smtClean="0"/>
          </a:p>
        </p:txBody>
      </p:sp>
      <p:sp>
        <p:nvSpPr>
          <p:cNvPr id="3" name="Text Placeholder 2"/>
          <p:cNvSpPr>
            <a:spLocks noGrp="1"/>
          </p:cNvSpPr>
          <p:nvPr>
            <p:ph type="body" idx="1"/>
          </p:nvPr>
        </p:nvSpPr>
        <p:spPr>
          <a:xfrm>
            <a:off x="467544" y="1988840"/>
            <a:ext cx="8229600" cy="1875664"/>
          </a:xfrm>
        </p:spPr>
        <p:txBody>
          <a:bodyPr>
            <a:normAutofit/>
          </a:bodyPr>
          <a:lstStyle/>
          <a:p>
            <a:pPr lvl="0" algn="just"/>
            <a:r>
              <a:rPr lang="fa-IR" sz="3200" smtClean="0"/>
              <a:t>برای نمونه تاثیر همین یک دعا را برای جذب و تثبیت حضور جوانان در یک مجلس در نظر بگیرید:</a:t>
            </a:r>
          </a:p>
          <a:p>
            <a:pPr lvl="0" algn="just"/>
            <a:r>
              <a:rPr lang="fa-IR" sz="3200" smtClean="0"/>
              <a:t>خدایا تمام جوانان مجرد را به زودی زود متاهل بفرما.</a:t>
            </a:r>
            <a:endParaRPr lang="fa-IR" sz="3200" dirty="0" smtClean="0"/>
          </a:p>
        </p:txBody>
      </p:sp>
    </p:spTree>
    <p:extLst>
      <p:ext uri="{BB962C8B-B14F-4D97-AF65-F5344CB8AC3E}">
        <p14:creationId xmlns:p14="http://schemas.microsoft.com/office/powerpoint/2010/main" val="43676647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908720"/>
            <a:ext cx="8229600" cy="1143000"/>
          </a:xfrm>
        </p:spPr>
        <p:txBody>
          <a:bodyPr>
            <a:normAutofit fontScale="90000"/>
          </a:bodyPr>
          <a:lstStyle/>
          <a:p>
            <a:pPr algn="r"/>
            <a:r>
              <a:rPr lang="ar-SA" smtClean="0"/>
              <a:t>توجه دادن به آرامشی که انسان در مسجد کسب می کند.</a:t>
            </a:r>
            <a:endParaRPr lang="ar-SA" dirty="0" smtClean="0"/>
          </a:p>
        </p:txBody>
      </p:sp>
      <p:sp>
        <p:nvSpPr>
          <p:cNvPr id="3" name="Text Placeholder 2"/>
          <p:cNvSpPr>
            <a:spLocks noGrp="1"/>
          </p:cNvSpPr>
          <p:nvPr>
            <p:ph type="body" idx="1"/>
          </p:nvPr>
        </p:nvSpPr>
        <p:spPr>
          <a:xfrm>
            <a:off x="395536" y="2564904"/>
            <a:ext cx="8229600" cy="2379720"/>
          </a:xfrm>
        </p:spPr>
        <p:txBody>
          <a:bodyPr>
            <a:noAutofit/>
          </a:bodyPr>
          <a:lstStyle/>
          <a:p>
            <a:pPr lvl="0" algn="just"/>
            <a:r>
              <a:rPr lang="fa-IR" sz="3600" smtClean="0"/>
              <a:t>انسان و مخصوصا انسان امروزی به دنبال آرامش است.</a:t>
            </a:r>
          </a:p>
          <a:p>
            <a:pPr lvl="0" algn="just"/>
            <a:r>
              <a:rPr lang="fa-IR" sz="3600" smtClean="0"/>
              <a:t>پیامبر(ص) فرمودند: هيچ جلسه قرآنى براى تلاوت و درس در مجلسی از مساجد خدا برقرار نشد، مگر اين كه آرامش بر آنان نازل شد. </a:t>
            </a:r>
            <a:r>
              <a:rPr lang="fa-IR" sz="2800" smtClean="0"/>
              <a:t>(مستدرک الوسایل و مستنبط المسایل  ج3 ، ص 363 ، ح 3788)</a:t>
            </a:r>
            <a:endParaRPr lang="fa-IR" sz="2800" dirty="0" smtClean="0"/>
          </a:p>
        </p:txBody>
      </p:sp>
    </p:spTree>
    <p:extLst>
      <p:ext uri="{BB962C8B-B14F-4D97-AF65-F5344CB8AC3E}">
        <p14:creationId xmlns:p14="http://schemas.microsoft.com/office/powerpoint/2010/main" val="43881737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mtClean="0"/>
              <a:t>آگاهی دادن نسبت به فواید حضور در مسجد</a:t>
            </a:r>
            <a:endParaRPr lang="fa-IR" smtClean="0"/>
          </a:p>
        </p:txBody>
      </p:sp>
      <p:sp>
        <p:nvSpPr>
          <p:cNvPr id="3" name="Text Placeholder 2"/>
          <p:cNvSpPr>
            <a:spLocks noGrp="1"/>
          </p:cNvSpPr>
          <p:nvPr>
            <p:ph type="body" idx="1"/>
          </p:nvPr>
        </p:nvSpPr>
        <p:spPr/>
        <p:txBody>
          <a:bodyPr>
            <a:normAutofit fontScale="92500" lnSpcReduction="10000"/>
          </a:bodyPr>
          <a:lstStyle/>
          <a:p>
            <a:pPr lvl="0"/>
            <a:r>
              <a:rPr lang="fa-IR" smtClean="0"/>
              <a:t>أمالي الصدوق، ص: 390</a:t>
            </a:r>
          </a:p>
          <a:p>
            <a:pPr lvl="0"/>
            <a:r>
              <a:rPr lang="fa-IR" smtClean="0"/>
              <a:t>امیر المومنین علیه السلام فرمودند : هر کس به مسجد رفت و آمد کند، یکی از آثار و فواید هشت گانه نصیب او خواهد شد</a:t>
            </a:r>
          </a:p>
          <a:p>
            <a:pPr lvl="0"/>
            <a:r>
              <a:rPr lang="fa-IR" smtClean="0"/>
              <a:t>1.با برادرو دوستی جهت رسیدن به امور خدایی سودمند و مفید است  آشنا می شود</a:t>
            </a:r>
          </a:p>
          <a:p>
            <a:pPr lvl="0"/>
            <a:r>
              <a:rPr lang="fa-IR" smtClean="0"/>
              <a:t>2</a:t>
            </a:r>
            <a:r>
              <a:rPr lang="en-US" smtClean="0"/>
              <a:t>-</a:t>
            </a:r>
            <a:r>
              <a:rPr lang="fa-IR" smtClean="0"/>
              <a:t>دانش و علمی تازه و نو می آموزد</a:t>
            </a:r>
          </a:p>
          <a:p>
            <a:pPr lvl="0"/>
            <a:r>
              <a:rPr lang="fa-IR" smtClean="0"/>
              <a:t>3</a:t>
            </a:r>
            <a:r>
              <a:rPr lang="en-US" smtClean="0"/>
              <a:t>- </a:t>
            </a:r>
            <a:r>
              <a:rPr lang="fa-IR" smtClean="0"/>
              <a:t>دلیل محکمی برای تقویت و اعتقاد به مسائل دینی به دست می‌آورد</a:t>
            </a:r>
            <a:r>
              <a:rPr lang="en-US" smtClean="0"/>
              <a:t>.</a:t>
            </a:r>
          </a:p>
          <a:p>
            <a:pPr lvl="0"/>
            <a:r>
              <a:rPr lang="fa-IR" smtClean="0"/>
              <a:t>4</a:t>
            </a:r>
            <a:r>
              <a:rPr lang="en-US" smtClean="0"/>
              <a:t>- </a:t>
            </a:r>
            <a:r>
              <a:rPr lang="fa-IR" smtClean="0"/>
              <a:t>رحمتی که مورد انتظار بود، شامل او می شود</a:t>
            </a:r>
          </a:p>
          <a:p>
            <a:pPr lvl="0"/>
            <a:r>
              <a:rPr lang="fa-IR" smtClean="0"/>
              <a:t>5</a:t>
            </a:r>
            <a:r>
              <a:rPr lang="en-US" smtClean="0"/>
              <a:t>-</a:t>
            </a:r>
            <a:r>
              <a:rPr lang="fa-IR" smtClean="0"/>
              <a:t>سخنی که او را از هلاکت نجات می دهد فرا می گیرد</a:t>
            </a:r>
          </a:p>
          <a:p>
            <a:pPr lvl="0"/>
            <a:r>
              <a:rPr lang="fa-IR" smtClean="0"/>
              <a:t>6</a:t>
            </a:r>
            <a:r>
              <a:rPr lang="en-US" smtClean="0"/>
              <a:t>- </a:t>
            </a:r>
            <a:r>
              <a:rPr lang="fa-IR" smtClean="0"/>
              <a:t>سخنی می شنود که او را به سوی هدایت دعوت می‌کند</a:t>
            </a:r>
          </a:p>
          <a:p>
            <a:pPr lvl="0"/>
            <a:r>
              <a:rPr lang="fa-IR" smtClean="0"/>
              <a:t>7</a:t>
            </a:r>
            <a:r>
              <a:rPr lang="en-US" smtClean="0"/>
              <a:t>- </a:t>
            </a:r>
            <a:r>
              <a:rPr lang="fa-IR" smtClean="0"/>
              <a:t>از ترس خدا ، گناهی را ترک می کند</a:t>
            </a:r>
          </a:p>
          <a:p>
            <a:pPr lvl="0"/>
            <a:r>
              <a:rPr lang="fa-IR" smtClean="0"/>
              <a:t>8- بواسطه حیا ، گناهی را انجام نمی دهد</a:t>
            </a:r>
            <a:endParaRPr lang="fa-IR" dirty="0" smtClean="0"/>
          </a:p>
        </p:txBody>
      </p:sp>
    </p:spTree>
    <p:extLst>
      <p:ext uri="{BB962C8B-B14F-4D97-AF65-F5344CB8AC3E}">
        <p14:creationId xmlns:p14="http://schemas.microsoft.com/office/powerpoint/2010/main" val="1540691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1143000"/>
          </a:xfrm>
        </p:spPr>
        <p:txBody>
          <a:bodyPr>
            <a:normAutofit fontScale="90000"/>
          </a:bodyPr>
          <a:lstStyle/>
          <a:p>
            <a:pPr algn="just"/>
            <a:r>
              <a:rPr lang="ar-SA" smtClean="0"/>
              <a:t> اهمیت زیباسازی و نظافت فضای مسجد مخصوصا در بخش خواهران، زیباسازی و نظافت فضای مسجد در بخش اجراء</a:t>
            </a:r>
            <a:endParaRPr lang="ar-SA" dirty="0" smtClean="0"/>
          </a:p>
        </p:txBody>
      </p:sp>
      <p:sp>
        <p:nvSpPr>
          <p:cNvPr id="3" name="Text Placeholder 2"/>
          <p:cNvSpPr>
            <a:spLocks noGrp="1"/>
          </p:cNvSpPr>
          <p:nvPr>
            <p:ph type="body" idx="1"/>
          </p:nvPr>
        </p:nvSpPr>
        <p:spPr>
          <a:xfrm>
            <a:off x="539552" y="2060849"/>
            <a:ext cx="8085584" cy="3600400"/>
          </a:xfrm>
        </p:spPr>
        <p:txBody>
          <a:bodyPr/>
          <a:lstStyle/>
          <a:p>
            <a:pPr lvl="0" algn="just"/>
            <a:r>
              <a:rPr lang="fa-IR" smtClean="0"/>
              <a:t>1.خواهران نسبت به نظافت و زیبایی حساس تر هستند ولی در بعضی از مساجد وسایل کم کیفیت مانند : فرش های مندرس در بخش خواهران قرار داده می شود.</a:t>
            </a:r>
          </a:p>
          <a:p>
            <a:pPr lvl="0"/>
            <a:r>
              <a:rPr lang="fa-IR" smtClean="0"/>
              <a:t>2.انسان زیبایی ها را دوست دارد و به هنر علاقه مند است.</a:t>
            </a:r>
          </a:p>
          <a:p>
            <a:pPr lvl="0" algn="just"/>
            <a:r>
              <a:rPr lang="fa-IR" smtClean="0"/>
              <a:t>3.انسان از مکانی که بهداشت در آن نباشد گریزان است. نظافت نشانه ایمان است (النظافه من الایمان)</a:t>
            </a:r>
          </a:p>
          <a:p>
            <a:pPr lvl="0"/>
            <a:r>
              <a:rPr lang="fa-IR" smtClean="0"/>
              <a:t>4.پیامبر(ص): کسی که خاشاکی اندک به اندازه ای که در چشم فرورود از مسجد بیرون برد خدا برایش رحمت دنیا و آخرت می نویسد.</a:t>
            </a:r>
            <a:endParaRPr lang="fa-IR" dirty="0" smtClean="0"/>
          </a:p>
        </p:txBody>
      </p:sp>
    </p:spTree>
    <p:extLst>
      <p:ext uri="{BB962C8B-B14F-4D97-AF65-F5344CB8AC3E}">
        <p14:creationId xmlns:p14="http://schemas.microsoft.com/office/powerpoint/2010/main" val="32971346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t>توجه دادن به اهداف مسجد</a:t>
            </a:r>
            <a:endParaRPr lang="fa-IR" dirty="0" smtClean="0"/>
          </a:p>
        </p:txBody>
      </p:sp>
      <p:sp>
        <p:nvSpPr>
          <p:cNvPr id="3" name="Text Placeholder 2"/>
          <p:cNvSpPr>
            <a:spLocks noGrp="1"/>
          </p:cNvSpPr>
          <p:nvPr>
            <p:ph type="body" idx="1"/>
          </p:nvPr>
        </p:nvSpPr>
        <p:spPr/>
        <p:txBody>
          <a:bodyPr>
            <a:noAutofit/>
          </a:bodyPr>
          <a:lstStyle/>
          <a:p>
            <a:pPr lvl="0" algn="just"/>
            <a:r>
              <a:rPr lang="fa-IR" sz="2400" smtClean="0"/>
              <a:t>مسلمانان عزیز، در مسجد عاملى شکل می‌گیرد که همه دشمنان اسلام از شکل‌گیری آن می‌هراسند، عاملى شکل می‌گیرد که بواسطه آن همه مسلمانان را در همه جاى جهان مانند دانه‌هاى تسبیح به هم متصل نگه می‌دارد. عاملى شکل می‌گیرد که تنها به واسطه این عامل مسلمانان می‌توانند با ابرقدرتان و دشمنان مسجد و اسلام مقابله کنند و این عامل چیزى نیست جز وحدت.</a:t>
            </a:r>
          </a:p>
          <a:p>
            <a:pPr lvl="0" algn="just"/>
            <a:r>
              <a:rPr lang="fa-IR" sz="2400" smtClean="0"/>
              <a:t>در مسجد پیر و جوان وشاغل و بیکار نداریم بلکه همه در یک صف می ایستند.</a:t>
            </a:r>
          </a:p>
          <a:p>
            <a:pPr lvl="0" algn="just"/>
            <a:r>
              <a:rPr lang="fa-IR" sz="2400" smtClean="0"/>
              <a:t>حل مسائل سیاسی اجتماعی ،خانوادگی و...</a:t>
            </a:r>
          </a:p>
          <a:p>
            <a:pPr lvl="0" algn="just"/>
            <a:r>
              <a:rPr lang="fa-IR" sz="2400" smtClean="0"/>
              <a:t>مسجد به عنوان:</a:t>
            </a:r>
          </a:p>
          <a:p>
            <a:pPr lvl="0" algn="just"/>
            <a:r>
              <a:rPr lang="fa-IR" sz="2400" smtClean="0"/>
              <a:t>1.پایگاه عبادت و یاد خداوند متعال</a:t>
            </a:r>
            <a:r>
              <a:rPr lang="en-US" sz="2400" smtClean="0"/>
              <a:t>.</a:t>
            </a:r>
          </a:p>
          <a:p>
            <a:pPr lvl="0" algn="just"/>
            <a:r>
              <a:rPr lang="fa-IR" sz="2400" smtClean="0"/>
              <a:t>2. پایگاه جهاد فکرى و تعلیم و تعلم معارف اسلامی</a:t>
            </a:r>
            <a:r>
              <a:rPr lang="en-US" sz="2400" smtClean="0"/>
              <a:t>.</a:t>
            </a:r>
          </a:p>
          <a:p>
            <a:pPr lvl="0" algn="just"/>
            <a:r>
              <a:rPr lang="fa-IR" sz="2400" smtClean="0"/>
              <a:t>3.پایگاه تجمع نیروهاى رزمنده و اعزام آنان به جبهه‌هاى جهاد</a:t>
            </a:r>
            <a:r>
              <a:rPr lang="en-US" sz="2400" smtClean="0"/>
              <a:t>.</a:t>
            </a:r>
            <a:r>
              <a:rPr lang="fa-IR" sz="2400" smtClean="0"/>
              <a:t>  4.پایگاه وحدت مسلمین</a:t>
            </a:r>
            <a:endParaRPr lang="fa-IR" sz="2400" dirty="0" smtClean="0"/>
          </a:p>
        </p:txBody>
      </p:sp>
    </p:spTree>
    <p:extLst>
      <p:ext uri="{BB962C8B-B14F-4D97-AF65-F5344CB8AC3E}">
        <p14:creationId xmlns:p14="http://schemas.microsoft.com/office/powerpoint/2010/main" val="1343890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1143000"/>
          </a:xfrm>
        </p:spPr>
        <p:txBody>
          <a:bodyPr/>
          <a:lstStyle/>
          <a:p>
            <a:pPr algn="r"/>
            <a:r>
              <a:rPr lang="fa-IR" smtClean="0"/>
              <a:t>فعال کردن کتابخانه مسجد</a:t>
            </a:r>
            <a:endParaRPr lang="fa-IR" dirty="0" smtClean="0"/>
          </a:p>
        </p:txBody>
      </p:sp>
      <p:sp>
        <p:nvSpPr>
          <p:cNvPr id="3" name="Text Placeholder 2"/>
          <p:cNvSpPr>
            <a:spLocks noGrp="1"/>
          </p:cNvSpPr>
          <p:nvPr>
            <p:ph type="body" idx="1"/>
          </p:nvPr>
        </p:nvSpPr>
        <p:spPr>
          <a:xfrm>
            <a:off x="467544" y="2276872"/>
            <a:ext cx="8229600" cy="1515624"/>
          </a:xfrm>
        </p:spPr>
        <p:txBody>
          <a:bodyPr>
            <a:normAutofit/>
          </a:bodyPr>
          <a:lstStyle/>
          <a:p>
            <a:pPr lvl="0" algn="just"/>
            <a:r>
              <a:rPr lang="fa-IR" sz="3600" smtClean="0"/>
              <a:t>وجود کتب مفید در مساجد می تواند پای جوانان را به مسجد باز کند.</a:t>
            </a:r>
            <a:endParaRPr lang="fa-IR" sz="3600" dirty="0" smtClean="0"/>
          </a:p>
        </p:txBody>
      </p:sp>
    </p:spTree>
    <p:extLst>
      <p:ext uri="{BB962C8B-B14F-4D97-AF65-F5344CB8AC3E}">
        <p14:creationId xmlns:p14="http://schemas.microsoft.com/office/powerpoint/2010/main" val="37414958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8229600" cy="1143000"/>
          </a:xfrm>
        </p:spPr>
        <p:txBody>
          <a:bodyPr>
            <a:normAutofit fontScale="90000"/>
          </a:bodyPr>
          <a:lstStyle/>
          <a:p>
            <a:pPr algn="ctr"/>
            <a:r>
              <a:rPr lang="fa-IR" smtClean="0"/>
              <a:t>تهیه محتوای مفید و مناسب برای حلقات صالحین جهت کیفی سازی حلقات مسجد</a:t>
            </a:r>
            <a:endParaRPr lang="fa-IR" dirty="0" smtClean="0"/>
          </a:p>
        </p:txBody>
      </p:sp>
      <p:sp>
        <p:nvSpPr>
          <p:cNvPr id="3" name="Text Placeholder 2"/>
          <p:cNvSpPr>
            <a:spLocks noGrp="1"/>
          </p:cNvSpPr>
          <p:nvPr>
            <p:ph type="body" idx="1"/>
          </p:nvPr>
        </p:nvSpPr>
        <p:spPr>
          <a:xfrm>
            <a:off x="395536" y="2348880"/>
            <a:ext cx="8229600" cy="1584176"/>
          </a:xfrm>
        </p:spPr>
        <p:txBody>
          <a:bodyPr>
            <a:noAutofit/>
          </a:bodyPr>
          <a:lstStyle/>
          <a:p>
            <a:pPr lvl="0" algn="just"/>
            <a:r>
              <a:rPr lang="fa-IR" sz="3600" smtClean="0"/>
              <a:t>محتوا باید به گونه ای باشد که جوابگوی نیاز جوانان باشد. نیاز است بهترین محتوا در زمینه های عقیدتی، معرفتی، سیاسی و.. متناسب با اهداف صالحین در دسترس سرگروه ها قرار گیرد.</a:t>
            </a:r>
            <a:endParaRPr lang="fa-IR" sz="3600" dirty="0" smtClean="0"/>
          </a:p>
        </p:txBody>
      </p:sp>
    </p:spTree>
    <p:extLst>
      <p:ext uri="{BB962C8B-B14F-4D97-AF65-F5344CB8AC3E}">
        <p14:creationId xmlns:p14="http://schemas.microsoft.com/office/powerpoint/2010/main" val="13350203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4"/>
            <a:ext cx="8229600" cy="1143000"/>
          </a:xfrm>
        </p:spPr>
        <p:txBody>
          <a:bodyPr>
            <a:normAutofit fontScale="90000"/>
          </a:bodyPr>
          <a:lstStyle/>
          <a:p>
            <a:pPr algn="just"/>
            <a:r>
              <a:rPr lang="fa-IR" smtClean="0"/>
              <a:t>بازرسی مفید و موثر از حلقات صالحین</a:t>
            </a:r>
            <a:r>
              <a:rPr lang="ar-SA" smtClean="0"/>
              <a:t> </a:t>
            </a:r>
            <a:r>
              <a:rPr lang="fa-IR" smtClean="0"/>
              <a:t>جهت کیفی سازی حلقات مسجد</a:t>
            </a:r>
            <a:endParaRPr lang="fa-IR" dirty="0" smtClean="0"/>
          </a:p>
        </p:txBody>
      </p:sp>
      <p:sp>
        <p:nvSpPr>
          <p:cNvPr id="3" name="Text Placeholder 2"/>
          <p:cNvSpPr>
            <a:spLocks noGrp="1"/>
          </p:cNvSpPr>
          <p:nvPr>
            <p:ph type="body" idx="1"/>
          </p:nvPr>
        </p:nvSpPr>
        <p:spPr>
          <a:xfrm>
            <a:off x="395536" y="2852936"/>
            <a:ext cx="8229600" cy="1371608"/>
          </a:xfrm>
        </p:spPr>
        <p:txBody>
          <a:bodyPr>
            <a:noAutofit/>
          </a:bodyPr>
          <a:lstStyle/>
          <a:p>
            <a:pPr lvl="0" algn="just"/>
            <a:r>
              <a:rPr lang="fa-IR" sz="3200" smtClean="0"/>
              <a:t>همواره بازرسی می تواند نقش تعیین کننده در کیفی سازی و استمرار کیفیت داشته باشد از طرفی افزایش کیفیت، افزایش جذب و تثبیت است.</a:t>
            </a:r>
            <a:endParaRPr lang="fa-IR" sz="3200" dirty="0" smtClean="0"/>
          </a:p>
        </p:txBody>
      </p:sp>
    </p:spTree>
    <p:extLst>
      <p:ext uri="{BB962C8B-B14F-4D97-AF65-F5344CB8AC3E}">
        <p14:creationId xmlns:p14="http://schemas.microsoft.com/office/powerpoint/2010/main" val="421374906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pPr algn="r"/>
            <a:r>
              <a:rPr lang="fa-IR" smtClean="0"/>
              <a:t>انتخاب افراد مومن و انقلابی در ارکان صالحین در تمام سطوح از بالا به پایین</a:t>
            </a:r>
            <a:endParaRPr lang="fa-IR" dirty="0" smtClean="0"/>
          </a:p>
        </p:txBody>
      </p:sp>
      <p:sp>
        <p:nvSpPr>
          <p:cNvPr id="3" name="Text Placeholder 2"/>
          <p:cNvSpPr>
            <a:spLocks noGrp="1"/>
          </p:cNvSpPr>
          <p:nvPr>
            <p:ph type="body" idx="1"/>
          </p:nvPr>
        </p:nvSpPr>
        <p:spPr>
          <a:xfrm>
            <a:off x="467544" y="2348880"/>
            <a:ext cx="8229600" cy="867552"/>
          </a:xfrm>
        </p:spPr>
        <p:txBody>
          <a:bodyPr>
            <a:noAutofit/>
          </a:bodyPr>
          <a:lstStyle/>
          <a:p>
            <a:pPr lvl="0"/>
            <a:r>
              <a:rPr lang="fa-IR" sz="3600" smtClean="0"/>
              <a:t>هر چه این افراد بهتر باشند جذب و تثبیت بهتر پیش خواهد رفت.</a:t>
            </a:r>
            <a:endParaRPr lang="fa-IR" sz="3600" dirty="0" smtClean="0"/>
          </a:p>
        </p:txBody>
      </p:sp>
    </p:spTree>
    <p:extLst>
      <p:ext uri="{BB962C8B-B14F-4D97-AF65-F5344CB8AC3E}">
        <p14:creationId xmlns:p14="http://schemas.microsoft.com/office/powerpoint/2010/main" val="201675767"/>
      </p:ext>
    </p:extLst>
  </p:cSld>
  <p:clrMapOvr>
    <a:overrideClrMapping bg1="lt1" tx1="dk1" bg2="lt2" tx2="dk2" accent1="accent1" accent2="accent2" accent3="accent3" accent4="accent4" accent5="accent5" accent6="accent6" hlink="hlink" folHlink="folHlink"/>
  </p:clrMapOvr>
</p:sld>
</file>

<file path=ppt/slides/slide4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t>پرهیز از تحقیر مسجد</a:t>
            </a:r>
            <a:endParaRPr lang="fa-IR" smtClean="0"/>
          </a:p>
        </p:txBody>
      </p:sp>
      <p:sp>
        <p:nvSpPr>
          <p:cNvPr id="3" name="Text Placeholder 2"/>
          <p:cNvSpPr>
            <a:spLocks noGrp="1"/>
          </p:cNvSpPr>
          <p:nvPr>
            <p:ph type="body" idx="1"/>
          </p:nvPr>
        </p:nvSpPr>
        <p:spPr>
          <a:xfrm>
            <a:off x="457200" y="1481329"/>
            <a:ext cx="8229600" cy="1227592"/>
          </a:xfrm>
        </p:spPr>
        <p:txBody>
          <a:bodyPr>
            <a:noAutofit/>
          </a:bodyPr>
          <a:lstStyle/>
          <a:p>
            <a:pPr lvl="0" algn="just"/>
            <a:r>
              <a:rPr lang="fa-IR" sz="3200" smtClean="0"/>
              <a:t>امام علی (ع): مرد مسلمان را مردک، قرآن را قرآنک و مسجد را مسجدک نخوانند. </a:t>
            </a:r>
            <a:r>
              <a:rPr lang="fa-IR" sz="2800" smtClean="0"/>
              <a:t>(مفاتیح الحیات ص 572 )</a:t>
            </a:r>
            <a:endParaRPr lang="fa-IR" sz="2800" dirty="0" smtClean="0"/>
          </a:p>
        </p:txBody>
      </p:sp>
    </p:spTree>
    <p:extLst>
      <p:ext uri="{BB962C8B-B14F-4D97-AF65-F5344CB8AC3E}">
        <p14:creationId xmlns:p14="http://schemas.microsoft.com/office/powerpoint/2010/main" val="2023785777"/>
      </p:ext>
    </p:extLst>
  </p:cSld>
  <p:clrMapOvr>
    <a:overrideClrMapping bg1="lt1" tx1="dk1" bg2="lt2" tx2="dk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143000"/>
          </a:xfrm>
        </p:spPr>
        <p:txBody>
          <a:bodyPr/>
          <a:lstStyle/>
          <a:p>
            <a:pPr algn="ctr"/>
            <a:r>
              <a:rPr lang="fa-IR" smtClean="0"/>
              <a:t>بیان پاداش احترام گذاشتن به مساجد</a:t>
            </a:r>
            <a:endParaRPr lang="fa-IR" dirty="0" smtClean="0"/>
          </a:p>
        </p:txBody>
      </p:sp>
      <p:sp>
        <p:nvSpPr>
          <p:cNvPr id="3" name="Text Placeholder 2"/>
          <p:cNvSpPr>
            <a:spLocks noGrp="1"/>
          </p:cNvSpPr>
          <p:nvPr>
            <p:ph type="body" idx="1"/>
          </p:nvPr>
        </p:nvSpPr>
        <p:spPr>
          <a:xfrm>
            <a:off x="467544" y="2060848"/>
            <a:ext cx="8229600" cy="2523736"/>
          </a:xfrm>
        </p:spPr>
        <p:txBody>
          <a:bodyPr>
            <a:noAutofit/>
          </a:bodyPr>
          <a:lstStyle/>
          <a:p>
            <a:pPr lvl="0" algn="just"/>
            <a:r>
              <a:rPr lang="fa-IR" sz="3200" smtClean="0"/>
              <a:t>امام علی (ع) کسی که مسجد را گرامی دارد خدا را در قیامت با شادمانی و بشارت ملاقات کند و نامه اعمالش به دست راست او داده شود. </a:t>
            </a:r>
            <a:r>
              <a:rPr lang="fa-IR" sz="2400" smtClean="0"/>
              <a:t>(مفاتیح الحیات ص 571)</a:t>
            </a:r>
          </a:p>
          <a:p>
            <a:pPr lvl="0" algn="just"/>
            <a:r>
              <a:rPr lang="fa-IR" sz="3200" smtClean="0"/>
              <a:t>بیان پاداش احترام به مساجد موجب ایجاد شوق و انگیزه بیشتر در جوانان می گردد.</a:t>
            </a:r>
            <a:endParaRPr lang="fa-IR" sz="3200" dirty="0" smtClean="0"/>
          </a:p>
        </p:txBody>
      </p:sp>
    </p:spTree>
    <p:extLst>
      <p:ext uri="{BB962C8B-B14F-4D97-AF65-F5344CB8AC3E}">
        <p14:creationId xmlns:p14="http://schemas.microsoft.com/office/powerpoint/2010/main" val="1301662127"/>
      </p:ext>
    </p:extLst>
  </p:cSld>
  <p:clrMapOvr>
    <a:overrideClrMapping bg1="lt1" tx1="dk1" bg2="lt2" tx2="dk2" accent1="accent1" accent2="accent2" accent3="accent3" accent4="accent4" accent5="accent5" accent6="accent6" hlink="hlink" folHlink="folHlink"/>
  </p:clrMapOvr>
</p:sld>
</file>

<file path=ppt/slides/slide4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229600" cy="1143000"/>
          </a:xfrm>
        </p:spPr>
        <p:txBody>
          <a:bodyPr/>
          <a:lstStyle/>
          <a:p>
            <a:pPr algn="ctr"/>
            <a:r>
              <a:rPr lang="fa-IR" smtClean="0"/>
              <a:t>بزرگداشت مساجد</a:t>
            </a:r>
            <a:endParaRPr lang="fa-IR" dirty="0" smtClean="0"/>
          </a:p>
        </p:txBody>
      </p:sp>
      <p:sp>
        <p:nvSpPr>
          <p:cNvPr id="3" name="Text Placeholder 2"/>
          <p:cNvSpPr>
            <a:spLocks noGrp="1"/>
          </p:cNvSpPr>
          <p:nvPr>
            <p:ph type="body" idx="1"/>
          </p:nvPr>
        </p:nvSpPr>
        <p:spPr>
          <a:xfrm>
            <a:off x="395536" y="1916832"/>
            <a:ext cx="8229600" cy="1659640"/>
          </a:xfrm>
        </p:spPr>
        <p:txBody>
          <a:bodyPr>
            <a:noAutofit/>
          </a:bodyPr>
          <a:lstStyle/>
          <a:p>
            <a:pPr lvl="0" algn="just"/>
            <a:r>
              <a:rPr lang="fa-IR" sz="3600" smtClean="0"/>
              <a:t>امام صادق (ع) در علت تعظیم و بزرگداشت مساجد فرمودند: «خداوند امر فرموده به تعظیم مساجد به خاطر آنکه آنها بیوت خدا در زمین می باشند.» </a:t>
            </a:r>
            <a:r>
              <a:rPr lang="fa-IR" sz="3200" smtClean="0"/>
              <a:t>علل الشرایع ج دوم ص 53</a:t>
            </a:r>
            <a:endParaRPr lang="fa-IR" sz="3200" dirty="0" smtClean="0"/>
          </a:p>
        </p:txBody>
      </p:sp>
    </p:spTree>
    <p:extLst>
      <p:ext uri="{BB962C8B-B14F-4D97-AF65-F5344CB8AC3E}">
        <p14:creationId xmlns:p14="http://schemas.microsoft.com/office/powerpoint/2010/main" val="3749984499"/>
      </p:ext>
    </p:extLst>
  </p:cSld>
  <p:clrMapOvr>
    <a:overrideClrMapping bg1="lt1" tx1="dk1" bg2="lt2" tx2="dk2" accent1="accent1" accent2="accent2" accent3="accent3" accent4="accent4" accent5="accent5" accent6="accent6" hlink="hlink" folHlink="folHlink"/>
  </p:clrMapOvr>
</p:sld>
</file>

<file path=ppt/slides/slide4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fa-IR" smtClean="0"/>
              <a:t>آموزش مهارت های دفاعی و اجتماعی در مسجد</a:t>
            </a:r>
            <a:endParaRPr lang="fa-IR" dirty="0" smtClean="0"/>
          </a:p>
        </p:txBody>
      </p:sp>
      <p:sp>
        <p:nvSpPr>
          <p:cNvPr id="3" name="Text Placeholder 2"/>
          <p:cNvSpPr>
            <a:spLocks noGrp="1"/>
          </p:cNvSpPr>
          <p:nvPr>
            <p:ph type="body" idx="1"/>
          </p:nvPr>
        </p:nvSpPr>
        <p:spPr>
          <a:xfrm>
            <a:off x="539552" y="1988840"/>
            <a:ext cx="8229600" cy="1227592"/>
          </a:xfrm>
        </p:spPr>
        <p:txBody>
          <a:bodyPr>
            <a:normAutofit/>
          </a:bodyPr>
          <a:lstStyle/>
          <a:p>
            <a:pPr lvl="0"/>
            <a:r>
              <a:rPr lang="fa-IR" sz="3600" smtClean="0"/>
              <a:t>آموزش مسائل مورد علاقه ، موجب جذب می شود</a:t>
            </a:r>
            <a:endParaRPr lang="fa-IR" sz="3600" dirty="0" smtClean="0"/>
          </a:p>
        </p:txBody>
      </p:sp>
    </p:spTree>
    <p:extLst>
      <p:ext uri="{BB962C8B-B14F-4D97-AF65-F5344CB8AC3E}">
        <p14:creationId xmlns:p14="http://schemas.microsoft.com/office/powerpoint/2010/main" val="1658685820"/>
      </p:ext>
    </p:extLst>
  </p:cSld>
  <p:clrMapOvr>
    <a:overrideClrMapping bg1="lt1" tx1="dk1" bg2="lt2" tx2="dk2" accent1="accent1" accent2="accent2" accent3="accent3" accent4="accent4" accent5="accent5" accent6="accent6" hlink="hlink" folHlink="folHlink"/>
  </p:clrMapOvr>
</p:sld>
</file>

<file path=ppt/slides/slide4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143000"/>
          </a:xfrm>
        </p:spPr>
        <p:txBody>
          <a:bodyPr>
            <a:normAutofit fontScale="90000"/>
          </a:bodyPr>
          <a:lstStyle/>
          <a:p>
            <a:pPr algn="ctr">
              <a:lnSpc>
                <a:spcPts val="4700"/>
              </a:lnSpc>
            </a:pPr>
            <a:r>
              <a:rPr lang="fa-IR" smtClean="0"/>
              <a:t>آموزش توجه و مراقبت از خانواده،  آموزش همسرداری،آموزش تربیت کودک</a:t>
            </a:r>
            <a:endParaRPr lang="fa-IR" dirty="0" smtClean="0"/>
          </a:p>
        </p:txBody>
      </p:sp>
      <p:sp>
        <p:nvSpPr>
          <p:cNvPr id="3" name="Text Placeholder 2"/>
          <p:cNvSpPr>
            <a:spLocks noGrp="1"/>
          </p:cNvSpPr>
          <p:nvPr>
            <p:ph type="body" idx="1"/>
          </p:nvPr>
        </p:nvSpPr>
        <p:spPr>
          <a:xfrm>
            <a:off x="395536" y="2276872"/>
            <a:ext cx="8229600" cy="1155584"/>
          </a:xfrm>
        </p:spPr>
        <p:txBody>
          <a:bodyPr>
            <a:normAutofit/>
          </a:bodyPr>
          <a:lstStyle/>
          <a:p>
            <a:pPr lvl="0"/>
            <a:r>
              <a:rPr lang="fa-IR" sz="3200" smtClean="0"/>
              <a:t>آموزش مسائل مورد علاقه ، موجب جذب می شود.</a:t>
            </a:r>
            <a:endParaRPr lang="fa-IR" sz="3200" dirty="0" smtClean="0"/>
          </a:p>
        </p:txBody>
      </p:sp>
    </p:spTree>
    <p:extLst>
      <p:ext uri="{BB962C8B-B14F-4D97-AF65-F5344CB8AC3E}">
        <p14:creationId xmlns:p14="http://schemas.microsoft.com/office/powerpoint/2010/main" val="28546356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smtClean="0"/>
              <a:t>رسیدگی به سیستم گرمایشی و سرمایشی مساجد</a:t>
            </a:r>
            <a:endParaRPr lang="ar-SA" dirty="0" smtClean="0"/>
          </a:p>
        </p:txBody>
      </p:sp>
      <p:sp>
        <p:nvSpPr>
          <p:cNvPr id="3" name="Text Placeholder 2"/>
          <p:cNvSpPr>
            <a:spLocks noGrp="1"/>
          </p:cNvSpPr>
          <p:nvPr>
            <p:ph type="body" idx="1"/>
          </p:nvPr>
        </p:nvSpPr>
        <p:spPr/>
        <p:txBody>
          <a:bodyPr/>
          <a:lstStyle/>
          <a:p>
            <a:pPr lvl="0"/>
            <a:r>
              <a:rPr lang="fa-IR" smtClean="0"/>
              <a:t> بسیاری از جوانان که طبع گرم دارند به علت عدم وجود سیستم سرمایشی مناسب در فصل تابستان رغبتی برای رفتن به مسجد ندارند.</a:t>
            </a:r>
          </a:p>
          <a:p>
            <a:pPr lvl="0"/>
            <a:r>
              <a:rPr lang="fa-IR" smtClean="0"/>
              <a:t>در فصل زمستان بسیاری از مردم از آنجا که عدم وجود سیستم گرمایشی را در تضاد با سلامتی خود می بینند در مساجدی که سیستم گرم کننده ندارد وارد نمی شوند.</a:t>
            </a:r>
            <a:endParaRPr lang="fa-IR" smtClean="0"/>
          </a:p>
        </p:txBody>
      </p:sp>
    </p:spTree>
    <p:extLst>
      <p:ext uri="{BB962C8B-B14F-4D97-AF65-F5344CB8AC3E}">
        <p14:creationId xmlns:p14="http://schemas.microsoft.com/office/powerpoint/2010/main" val="417123449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1143000"/>
          </a:xfrm>
        </p:spPr>
        <p:txBody>
          <a:bodyPr/>
          <a:lstStyle/>
          <a:p>
            <a:pPr algn="ctr"/>
            <a:r>
              <a:rPr lang="fa-IR" smtClean="0"/>
              <a:t>سایرآموزش های معرفتی و تربیتی</a:t>
            </a:r>
            <a:endParaRPr lang="fa-IR" dirty="0" smtClean="0"/>
          </a:p>
        </p:txBody>
      </p:sp>
      <p:sp>
        <p:nvSpPr>
          <p:cNvPr id="3" name="Text Placeholder 2"/>
          <p:cNvSpPr>
            <a:spLocks noGrp="1"/>
          </p:cNvSpPr>
          <p:nvPr>
            <p:ph type="body" idx="1"/>
          </p:nvPr>
        </p:nvSpPr>
        <p:spPr>
          <a:xfrm>
            <a:off x="467544" y="1916832"/>
            <a:ext cx="8229600" cy="1083576"/>
          </a:xfrm>
        </p:spPr>
        <p:txBody>
          <a:bodyPr>
            <a:normAutofit/>
          </a:bodyPr>
          <a:lstStyle/>
          <a:p>
            <a:pPr lvl="0"/>
            <a:r>
              <a:rPr lang="fa-IR" sz="3600" smtClean="0"/>
              <a:t>آموزش مسائل مورد علاقه ، موجب جذب می شود</a:t>
            </a:r>
            <a:endParaRPr lang="fa-IR" sz="3600" dirty="0" smtClean="0"/>
          </a:p>
        </p:txBody>
      </p:sp>
    </p:spTree>
    <p:extLst>
      <p:ext uri="{BB962C8B-B14F-4D97-AF65-F5344CB8AC3E}">
        <p14:creationId xmlns:p14="http://schemas.microsoft.com/office/powerpoint/2010/main" val="203350186"/>
      </p:ext>
    </p:extLst>
  </p:cSld>
  <p:clrMapOvr>
    <a:overrideClrMapping bg1="lt1" tx1="dk1" bg2="lt2" tx2="dk2" accent1="accent1" accent2="accent2" accent3="accent3" accent4="accent4" accent5="accent5" accent6="accent6" hlink="hlink" folHlink="folHlink"/>
  </p:clrMapOvr>
</p:sld>
</file>

<file path=ppt/slides/slide5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pPr algn="ctr"/>
            <a:r>
              <a:rPr lang="fa-IR" smtClean="0"/>
              <a:t>اجرای بازی های درون مسجدی مثل حل جدول</a:t>
            </a:r>
            <a:endParaRPr lang="fa-IR" dirty="0" smtClean="0"/>
          </a:p>
        </p:txBody>
      </p:sp>
      <p:sp>
        <p:nvSpPr>
          <p:cNvPr id="3" name="Text Placeholder 2"/>
          <p:cNvSpPr>
            <a:spLocks noGrp="1"/>
          </p:cNvSpPr>
          <p:nvPr>
            <p:ph type="body" idx="1"/>
          </p:nvPr>
        </p:nvSpPr>
        <p:spPr>
          <a:xfrm>
            <a:off x="467544" y="1772816"/>
            <a:ext cx="8229600" cy="1080120"/>
          </a:xfrm>
        </p:spPr>
        <p:txBody>
          <a:bodyPr>
            <a:noAutofit/>
          </a:bodyPr>
          <a:lstStyle/>
          <a:p>
            <a:pPr lvl="0" algn="just"/>
            <a:r>
              <a:rPr lang="fa-IR" sz="3600" smtClean="0"/>
              <a:t>بازی همواره در طی تاریخ وسیله جذب کودکان و نوجوانان بوده است. چه بسا بزرگسالان نیز در این مورد سهیم هستند.</a:t>
            </a:r>
            <a:endParaRPr lang="fa-IR" sz="3600" dirty="0" smtClean="0"/>
          </a:p>
        </p:txBody>
      </p:sp>
    </p:spTree>
    <p:extLst>
      <p:ext uri="{BB962C8B-B14F-4D97-AF65-F5344CB8AC3E}">
        <p14:creationId xmlns:p14="http://schemas.microsoft.com/office/powerpoint/2010/main" val="384018260"/>
      </p:ext>
    </p:extLst>
  </p:cSld>
  <p:clrMapOvr>
    <a:overrideClrMapping bg1="lt1" tx1="dk1" bg2="lt2" tx2="dk2" accent1="accent1" accent2="accent2" accent3="accent3" accent4="accent4" accent5="accent5" accent6="accent6" hlink="hlink" folHlink="folHlink"/>
  </p:clrMapOvr>
</p:sld>
</file>

<file path=ppt/slides/slide5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lstStyle/>
          <a:p>
            <a:r>
              <a:rPr lang="fa-IR" smtClean="0"/>
              <a:t>استفاده از روش ها و شیوه های صحیح تبلیغ </a:t>
            </a:r>
            <a:endParaRPr lang="fa-IR" dirty="0" smtClean="0"/>
          </a:p>
        </p:txBody>
      </p:sp>
      <p:sp>
        <p:nvSpPr>
          <p:cNvPr id="3" name="Text Placeholder 2"/>
          <p:cNvSpPr>
            <a:spLocks noGrp="1"/>
          </p:cNvSpPr>
          <p:nvPr>
            <p:ph type="body" idx="1"/>
          </p:nvPr>
        </p:nvSpPr>
        <p:spPr>
          <a:xfrm>
            <a:off x="467544" y="1772816"/>
            <a:ext cx="8229600" cy="1227592"/>
          </a:xfrm>
        </p:spPr>
        <p:txBody>
          <a:bodyPr>
            <a:normAutofit/>
          </a:bodyPr>
          <a:lstStyle/>
          <a:p>
            <a:pPr lvl="0" algn="just"/>
            <a:r>
              <a:rPr lang="fa-IR" sz="3600" smtClean="0"/>
              <a:t>در صورتی که از شیوه های صحیح استفاده نشود تاثیر معکوسی در جذب و تثبیت خواهد داشت.</a:t>
            </a:r>
            <a:endParaRPr lang="fa-IR" sz="3600" dirty="0" smtClean="0"/>
          </a:p>
        </p:txBody>
      </p:sp>
    </p:spTree>
    <p:extLst>
      <p:ext uri="{BB962C8B-B14F-4D97-AF65-F5344CB8AC3E}">
        <p14:creationId xmlns:p14="http://schemas.microsoft.com/office/powerpoint/2010/main" val="3792849340"/>
      </p:ext>
    </p:extLst>
  </p:cSld>
  <p:clrMapOvr>
    <a:overrideClrMapping bg1="lt1" tx1="dk1" bg2="lt2" tx2="dk2" accent1="accent1" accent2="accent2" accent3="accent3" accent4="accent4" accent5="accent5" accent6="accent6" hlink="hlink" folHlink="folHlink"/>
  </p:clrMapOvr>
</p:sld>
</file>

<file path=ppt/slides/slide5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fontScale="90000"/>
          </a:bodyPr>
          <a:lstStyle/>
          <a:p>
            <a:pPr algn="ctr"/>
            <a:r>
              <a:rPr lang="fa-IR" smtClean="0"/>
              <a:t>آشنایی با اهمیت دعا ها و اذکار و ترجمه آنها</a:t>
            </a:r>
            <a:endParaRPr lang="fa-IR" dirty="0" smtClean="0"/>
          </a:p>
        </p:txBody>
      </p:sp>
      <p:sp>
        <p:nvSpPr>
          <p:cNvPr id="3" name="Text Placeholder 2"/>
          <p:cNvSpPr>
            <a:spLocks noGrp="1"/>
          </p:cNvSpPr>
          <p:nvPr>
            <p:ph type="body" idx="1"/>
          </p:nvPr>
        </p:nvSpPr>
        <p:spPr>
          <a:xfrm>
            <a:off x="467544" y="1628800"/>
            <a:ext cx="8229600" cy="1659640"/>
          </a:xfrm>
        </p:spPr>
        <p:txBody>
          <a:bodyPr>
            <a:normAutofit/>
          </a:bodyPr>
          <a:lstStyle/>
          <a:p>
            <a:pPr lvl="0" algn="just"/>
            <a:r>
              <a:rPr lang="fa-IR" sz="3200" smtClean="0"/>
              <a:t>دعا روش دیگری برای جذب در مساجد است. بسیاری از جوانان که رفت و آمدی به مسجد ندارند در ایام خاص، در هنگام دعاهای خاصی در مسجد حضور می یابند. </a:t>
            </a:r>
            <a:endParaRPr lang="fa-IR" sz="3200" dirty="0" smtClean="0"/>
          </a:p>
        </p:txBody>
      </p:sp>
    </p:spTree>
    <p:extLst>
      <p:ext uri="{BB962C8B-B14F-4D97-AF65-F5344CB8AC3E}">
        <p14:creationId xmlns:p14="http://schemas.microsoft.com/office/powerpoint/2010/main" val="1737147452"/>
      </p:ext>
    </p:extLst>
  </p:cSld>
  <p:clrMapOvr>
    <a:overrideClrMapping bg1="lt1" tx1="dk1" bg2="lt2" tx2="dk2" accent1="accent1" accent2="accent2" accent3="accent3" accent4="accent4" accent5="accent5" accent6="accent6" hlink="hlink" folHlink="folHlink"/>
  </p:clrMapOvr>
</p:sld>
</file>

<file path=ppt/slides/slide5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27584" y="692696"/>
            <a:ext cx="7581528" cy="1143000"/>
          </a:xfrm>
        </p:spPr>
        <p:txBody>
          <a:bodyPr>
            <a:normAutofit fontScale="90000"/>
          </a:bodyPr>
          <a:lstStyle/>
          <a:p>
            <a:pPr algn="ctr"/>
            <a:r>
              <a:rPr lang="fa-IR" smtClean="0"/>
              <a:t>آگاهی دادن نسبت به پاداش های اخروی نماز جماعت </a:t>
            </a:r>
            <a:endParaRPr lang="fa-IR" dirty="0" smtClean="0"/>
          </a:p>
        </p:txBody>
      </p:sp>
      <p:sp>
        <p:nvSpPr>
          <p:cNvPr id="3" name="Text Placeholder 2"/>
          <p:cNvSpPr>
            <a:spLocks noGrp="1"/>
          </p:cNvSpPr>
          <p:nvPr>
            <p:ph type="body" idx="1"/>
          </p:nvPr>
        </p:nvSpPr>
        <p:spPr>
          <a:xfrm>
            <a:off x="395536" y="2060848"/>
            <a:ext cx="8229600" cy="1371608"/>
          </a:xfrm>
        </p:spPr>
        <p:txBody>
          <a:bodyPr>
            <a:normAutofit/>
          </a:bodyPr>
          <a:lstStyle/>
          <a:p>
            <a:pPr lvl="0" algn="just"/>
            <a:r>
              <a:rPr lang="fa-IR" sz="3600" smtClean="0"/>
              <a:t>علت عدم حضور بسیاری از افراد در مسجد ، نا آگاهی از پاداش های اخروی نماز جماعت است. </a:t>
            </a:r>
            <a:endParaRPr lang="fa-IR" sz="3600" dirty="0" smtClean="0"/>
          </a:p>
        </p:txBody>
      </p:sp>
    </p:spTree>
    <p:extLst>
      <p:ext uri="{BB962C8B-B14F-4D97-AF65-F5344CB8AC3E}">
        <p14:creationId xmlns:p14="http://schemas.microsoft.com/office/powerpoint/2010/main" val="226780318"/>
      </p:ext>
    </p:extLst>
  </p:cSld>
  <p:clrMapOvr>
    <a:overrideClrMapping bg1="lt1" tx1="dk1" bg2="lt2" tx2="dk2" accent1="accent1" accent2="accent2" accent3="accent3" accent4="accent4" accent5="accent5" accent6="accent6" hlink="hlink" folHlink="folHlink"/>
  </p:clrMapOvr>
</p:sld>
</file>

<file path=ppt/slides/slide5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pPr algn="ctr"/>
            <a:r>
              <a:rPr lang="fa-IR" smtClean="0"/>
              <a:t>در نظر گرفتن مکان خاص برای کودکان در مساجد بجای بیرون کردن آنها</a:t>
            </a:r>
            <a:endParaRPr lang="fa-IR" dirty="0" smtClean="0"/>
          </a:p>
        </p:txBody>
      </p:sp>
      <p:sp>
        <p:nvSpPr>
          <p:cNvPr id="3" name="Text Placeholder 2"/>
          <p:cNvSpPr>
            <a:spLocks noGrp="1"/>
          </p:cNvSpPr>
          <p:nvPr>
            <p:ph type="body" idx="1"/>
          </p:nvPr>
        </p:nvSpPr>
        <p:spPr>
          <a:xfrm>
            <a:off x="395536" y="2204864"/>
            <a:ext cx="8229600" cy="795544"/>
          </a:xfrm>
        </p:spPr>
        <p:txBody>
          <a:bodyPr>
            <a:normAutofit/>
          </a:bodyPr>
          <a:lstStyle/>
          <a:p>
            <a:pPr lvl="0"/>
            <a:r>
              <a:rPr lang="fa-IR" sz="3600" smtClean="0"/>
              <a:t>کودکان امروز، جوانان فردایند.</a:t>
            </a:r>
            <a:endParaRPr lang="fa-IR" sz="3600" dirty="0" smtClean="0"/>
          </a:p>
        </p:txBody>
      </p:sp>
    </p:spTree>
    <p:extLst>
      <p:ext uri="{BB962C8B-B14F-4D97-AF65-F5344CB8AC3E}">
        <p14:creationId xmlns:p14="http://schemas.microsoft.com/office/powerpoint/2010/main" val="2703625979"/>
      </p:ext>
    </p:extLst>
  </p:cSld>
  <p:clrMapOvr>
    <a:overrideClrMapping bg1="lt1" tx1="dk1" bg2="lt2" tx2="dk2" accent1="accent1" accent2="accent2" accent3="accent3" accent4="accent4" accent5="accent5" accent6="accent6" hlink="hlink" folHlink="folHlink"/>
  </p:clrMapOvr>
</p:sld>
</file>

<file path=ppt/slides/slide5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pPr algn="ctr"/>
            <a:r>
              <a:rPr lang="fa-IR" smtClean="0"/>
              <a:t>همه مسئولین باید تربیت را از خانواده خود شروع کنند.</a:t>
            </a:r>
            <a:endParaRPr lang="fa-IR" dirty="0" smtClean="0"/>
          </a:p>
        </p:txBody>
      </p:sp>
      <p:sp>
        <p:nvSpPr>
          <p:cNvPr id="3" name="Text Placeholder 2"/>
          <p:cNvSpPr>
            <a:spLocks noGrp="1"/>
          </p:cNvSpPr>
          <p:nvPr>
            <p:ph type="body" idx="1"/>
          </p:nvPr>
        </p:nvSpPr>
        <p:spPr>
          <a:xfrm>
            <a:off x="467544" y="1772816"/>
            <a:ext cx="8229600" cy="1371608"/>
          </a:xfrm>
        </p:spPr>
        <p:txBody>
          <a:bodyPr>
            <a:normAutofit/>
          </a:bodyPr>
          <a:lstStyle/>
          <a:p>
            <a:pPr lvl="0" algn="just"/>
            <a:r>
              <a:rPr lang="fa-IR" sz="3200" smtClean="0"/>
              <a:t>1.زیرا در صورت همگام شدن خانواده، در کارهایشان موفق ترند. 2.پذیرش آن مسئولین در بین مردم بیشتر می شود.</a:t>
            </a:r>
            <a:endParaRPr lang="fa-IR" sz="3200" dirty="0" smtClean="0"/>
          </a:p>
        </p:txBody>
      </p:sp>
    </p:spTree>
    <p:extLst>
      <p:ext uri="{BB962C8B-B14F-4D97-AF65-F5344CB8AC3E}">
        <p14:creationId xmlns:p14="http://schemas.microsoft.com/office/powerpoint/2010/main" val="583104746"/>
      </p:ext>
    </p:extLst>
  </p:cSld>
  <p:clrMapOvr>
    <a:overrideClrMapping bg1="lt1" tx1="dk1" bg2="lt2" tx2="dk2" accent1="accent1" accent2="accent2" accent3="accent3" accent4="accent4" accent5="accent5" accent6="accent6" hlink="hlink" folHlink="folHlink"/>
  </p:clrMapOvr>
</p:sld>
</file>

<file path=ppt/slides/slide5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764704"/>
            <a:ext cx="8229600" cy="1143000"/>
          </a:xfrm>
        </p:spPr>
        <p:txBody>
          <a:bodyPr/>
          <a:lstStyle/>
          <a:p>
            <a:pPr algn="ctr"/>
            <a:r>
              <a:rPr lang="fa-IR" smtClean="0"/>
              <a:t>نماز جماعت نباید طولانی باشد</a:t>
            </a:r>
            <a:endParaRPr lang="fa-IR" dirty="0" smtClean="0"/>
          </a:p>
        </p:txBody>
      </p:sp>
      <p:sp>
        <p:nvSpPr>
          <p:cNvPr id="3" name="Text Placeholder 2"/>
          <p:cNvSpPr>
            <a:spLocks noGrp="1"/>
          </p:cNvSpPr>
          <p:nvPr>
            <p:ph type="body" idx="1"/>
          </p:nvPr>
        </p:nvSpPr>
        <p:spPr>
          <a:xfrm>
            <a:off x="395536" y="2060848"/>
            <a:ext cx="8229600" cy="1515624"/>
          </a:xfrm>
        </p:spPr>
        <p:txBody>
          <a:bodyPr>
            <a:normAutofit/>
          </a:bodyPr>
          <a:lstStyle/>
          <a:p>
            <a:pPr lvl="0" algn="just"/>
            <a:r>
              <a:rPr lang="fa-IR" sz="3600" smtClean="0"/>
              <a:t>یکی از عوامل دلزدگی مردم در نماز جماعت ، طولانی شدن آن است.</a:t>
            </a:r>
            <a:endParaRPr lang="fa-IR" sz="3600" dirty="0" smtClean="0"/>
          </a:p>
        </p:txBody>
      </p:sp>
    </p:spTree>
    <p:extLst>
      <p:ext uri="{BB962C8B-B14F-4D97-AF65-F5344CB8AC3E}">
        <p14:creationId xmlns:p14="http://schemas.microsoft.com/office/powerpoint/2010/main" val="434853020"/>
      </p:ext>
    </p:extLst>
  </p:cSld>
  <p:clrMapOvr>
    <a:overrideClrMapping bg1="lt1" tx1="dk1" bg2="lt2" tx2="dk2" accent1="accent1" accent2="accent2" accent3="accent3" accent4="accent4" accent5="accent5" accent6="accent6" hlink="hlink" folHlink="folHlink"/>
  </p:clrMapOvr>
</p:sld>
</file>

<file path=ppt/slides/slide5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t>برگزاری میدان تیر</a:t>
            </a:r>
            <a:endParaRPr lang="fa-IR" dirty="0" smtClean="0"/>
          </a:p>
        </p:txBody>
      </p:sp>
      <p:sp>
        <p:nvSpPr>
          <p:cNvPr id="3" name="Text Placeholder 2"/>
          <p:cNvSpPr>
            <a:spLocks noGrp="1"/>
          </p:cNvSpPr>
          <p:nvPr>
            <p:ph type="body" idx="1"/>
          </p:nvPr>
        </p:nvSpPr>
        <p:spPr>
          <a:xfrm>
            <a:off x="467544" y="1988840"/>
            <a:ext cx="8229600" cy="1227592"/>
          </a:xfrm>
        </p:spPr>
        <p:txBody>
          <a:bodyPr>
            <a:noAutofit/>
          </a:bodyPr>
          <a:lstStyle/>
          <a:p>
            <a:pPr lvl="0"/>
            <a:r>
              <a:rPr lang="fa-IR" sz="4000" smtClean="0"/>
              <a:t>این مورد ، یکی از علاقه مندی های جوانان است.بنابر این موجب جذب و نیز تثبیت خواهد شد.</a:t>
            </a:r>
            <a:endParaRPr lang="fa-IR" sz="4000" dirty="0" smtClean="0"/>
          </a:p>
        </p:txBody>
      </p:sp>
    </p:spTree>
    <p:extLst>
      <p:ext uri="{BB962C8B-B14F-4D97-AF65-F5344CB8AC3E}">
        <p14:creationId xmlns:p14="http://schemas.microsoft.com/office/powerpoint/2010/main" val="1934201309"/>
      </p:ext>
    </p:extLst>
  </p:cSld>
  <p:clrMapOvr>
    <a:overrideClrMapping bg1="lt1" tx1="dk1" bg2="lt2" tx2="dk2" accent1="accent1" accent2="accent2" accent3="accent3" accent4="accent4" accent5="accent5" accent6="accent6" hlink="hlink" folHlink="folHlink"/>
  </p:clrMapOvr>
</p:sld>
</file>

<file path=ppt/slides/slide5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1143000"/>
          </a:xfrm>
        </p:spPr>
        <p:txBody>
          <a:bodyPr/>
          <a:lstStyle/>
          <a:p>
            <a:pPr algn="ctr"/>
            <a:r>
              <a:rPr lang="fa-IR" smtClean="0"/>
              <a:t>برگزاری اردو های تفریحی و زیارتی</a:t>
            </a:r>
            <a:endParaRPr lang="fa-IR" dirty="0" smtClean="0"/>
          </a:p>
        </p:txBody>
      </p:sp>
      <p:sp>
        <p:nvSpPr>
          <p:cNvPr id="3" name="Text Placeholder 2"/>
          <p:cNvSpPr>
            <a:spLocks noGrp="1"/>
          </p:cNvSpPr>
          <p:nvPr>
            <p:ph type="body" idx="1"/>
          </p:nvPr>
        </p:nvSpPr>
        <p:spPr>
          <a:xfrm>
            <a:off x="395536" y="1988840"/>
            <a:ext cx="8229600" cy="1155584"/>
          </a:xfrm>
        </p:spPr>
        <p:txBody>
          <a:bodyPr>
            <a:normAutofit/>
          </a:bodyPr>
          <a:lstStyle/>
          <a:p>
            <a:pPr lvl="0" algn="just"/>
            <a:r>
              <a:rPr lang="fa-IR" sz="3200" smtClean="0"/>
              <a:t>این مورد، یکی از علاقه مندی های جوانان است. بنابراین موجب جذب و نیز تثبیت خواهد شد</a:t>
            </a:r>
            <a:r>
              <a:rPr lang="en-US" sz="3200" smtClean="0"/>
              <a:t>.</a:t>
            </a:r>
            <a:endParaRPr lang="fa-IR" sz="3200" dirty="0" smtClean="0"/>
          </a:p>
        </p:txBody>
      </p:sp>
    </p:spTree>
    <p:extLst>
      <p:ext uri="{BB962C8B-B14F-4D97-AF65-F5344CB8AC3E}">
        <p14:creationId xmlns:p14="http://schemas.microsoft.com/office/powerpoint/2010/main" val="234934646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43000"/>
          </a:xfrm>
        </p:spPr>
        <p:txBody>
          <a:bodyPr>
            <a:normAutofit fontScale="90000"/>
          </a:bodyPr>
          <a:lstStyle/>
          <a:p>
            <a:pPr algn="just"/>
            <a:r>
              <a:rPr lang="ar-SA" smtClean="0"/>
              <a:t>اصلاح اخلاق و رفتار نمازگزاران مسجد نسبت به کم سن و سال ها و نیز نسبت به ورودی های جدید.</a:t>
            </a:r>
            <a:endParaRPr lang="ar-SA" dirty="0" smtClean="0"/>
          </a:p>
        </p:txBody>
      </p:sp>
      <p:sp>
        <p:nvSpPr>
          <p:cNvPr id="3" name="Text Placeholder 2"/>
          <p:cNvSpPr>
            <a:spLocks noGrp="1"/>
          </p:cNvSpPr>
          <p:nvPr>
            <p:ph type="body" idx="1"/>
          </p:nvPr>
        </p:nvSpPr>
        <p:spPr>
          <a:xfrm>
            <a:off x="323528" y="2564904"/>
            <a:ext cx="8229600" cy="2160240"/>
          </a:xfrm>
        </p:spPr>
        <p:txBody>
          <a:bodyPr>
            <a:noAutofit/>
          </a:bodyPr>
          <a:lstStyle/>
          <a:p>
            <a:pPr lvl="0"/>
            <a:r>
              <a:rPr lang="fa-IR" sz="3200" smtClean="0"/>
              <a:t>پیامبر (ص) :هنگام دیدار با یگدیگر، با سلام و دست دادن ملاقات کنید و چون از یکدیگر جدا می شوید بامغفرت خواهی برای یکدیگر از هم جدا شوید.</a:t>
            </a:r>
          </a:p>
          <a:p>
            <a:pPr lvl="0"/>
            <a:r>
              <a:rPr lang="fa-IR" sz="3200" smtClean="0"/>
              <a:t>رفتار نمازگزاران هرچقدر بهتر باشد جوانان بیشتری به مساجد جذب می شوند. عدم برخورد صحیح می تواند پای جوانان را از مساجد کوتاه نماید.</a:t>
            </a:r>
            <a:endParaRPr lang="fa-IR" sz="3200" dirty="0" smtClean="0"/>
          </a:p>
        </p:txBody>
      </p:sp>
    </p:spTree>
    <p:extLst>
      <p:ext uri="{BB962C8B-B14F-4D97-AF65-F5344CB8AC3E}">
        <p14:creationId xmlns:p14="http://schemas.microsoft.com/office/powerpoint/2010/main" val="75518732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11560" y="1205880"/>
            <a:ext cx="7869560" cy="1143000"/>
          </a:xfrm>
        </p:spPr>
        <p:txBody>
          <a:bodyPr>
            <a:normAutofit fontScale="90000"/>
          </a:bodyPr>
          <a:lstStyle/>
          <a:p>
            <a:pPr algn="ctr"/>
            <a:r>
              <a:rPr lang="fa-IR" smtClean="0"/>
              <a:t>بیان احادیث مرتبط با مسجد در مکان های عمومی</a:t>
            </a:r>
            <a:endParaRPr lang="fa-IR" dirty="0" smtClean="0"/>
          </a:p>
        </p:txBody>
      </p:sp>
      <p:sp>
        <p:nvSpPr>
          <p:cNvPr id="3" name="Text Placeholder 2"/>
          <p:cNvSpPr>
            <a:spLocks noGrp="1"/>
          </p:cNvSpPr>
          <p:nvPr>
            <p:ph type="body" idx="1"/>
          </p:nvPr>
        </p:nvSpPr>
        <p:spPr>
          <a:xfrm>
            <a:off x="395536" y="2492896"/>
            <a:ext cx="8229600" cy="1155584"/>
          </a:xfrm>
        </p:spPr>
        <p:txBody>
          <a:bodyPr>
            <a:noAutofit/>
          </a:bodyPr>
          <a:lstStyle/>
          <a:p>
            <a:pPr lvl="0"/>
            <a:r>
              <a:rPr lang="fa-IR" sz="4000" smtClean="0"/>
              <a:t>آشنایی با این احادیث می تواند مقدمه ورود به مساجد شود.</a:t>
            </a:r>
            <a:endParaRPr lang="fa-IR" sz="4000" dirty="0" smtClean="0"/>
          </a:p>
        </p:txBody>
      </p:sp>
    </p:spTree>
    <p:extLst>
      <p:ext uri="{BB962C8B-B14F-4D97-AF65-F5344CB8AC3E}">
        <p14:creationId xmlns:p14="http://schemas.microsoft.com/office/powerpoint/2010/main" val="2140851350"/>
      </p:ext>
    </p:extLst>
  </p:cSld>
  <p:clrMapOvr>
    <a:overrideClrMapping bg1="lt1" tx1="dk1" bg2="lt2" tx2="dk2" accent1="accent1" accent2="accent2" accent3="accent3" accent4="accent4" accent5="accent5" accent6="accent6" hlink="hlink" folHlink="folHlink"/>
  </p:clrMapOvr>
</p:sld>
</file>

<file path=ppt/slides/slide6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pPr algn="ctr">
              <a:lnSpc>
                <a:spcPts val="5200"/>
              </a:lnSpc>
            </a:pPr>
            <a:r>
              <a:rPr lang="fa-IR" smtClean="0"/>
              <a:t>خلق آثار هنری با موضوع مسجد و بهره مندی از این آثار در سطح شهر</a:t>
            </a:r>
            <a:endParaRPr lang="fa-IR" dirty="0" smtClean="0"/>
          </a:p>
        </p:txBody>
      </p:sp>
      <p:sp>
        <p:nvSpPr>
          <p:cNvPr id="3" name="Text Placeholder 2"/>
          <p:cNvSpPr>
            <a:spLocks noGrp="1"/>
          </p:cNvSpPr>
          <p:nvPr>
            <p:ph type="body" idx="1"/>
          </p:nvPr>
        </p:nvSpPr>
        <p:spPr>
          <a:xfrm>
            <a:off x="395536" y="2564905"/>
            <a:ext cx="8157592" cy="1152127"/>
          </a:xfrm>
        </p:spPr>
        <p:txBody>
          <a:bodyPr>
            <a:normAutofit/>
          </a:bodyPr>
          <a:lstStyle/>
          <a:p>
            <a:pPr lvl="0" algn="just"/>
            <a:r>
              <a:rPr lang="fa-IR" sz="3200" smtClean="0"/>
              <a:t>مردم هنر را دوست دارند و از این لحاظ هنر یک وسیله ی جذب و نیز وسیله ایجاد انگیزه ی بزرگ است.</a:t>
            </a:r>
            <a:endParaRPr lang="fa-IR" sz="3200" dirty="0" smtClean="0"/>
          </a:p>
        </p:txBody>
      </p:sp>
    </p:spTree>
    <p:extLst>
      <p:ext uri="{BB962C8B-B14F-4D97-AF65-F5344CB8AC3E}">
        <p14:creationId xmlns:p14="http://schemas.microsoft.com/office/powerpoint/2010/main" val="3148844845"/>
      </p:ext>
    </p:extLst>
  </p:cSld>
  <p:clrMapOvr>
    <a:overrideClrMapping bg1="lt1" tx1="dk1" bg2="lt2" tx2="dk2" accent1="accent1" accent2="accent2" accent3="accent3" accent4="accent4" accent5="accent5" accent6="accent6" hlink="hlink" folHlink="folHlink"/>
  </p:clrMapOvr>
</p:sld>
</file>

<file path=ppt/slides/slide6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fontScale="90000"/>
          </a:bodyPr>
          <a:lstStyle/>
          <a:p>
            <a:pPr algn="ctr">
              <a:lnSpc>
                <a:spcPts val="5000"/>
              </a:lnSpc>
            </a:pPr>
            <a:r>
              <a:rPr lang="fa-IR" smtClean="0"/>
              <a:t>تبلیغ برای شرکت در مجالس اهل بیت که در مسجد برگزار می شود.</a:t>
            </a:r>
            <a:endParaRPr lang="fa-IR" dirty="0" smtClean="0"/>
          </a:p>
        </p:txBody>
      </p:sp>
      <p:sp>
        <p:nvSpPr>
          <p:cNvPr id="3" name="Text Placeholder 2"/>
          <p:cNvSpPr>
            <a:spLocks noGrp="1"/>
          </p:cNvSpPr>
          <p:nvPr>
            <p:ph type="body" idx="1"/>
          </p:nvPr>
        </p:nvSpPr>
        <p:spPr>
          <a:xfrm>
            <a:off x="467544" y="2708920"/>
            <a:ext cx="8147248" cy="1875664"/>
          </a:xfrm>
        </p:spPr>
        <p:txBody>
          <a:bodyPr>
            <a:normAutofit/>
          </a:bodyPr>
          <a:lstStyle/>
          <a:p>
            <a:pPr lvl="0" algn="just"/>
            <a:r>
              <a:rPr lang="fa-IR" sz="3200" smtClean="0"/>
              <a:t>بسیاری از جوانان که رفت و آمدی به مسجد ندارند در این مجالس در مسجد حضور می یابند و این فرصت مناسبی برای جذب آنان است.</a:t>
            </a:r>
            <a:endParaRPr lang="fa-IR" sz="3200" dirty="0" smtClean="0"/>
          </a:p>
        </p:txBody>
      </p:sp>
    </p:spTree>
    <p:extLst>
      <p:ext uri="{BB962C8B-B14F-4D97-AF65-F5344CB8AC3E}">
        <p14:creationId xmlns:p14="http://schemas.microsoft.com/office/powerpoint/2010/main" val="3462573513"/>
      </p:ext>
    </p:extLst>
  </p:cSld>
  <p:clrMapOvr>
    <a:overrideClrMapping bg1="lt1" tx1="dk1" bg2="lt2" tx2="dk2" accent1="accent1" accent2="accent2" accent3="accent3" accent4="accent4" accent5="accent5" accent6="accent6" hlink="hlink" folHlink="folHlink"/>
  </p:clrMapOvr>
</p:sld>
</file>

<file path=ppt/slides/slide6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1143000"/>
          </a:xfrm>
        </p:spPr>
        <p:txBody>
          <a:bodyPr>
            <a:normAutofit fontScale="90000"/>
          </a:bodyPr>
          <a:lstStyle/>
          <a:p>
            <a:pPr algn="ctr">
              <a:lnSpc>
                <a:spcPts val="5500"/>
              </a:lnSpc>
            </a:pPr>
            <a:r>
              <a:rPr lang="fa-IR" smtClean="0"/>
              <a:t>برگزاری مسابقه مقاله نویسی با موضوع فواید مسجد ویژه گروه سنی نوجوانان و جوانان</a:t>
            </a:r>
            <a:endParaRPr lang="fa-IR" dirty="0" smtClean="0"/>
          </a:p>
        </p:txBody>
      </p:sp>
      <p:sp>
        <p:nvSpPr>
          <p:cNvPr id="3" name="Text Placeholder 2"/>
          <p:cNvSpPr>
            <a:spLocks noGrp="1"/>
          </p:cNvSpPr>
          <p:nvPr>
            <p:ph type="body" idx="1"/>
          </p:nvPr>
        </p:nvSpPr>
        <p:spPr>
          <a:xfrm>
            <a:off x="251520" y="2708921"/>
            <a:ext cx="8435280" cy="936104"/>
          </a:xfrm>
        </p:spPr>
        <p:txBody>
          <a:bodyPr>
            <a:noAutofit/>
          </a:bodyPr>
          <a:lstStyle/>
          <a:p>
            <a:pPr lvl="0"/>
            <a:r>
              <a:rPr lang="fa-IR" sz="3200" smtClean="0"/>
              <a:t>نقطه قوت این راهکار، این است که خود جوانان فواید مسجد را کشف کنند.</a:t>
            </a:r>
            <a:endParaRPr lang="fa-IR" sz="3200" dirty="0" smtClean="0"/>
          </a:p>
        </p:txBody>
      </p:sp>
    </p:spTree>
    <p:extLst>
      <p:ext uri="{BB962C8B-B14F-4D97-AF65-F5344CB8AC3E}">
        <p14:creationId xmlns:p14="http://schemas.microsoft.com/office/powerpoint/2010/main" val="4275043159"/>
      </p:ext>
    </p:extLst>
  </p:cSld>
  <p:clrMapOvr>
    <a:overrideClrMapping bg1="lt1" tx1="dk1" bg2="lt2" tx2="dk2" accent1="accent1" accent2="accent2" accent3="accent3" accent4="accent4" accent5="accent5" accent6="accent6" hlink="hlink" folHlink="folHlink"/>
  </p:clrMapOvr>
</p:sld>
</file>

<file path=ppt/slides/slide6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pPr algn="ctr"/>
            <a:r>
              <a:rPr lang="fa-IR" smtClean="0"/>
              <a:t>لزوم انتخاب یا تایید هر کدام از ارکان صالحین توسط سطوح بالاتر</a:t>
            </a:r>
            <a:endParaRPr lang="fa-IR" dirty="0" smtClean="0"/>
          </a:p>
        </p:txBody>
      </p:sp>
      <p:sp>
        <p:nvSpPr>
          <p:cNvPr id="3" name="Text Placeholder 2"/>
          <p:cNvSpPr>
            <a:spLocks noGrp="1"/>
          </p:cNvSpPr>
          <p:nvPr>
            <p:ph type="body" idx="1"/>
          </p:nvPr>
        </p:nvSpPr>
        <p:spPr>
          <a:xfrm>
            <a:off x="539552" y="2132856"/>
            <a:ext cx="8147248" cy="1875664"/>
          </a:xfrm>
        </p:spPr>
        <p:txBody>
          <a:bodyPr>
            <a:noAutofit/>
          </a:bodyPr>
          <a:lstStyle/>
          <a:p>
            <a:pPr lvl="0" algn="just"/>
            <a:r>
              <a:rPr lang="fa-IR" sz="3200" smtClean="0"/>
              <a:t>جهت بیشتر شدن هماهنگی هر سطح با سطح دیگر و انتخاب سرگروه مناسب. امروزه که مردم بسیج را با حلقه ها ی صالحین می شناسند کیفیت انتخاب سرگروه رابطه مستقیم با میزان جذب در حلقات مساجد خواهد داشت.</a:t>
            </a:r>
            <a:endParaRPr lang="fa-IR" sz="3200" dirty="0" smtClean="0"/>
          </a:p>
        </p:txBody>
      </p:sp>
    </p:spTree>
    <p:extLst>
      <p:ext uri="{BB962C8B-B14F-4D97-AF65-F5344CB8AC3E}">
        <p14:creationId xmlns:p14="http://schemas.microsoft.com/office/powerpoint/2010/main" val="359243156"/>
      </p:ext>
    </p:extLst>
  </p:cSld>
  <p:clrMapOvr>
    <a:overrideClrMapping bg1="lt1" tx1="dk1" bg2="lt2" tx2="dk2" accent1="accent1" accent2="accent2" accent3="accent3" accent4="accent4" accent5="accent5" accent6="accent6" hlink="hlink" folHlink="folHlink"/>
  </p:clrMapOvr>
</p:sld>
</file>

<file path=ppt/slides/slide6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43000"/>
          </a:xfrm>
        </p:spPr>
        <p:txBody>
          <a:bodyPr>
            <a:normAutofit fontScale="90000"/>
          </a:bodyPr>
          <a:lstStyle/>
          <a:p>
            <a:pPr algn="ctr"/>
            <a:r>
              <a:rPr lang="fa-IR" smtClean="0"/>
              <a:t>پاسخ گویی به شبهاتی که در مورد مسجد مطرح می شود.</a:t>
            </a:r>
            <a:endParaRPr lang="fa-IR" dirty="0" smtClean="0"/>
          </a:p>
        </p:txBody>
      </p:sp>
      <p:sp>
        <p:nvSpPr>
          <p:cNvPr id="3" name="Text Placeholder 2"/>
          <p:cNvSpPr>
            <a:spLocks noGrp="1"/>
          </p:cNvSpPr>
          <p:nvPr>
            <p:ph type="body" idx="1"/>
          </p:nvPr>
        </p:nvSpPr>
        <p:spPr>
          <a:xfrm>
            <a:off x="467544" y="2060848"/>
            <a:ext cx="8219256" cy="1515624"/>
          </a:xfrm>
        </p:spPr>
        <p:txBody>
          <a:bodyPr>
            <a:normAutofit/>
          </a:bodyPr>
          <a:lstStyle/>
          <a:p>
            <a:pPr lvl="0" algn="just"/>
            <a:r>
              <a:rPr lang="fa-IR" sz="3200" smtClean="0"/>
              <a:t>پاسخ مناسب به این شبهات می تواند نقشه های دشمن را برای جلوگیری از ورود جوانان به مسجد از بین ببرد.</a:t>
            </a:r>
            <a:endParaRPr lang="fa-IR" sz="3200" dirty="0" smtClean="0"/>
          </a:p>
        </p:txBody>
      </p:sp>
    </p:spTree>
    <p:extLst>
      <p:ext uri="{BB962C8B-B14F-4D97-AF65-F5344CB8AC3E}">
        <p14:creationId xmlns:p14="http://schemas.microsoft.com/office/powerpoint/2010/main" val="851994043"/>
      </p:ext>
    </p:extLst>
  </p:cSld>
  <p:clrMapOvr>
    <a:overrideClrMapping bg1="lt1" tx1="dk1" bg2="lt2" tx2="dk2" accent1="accent1" accent2="accent2" accent3="accent3" accent4="accent4" accent5="accent5" accent6="accent6" hlink="hlink" folHlink="folHlink"/>
  </p:clrMapOvr>
</p:sld>
</file>

<file path=ppt/slides/slide6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340768"/>
            <a:ext cx="8229600" cy="1143000"/>
          </a:xfrm>
        </p:spPr>
        <p:txBody>
          <a:bodyPr>
            <a:normAutofit fontScale="90000"/>
          </a:bodyPr>
          <a:lstStyle/>
          <a:p>
            <a:pPr algn="just"/>
            <a:r>
              <a:rPr lang="fa-IR" smtClean="0"/>
              <a:t>فواید عضویت در حلقه جوانان مسجد را در حلقه میانسالان مطرح کنیم تا آنها هم جوانان را به سمت مسجد تشویق کنند. از حاضرین در مسجد بخواهیم که با طرح چهره به چهره جوانان را به سمت مسجد بیاورند.</a:t>
            </a:r>
            <a:endParaRPr lang="fa-IR" dirty="0" smtClean="0"/>
          </a:p>
        </p:txBody>
      </p:sp>
      <p:sp>
        <p:nvSpPr>
          <p:cNvPr id="3" name="Text Placeholder 2"/>
          <p:cNvSpPr>
            <a:spLocks noGrp="1"/>
          </p:cNvSpPr>
          <p:nvPr>
            <p:ph type="body" idx="1"/>
          </p:nvPr>
        </p:nvSpPr>
        <p:spPr>
          <a:xfrm>
            <a:off x="251520" y="3861048"/>
            <a:ext cx="8410500" cy="1659640"/>
          </a:xfrm>
        </p:spPr>
        <p:txBody>
          <a:bodyPr>
            <a:normAutofit/>
          </a:bodyPr>
          <a:lstStyle/>
          <a:p>
            <a:pPr lvl="0"/>
            <a:r>
              <a:rPr lang="fa-IR" sz="3200" smtClean="0"/>
              <a:t>کسانی که خودشان در مسجد حضور داشته اند و با فضای مسجد آشنا هستند بهتر می توانند برای مسجد تبلیغ نمایند.</a:t>
            </a:r>
            <a:endParaRPr lang="fa-IR" sz="3200" dirty="0" smtClean="0"/>
          </a:p>
        </p:txBody>
      </p:sp>
    </p:spTree>
    <p:extLst>
      <p:ext uri="{BB962C8B-B14F-4D97-AF65-F5344CB8AC3E}">
        <p14:creationId xmlns:p14="http://schemas.microsoft.com/office/powerpoint/2010/main" val="501326831"/>
      </p:ext>
    </p:extLst>
  </p:cSld>
  <p:clrMapOvr>
    <a:overrideClrMapping bg1="lt1" tx1="dk1" bg2="lt2" tx2="dk2" accent1="accent1" accent2="accent2" accent3="accent3" accent4="accent4" accent5="accent5" accent6="accent6" hlink="hlink" folHlink="folHlink"/>
  </p:clrMapOvr>
</p:sld>
</file>

<file path=ppt/slides/slide6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43000"/>
          </a:xfrm>
        </p:spPr>
        <p:txBody>
          <a:bodyPr>
            <a:normAutofit fontScale="90000"/>
          </a:bodyPr>
          <a:lstStyle/>
          <a:p>
            <a:pPr algn="just">
              <a:lnSpc>
                <a:spcPts val="5000"/>
              </a:lnSpc>
            </a:pPr>
            <a:r>
              <a:rPr lang="fa-IR" smtClean="0"/>
              <a:t>حل مشکل تکراری و طولانی بودن سخنرانی های مسجد باعث افزایش جذب خواهد شد.</a:t>
            </a:r>
            <a:endParaRPr lang="fa-IR" dirty="0" smtClean="0"/>
          </a:p>
        </p:txBody>
      </p:sp>
      <p:sp>
        <p:nvSpPr>
          <p:cNvPr id="3" name="Text Placeholder 2"/>
          <p:cNvSpPr>
            <a:spLocks noGrp="1"/>
          </p:cNvSpPr>
          <p:nvPr>
            <p:ph type="body" idx="1"/>
          </p:nvPr>
        </p:nvSpPr>
        <p:spPr>
          <a:xfrm>
            <a:off x="467544" y="2492896"/>
            <a:ext cx="8229600" cy="1515624"/>
          </a:xfrm>
        </p:spPr>
        <p:txBody>
          <a:bodyPr>
            <a:normAutofit/>
          </a:bodyPr>
          <a:lstStyle/>
          <a:p>
            <a:pPr lvl="0"/>
            <a:r>
              <a:rPr lang="fa-IR" sz="3200" smtClean="0"/>
              <a:t>این مشکل از جمله مواردی است که بارها توسط مرم به عنوان عاملی ضد جذب و تثبیت مطرح شده است.</a:t>
            </a:r>
            <a:endParaRPr lang="fa-IR" sz="3200" dirty="0" smtClean="0"/>
          </a:p>
        </p:txBody>
      </p:sp>
    </p:spTree>
    <p:extLst>
      <p:ext uri="{BB962C8B-B14F-4D97-AF65-F5344CB8AC3E}">
        <p14:creationId xmlns:p14="http://schemas.microsoft.com/office/powerpoint/2010/main" val="1494662338"/>
      </p:ext>
    </p:extLst>
  </p:cSld>
  <p:clrMapOvr>
    <a:overrideClrMapping bg1="lt1" tx1="dk1" bg2="lt2" tx2="dk2" accent1="accent1" accent2="accent2" accent3="accent3" accent4="accent4" accent5="accent5" accent6="accent6" hlink="hlink" folHlink="folHlink"/>
  </p:clrMapOvr>
</p:sld>
</file>

<file path=ppt/slides/slide6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1124744"/>
            <a:ext cx="8229600" cy="1143000"/>
          </a:xfrm>
        </p:spPr>
        <p:txBody>
          <a:bodyPr>
            <a:normAutofit fontScale="90000"/>
          </a:bodyPr>
          <a:lstStyle/>
          <a:p>
            <a:pPr algn="ctr"/>
            <a:r>
              <a:rPr lang="fa-IR" smtClean="0"/>
              <a:t>آشنا کردن مسئولین مسجد با ویژگی های گروه سنی نوجوانان و جوانان </a:t>
            </a:r>
            <a:endParaRPr lang="fa-IR" dirty="0" smtClean="0"/>
          </a:p>
        </p:txBody>
      </p:sp>
      <p:sp>
        <p:nvSpPr>
          <p:cNvPr id="3" name="Text Placeholder 2"/>
          <p:cNvSpPr>
            <a:spLocks noGrp="1"/>
          </p:cNvSpPr>
          <p:nvPr>
            <p:ph type="body" idx="1"/>
          </p:nvPr>
        </p:nvSpPr>
        <p:spPr>
          <a:xfrm>
            <a:off x="395536" y="2852936"/>
            <a:ext cx="8229600" cy="1080120"/>
          </a:xfrm>
        </p:spPr>
        <p:txBody>
          <a:bodyPr>
            <a:noAutofit/>
          </a:bodyPr>
          <a:lstStyle/>
          <a:p>
            <a:pPr lvl="0"/>
            <a:r>
              <a:rPr lang="fa-IR" sz="3600" smtClean="0"/>
              <a:t>عدم آشنایی با این ویژگی ها باعث پیدایش سوء تفاهم و ایجاد رفتار نامناسب خواهد شد.</a:t>
            </a:r>
            <a:endParaRPr lang="fa-IR" sz="3600" dirty="0" smtClean="0"/>
          </a:p>
        </p:txBody>
      </p:sp>
    </p:spTree>
    <p:extLst>
      <p:ext uri="{BB962C8B-B14F-4D97-AF65-F5344CB8AC3E}">
        <p14:creationId xmlns:p14="http://schemas.microsoft.com/office/powerpoint/2010/main" val="49598575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836712"/>
            <a:ext cx="8229600" cy="1143000"/>
          </a:xfrm>
        </p:spPr>
        <p:txBody>
          <a:bodyPr>
            <a:normAutofit fontScale="90000"/>
          </a:bodyPr>
          <a:lstStyle/>
          <a:p>
            <a:pPr algn="just"/>
            <a:r>
              <a:rPr lang="ar-SA" smtClean="0"/>
              <a:t>تربیت روحانی باتقوا و خوش اخلاق در حوزه های علمیه</a:t>
            </a:r>
            <a:endParaRPr lang="ar-SA" dirty="0" smtClean="0"/>
          </a:p>
        </p:txBody>
      </p:sp>
      <p:sp>
        <p:nvSpPr>
          <p:cNvPr id="3" name="Text Placeholder 2"/>
          <p:cNvSpPr>
            <a:spLocks noGrp="1"/>
          </p:cNvSpPr>
          <p:nvPr>
            <p:ph type="body" idx="1"/>
          </p:nvPr>
        </p:nvSpPr>
        <p:spPr>
          <a:xfrm>
            <a:off x="323528" y="2708920"/>
            <a:ext cx="8229600" cy="1947672"/>
          </a:xfrm>
        </p:spPr>
        <p:txBody>
          <a:bodyPr>
            <a:normAutofit/>
          </a:bodyPr>
          <a:lstStyle/>
          <a:p>
            <a:pPr lvl="0"/>
            <a:r>
              <a:rPr lang="fa-IR" sz="3200" smtClean="0"/>
              <a:t>روحانی در جامعه ی اسلامی ، نشانه ی پر محتوایی از اسلام است او می تواند با رفتار خود ، باعث گرایش جهانی به سمت  اسلام شود ویا با بد خلقی چهره بدی از اسلام را به نمایش گذارد. </a:t>
            </a:r>
            <a:endParaRPr lang="fa-IR" sz="3200" dirty="0" smtClean="0"/>
          </a:p>
        </p:txBody>
      </p:sp>
    </p:spTree>
    <p:extLst>
      <p:ext uri="{BB962C8B-B14F-4D97-AF65-F5344CB8AC3E}">
        <p14:creationId xmlns:p14="http://schemas.microsoft.com/office/powerpoint/2010/main" val="299532346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9552" y="908720"/>
            <a:ext cx="8229600" cy="1143000"/>
          </a:xfrm>
        </p:spPr>
        <p:txBody>
          <a:bodyPr>
            <a:normAutofit fontScale="90000"/>
          </a:bodyPr>
          <a:lstStyle/>
          <a:p>
            <a:pPr algn="justLow"/>
            <a:r>
              <a:rPr lang="ar-SA" smtClean="0"/>
              <a:t>تربیت مسئولین با تقوا و خوش اخلاق در تمام سطوح سرگروه، مربی ، سرمربی و...</a:t>
            </a:r>
            <a:endParaRPr lang="ar-SA" dirty="0" smtClean="0"/>
          </a:p>
        </p:txBody>
      </p:sp>
      <p:sp>
        <p:nvSpPr>
          <p:cNvPr id="3" name="Text Placeholder 2"/>
          <p:cNvSpPr>
            <a:spLocks noGrp="1"/>
          </p:cNvSpPr>
          <p:nvPr>
            <p:ph type="body" idx="1"/>
          </p:nvPr>
        </p:nvSpPr>
        <p:spPr>
          <a:xfrm>
            <a:off x="467544" y="3068960"/>
            <a:ext cx="8229600" cy="1587632"/>
          </a:xfrm>
        </p:spPr>
        <p:txBody>
          <a:bodyPr>
            <a:normAutofit/>
          </a:bodyPr>
          <a:lstStyle/>
          <a:p>
            <a:pPr lvl="0"/>
            <a:r>
              <a:rPr lang="fa-IR" sz="3200" smtClean="0"/>
              <a:t>نمی توان کاری را برای خدا انجام داد و توقع به ثمر رسیدن آن را داشت در حالی که کار را به مسئولین بی تقوا یا بد اخلاق سپرده باشیم.</a:t>
            </a:r>
            <a:endParaRPr lang="fa-IR" sz="3200" dirty="0" smtClean="0"/>
          </a:p>
        </p:txBody>
      </p:sp>
    </p:spTree>
    <p:extLst>
      <p:ext uri="{BB962C8B-B14F-4D97-AF65-F5344CB8AC3E}">
        <p14:creationId xmlns:p14="http://schemas.microsoft.com/office/powerpoint/2010/main" val="8857996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29816"/>
            <a:ext cx="8229600" cy="1143000"/>
          </a:xfrm>
        </p:spPr>
        <p:txBody>
          <a:bodyPr>
            <a:normAutofit fontScale="90000"/>
          </a:bodyPr>
          <a:lstStyle/>
          <a:p>
            <a:pPr algn="justLow"/>
            <a:r>
              <a:rPr lang="ar-SA" smtClean="0"/>
              <a:t>اتصال زمان فعالیت های درون مسجدی به زمان نماز</a:t>
            </a:r>
            <a:endParaRPr lang="ar-SA" dirty="0" smtClean="0"/>
          </a:p>
        </p:txBody>
      </p:sp>
      <p:sp>
        <p:nvSpPr>
          <p:cNvPr id="3" name="Text Placeholder 2"/>
          <p:cNvSpPr>
            <a:spLocks noGrp="1"/>
          </p:cNvSpPr>
          <p:nvPr>
            <p:ph type="body" idx="1"/>
          </p:nvPr>
        </p:nvSpPr>
        <p:spPr>
          <a:xfrm>
            <a:off x="457200" y="2503437"/>
            <a:ext cx="8229600" cy="4525963"/>
          </a:xfrm>
        </p:spPr>
        <p:txBody>
          <a:bodyPr>
            <a:normAutofit/>
          </a:bodyPr>
          <a:lstStyle/>
          <a:p>
            <a:pPr lvl="0"/>
            <a:r>
              <a:rPr lang="fa-IR" sz="4000" smtClean="0"/>
              <a:t>انگیزه شرکت در نماز جماعت در این حالت بیشتر خواهد شد.</a:t>
            </a:r>
            <a:endParaRPr lang="fa-IR" sz="4000" dirty="0" smtClean="0"/>
          </a:p>
        </p:txBody>
      </p:sp>
    </p:spTree>
    <p:extLst>
      <p:ext uri="{BB962C8B-B14F-4D97-AF65-F5344CB8AC3E}">
        <p14:creationId xmlns:p14="http://schemas.microsoft.com/office/powerpoint/2010/main" val="8781970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sll">
      <a:majorFont>
        <a:latin typeface="Lucida Sans Unicode"/>
        <a:ea typeface=""/>
        <a:cs typeface="B Titr"/>
      </a:majorFont>
      <a:minorFont>
        <a:latin typeface="Lucida Sans Unicode"/>
        <a:ea typeface=""/>
        <a:cs typeface="B Mitra"/>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ours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sll">
      <a:majorFont>
        <a:latin typeface="Lucida Sans Unicode"/>
        <a:ea typeface=""/>
        <a:cs typeface="B Titr"/>
      </a:majorFont>
      <a:minorFont>
        <a:latin typeface="Lucida Sans Unicode"/>
        <a:ea typeface=""/>
        <a:cs typeface="B Mitra"/>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2_Concours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sll">
      <a:majorFont>
        <a:latin typeface="Lucida Sans Unicode"/>
        <a:ea typeface=""/>
        <a:cs typeface="B Titr"/>
      </a:majorFont>
      <a:minorFont>
        <a:latin typeface="Lucida Sans Unicode"/>
        <a:ea typeface=""/>
        <a:cs typeface="B Mitra"/>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3_Concours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sll">
      <a:majorFont>
        <a:latin typeface="Lucida Sans Unicode"/>
        <a:ea typeface=""/>
        <a:cs typeface="B Titr"/>
      </a:majorFont>
      <a:minorFont>
        <a:latin typeface="Lucida Sans Unicode"/>
        <a:ea typeface=""/>
        <a:cs typeface="B Mitra"/>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311</TotalTime>
  <Words>2650</Words>
  <Application>Microsoft Office PowerPoint</Application>
  <PresentationFormat>On-screen Show (4:3)</PresentationFormat>
  <Paragraphs>167</Paragraphs>
  <Slides>68</Slides>
  <Notes>1</Notes>
  <HiddenSlides>0</HiddenSlides>
  <MMClips>0</MMClips>
  <ScaleCrop>false</ScaleCrop>
  <HeadingPairs>
    <vt:vector size="4" baseType="variant">
      <vt:variant>
        <vt:lpstr>Theme</vt:lpstr>
      </vt:variant>
      <vt:variant>
        <vt:i4>4</vt:i4>
      </vt:variant>
      <vt:variant>
        <vt:lpstr>Slide Titles</vt:lpstr>
      </vt:variant>
      <vt:variant>
        <vt:i4>68</vt:i4>
      </vt:variant>
    </vt:vector>
  </HeadingPairs>
  <TitlesOfParts>
    <vt:vector size="72" baseType="lpstr">
      <vt:lpstr>Concourse</vt:lpstr>
      <vt:lpstr>1_Concourse</vt:lpstr>
      <vt:lpstr>2_Concourse</vt:lpstr>
      <vt:lpstr>3_Concourse</vt:lpstr>
      <vt:lpstr>     امام خامنه ای: مساجد را رها نکنید. نیروی مقاومت بسیج، بهترین جایی که دارد، همین مساجد است. </vt:lpstr>
      <vt:lpstr>راهکارهای جذب و تثبیت نوجوانان و جوانان به مسجد</vt:lpstr>
      <vt:lpstr>امام صادق (ع): </vt:lpstr>
      <vt:lpstr> اهمیت زیباسازی و نظافت فضای مسجد مخصوصا در بخش خواهران، زیباسازی و نظافت فضای مسجد در بخش اجراء</vt:lpstr>
      <vt:lpstr>رسیدگی به سیستم گرمایشی و سرمایشی مساجد</vt:lpstr>
      <vt:lpstr>اصلاح اخلاق و رفتار نمازگزاران مسجد نسبت به کم سن و سال ها و نیز نسبت به ورودی های جدید.</vt:lpstr>
      <vt:lpstr>تربیت روحانی باتقوا و خوش اخلاق در حوزه های علمیه</vt:lpstr>
      <vt:lpstr>تربیت مسئولین با تقوا و خوش اخلاق در تمام سطوح سرگروه، مربی ، سرمربی و...</vt:lpstr>
      <vt:lpstr>اتصال زمان فعالیت های درون مسجدی به زمان نماز</vt:lpstr>
      <vt:lpstr>امام جماعت مسجد باید نقش موثر در ایجاد رابطه بین جوانان و مسجد داشته باشد و همکاری لازم را با بسیجیان نماید.</vt:lpstr>
      <vt:lpstr>ایجاد رابطه بین هیئت ها ، مساجد و بسیج</vt:lpstr>
      <vt:lpstr>ایجاد رابطه بین مدارس و مسجد</vt:lpstr>
      <vt:lpstr>هدفمند کردن گفتگوهای بین نماز</vt:lpstr>
      <vt:lpstr>مهمانی های بین مسجدی</vt:lpstr>
      <vt:lpstr>PowerPoint Presentation</vt:lpstr>
      <vt:lpstr>آشنایی جوانان با اهمیت نماز و نماز جماعت</vt:lpstr>
      <vt:lpstr>ایجاد احساس نیاز به نماز</vt:lpstr>
      <vt:lpstr>برگزاری مسابقات ورزشی و علمی بین مساجد در سطوح شهری و استانی</vt:lpstr>
      <vt:lpstr>ایجاد انگیزه از طریق مسابقات بین حلقه های صالحین</vt:lpstr>
      <vt:lpstr>برگزاری کلاس های آموزش قرآن سه زبانه</vt:lpstr>
      <vt:lpstr>برگزاری کلاس آموزش تیر اندازی</vt:lpstr>
      <vt:lpstr>انجام ماهانه یک جلسه مشاوره حقوقی رایگان در مسجد</vt:lpstr>
      <vt:lpstr>برگزاری جلسات مشاوره رایگان  در ارتباط با مشکلات اعضای خانواده در مسجد</vt:lpstr>
      <vt:lpstr>انجام ماهانه یک جلسه ویزیت رایگان در مسجد</vt:lpstr>
      <vt:lpstr>استفاده از اعتکاف برای برقراری انس  بامسجد</vt:lpstr>
      <vt:lpstr>استفاده ازمسجد به عنوان محل آرامی جهت مطالعه دانشجویان و دبیرستانی ها</vt:lpstr>
      <vt:lpstr>ایجاد گروه و کانال مجازی برای مساجد در پیام رسان های ایرانی مانند سروش</vt:lpstr>
      <vt:lpstr>اجرای طرح امور خیریه و وام قرض الحسنه در مساجد</vt:lpstr>
      <vt:lpstr>ایجاد رابطه دوستانه و صمیمی</vt:lpstr>
      <vt:lpstr>واگذاری مسئولیت های مسجدی: مکبر، موذن، گروه غبارروبی،گروه فضا سازی مسجد و...</vt:lpstr>
      <vt:lpstr>عدم انحصاری کردن امورات و فعالیت ها ی مسجد به یک گروه خاص</vt:lpstr>
      <vt:lpstr>هماهنگی و همکاری مسجد با مراکز فنی حرفه ای و برگزاری کلاس های جذاب هنری  و آموزشی</vt:lpstr>
      <vt:lpstr>هماهنگی مسجد با مراکز بهداشتی و هلال احمر و برگزاری کلاس های بهداشت و امداد و نجات</vt:lpstr>
      <vt:lpstr>بررسی علل عدم حضور جوانان در مساجد برای پیدا کردن راهکار های جذب جوانان به مسجد</vt:lpstr>
      <vt:lpstr>ورود هیئت های پرطرفدار به مسجد</vt:lpstr>
      <vt:lpstr>آشنا کردن جوانان با جذابیت های مسجد</vt:lpstr>
      <vt:lpstr>دعا کردن براى برآورده شدن نیاز بندگان</vt:lpstr>
      <vt:lpstr>توجه دادن به آرامشی که انسان در مسجد کسب می کند.</vt:lpstr>
      <vt:lpstr>آگاهی دادن نسبت به فواید حضور در مسجد</vt:lpstr>
      <vt:lpstr>توجه دادن به اهداف مسجد</vt:lpstr>
      <vt:lpstr>فعال کردن کتابخانه مسجد</vt:lpstr>
      <vt:lpstr>تهیه محتوای مفید و مناسب برای حلقات صالحین جهت کیفی سازی حلقات مسجد</vt:lpstr>
      <vt:lpstr>بازرسی مفید و موثر از حلقات صالحین جهت کیفی سازی حلقات مسجد</vt:lpstr>
      <vt:lpstr>انتخاب افراد مومن و انقلابی در ارکان صالحین در تمام سطوح از بالا به پایین</vt:lpstr>
      <vt:lpstr>پرهیز از تحقیر مسجد</vt:lpstr>
      <vt:lpstr>بیان پاداش احترام گذاشتن به مساجد</vt:lpstr>
      <vt:lpstr>بزرگداشت مساجد</vt:lpstr>
      <vt:lpstr>آموزش مهارت های دفاعی و اجتماعی در مسجد</vt:lpstr>
      <vt:lpstr>آموزش توجه و مراقبت از خانواده،  آموزش همسرداری،آموزش تربیت کودک</vt:lpstr>
      <vt:lpstr>سایرآموزش های معرفتی و تربیتی</vt:lpstr>
      <vt:lpstr>اجرای بازی های درون مسجدی مثل حل جدول</vt:lpstr>
      <vt:lpstr>استفاده از روش ها و شیوه های صحیح تبلیغ </vt:lpstr>
      <vt:lpstr>آشنایی با اهمیت دعا ها و اذکار و ترجمه آنها</vt:lpstr>
      <vt:lpstr>آگاهی دادن نسبت به پاداش های اخروی نماز جماعت </vt:lpstr>
      <vt:lpstr>در نظر گرفتن مکان خاص برای کودکان در مساجد بجای بیرون کردن آنها</vt:lpstr>
      <vt:lpstr>همه مسئولین باید تربیت را از خانواده خود شروع کنند.</vt:lpstr>
      <vt:lpstr>نماز جماعت نباید طولانی باشد</vt:lpstr>
      <vt:lpstr>برگزاری میدان تیر</vt:lpstr>
      <vt:lpstr>برگزاری اردو های تفریحی و زیارتی</vt:lpstr>
      <vt:lpstr>بیان احادیث مرتبط با مسجد در مکان های عمومی</vt:lpstr>
      <vt:lpstr>خلق آثار هنری با موضوع مسجد و بهره مندی از این آثار در سطح شهر</vt:lpstr>
      <vt:lpstr>تبلیغ برای شرکت در مجالس اهل بیت که در مسجد برگزار می شود.</vt:lpstr>
      <vt:lpstr>برگزاری مسابقه مقاله نویسی با موضوع فواید مسجد ویژه گروه سنی نوجوانان و جوانان</vt:lpstr>
      <vt:lpstr>لزوم انتخاب یا تایید هر کدام از ارکان صالحین توسط سطوح بالاتر</vt:lpstr>
      <vt:lpstr>پاسخ گویی به شبهاتی که در مورد مسجد مطرح می شود.</vt:lpstr>
      <vt:lpstr>فواید عضویت در حلقه جوانان مسجد را در حلقه میانسالان مطرح کنیم تا آنها هم جوانان را به سمت مسجد تشویق کنند. از حاضرین در مسجد بخواهیم که با طرح چهره به چهره جوانان را به سمت مسجد بیاورند.</vt:lpstr>
      <vt:lpstr>حل مشکل تکراری و طولانی بودن سخنرانی های مسجد باعث افزایش جذب خواهد شد.</vt:lpstr>
      <vt:lpstr>آشنا کردن مسئولین مسجد با ویژگی های گروه سنی نوجوانان و جوانان </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اهمیت زیباسازی و نظافت فضای مسجد مخصوصا در بخش خواهران، زیباسازی و نظافت فضای مسجد در بخش اجراء</dc:title>
  <dc:creator>MRT Pack 20 DVDs</dc:creator>
  <cp:lastModifiedBy>MRT Pack 20 DVDs</cp:lastModifiedBy>
  <cp:revision>69</cp:revision>
  <dcterms:created xsi:type="dcterms:W3CDTF">2017-12-19T06:06:16Z</dcterms:created>
  <dcterms:modified xsi:type="dcterms:W3CDTF">2017-12-20T18:27:19Z</dcterms:modified>
</cp:coreProperties>
</file>