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4"/>
  </p:notesMasterIdLst>
  <p:sldIdLst>
    <p:sldId id="256" r:id="rId2"/>
    <p:sldId id="434" r:id="rId3"/>
    <p:sldId id="435" r:id="rId4"/>
    <p:sldId id="440" r:id="rId5"/>
    <p:sldId id="439" r:id="rId6"/>
    <p:sldId id="544" r:id="rId7"/>
    <p:sldId id="365" r:id="rId8"/>
    <p:sldId id="438" r:id="rId9"/>
    <p:sldId id="537" r:id="rId10"/>
    <p:sldId id="538" r:id="rId11"/>
    <p:sldId id="546" r:id="rId12"/>
    <p:sldId id="543" r:id="rId13"/>
    <p:sldId id="536" r:id="rId14"/>
    <p:sldId id="441" r:id="rId15"/>
    <p:sldId id="416" r:id="rId16"/>
    <p:sldId id="257" r:id="rId17"/>
    <p:sldId id="540" r:id="rId18"/>
    <p:sldId id="506" r:id="rId19"/>
    <p:sldId id="432" r:id="rId20"/>
    <p:sldId id="541" r:id="rId21"/>
    <p:sldId id="519" r:id="rId22"/>
    <p:sldId id="542" r:id="rId23"/>
    <p:sldId id="310" r:id="rId24"/>
    <p:sldId id="442" r:id="rId25"/>
    <p:sldId id="419" r:id="rId26"/>
    <p:sldId id="561" r:id="rId27"/>
    <p:sldId id="562" r:id="rId28"/>
    <p:sldId id="563" r:id="rId29"/>
    <p:sldId id="564" r:id="rId30"/>
    <p:sldId id="565" r:id="rId31"/>
    <p:sldId id="566" r:id="rId32"/>
    <p:sldId id="567" r:id="rId33"/>
    <p:sldId id="260" r:id="rId34"/>
    <p:sldId id="316" r:id="rId35"/>
    <p:sldId id="447" r:id="rId36"/>
    <p:sldId id="450" r:id="rId37"/>
    <p:sldId id="448" r:id="rId38"/>
    <p:sldId id="369" r:id="rId39"/>
    <p:sldId id="389" r:id="rId40"/>
    <p:sldId id="317" r:id="rId41"/>
    <p:sldId id="452" r:id="rId42"/>
    <p:sldId id="545" r:id="rId43"/>
    <p:sldId id="453" r:id="rId44"/>
    <p:sldId id="313" r:id="rId45"/>
    <p:sldId id="454" r:id="rId46"/>
    <p:sldId id="456" r:id="rId47"/>
    <p:sldId id="552" r:id="rId48"/>
    <p:sldId id="553" r:id="rId49"/>
    <p:sldId id="554" r:id="rId50"/>
    <p:sldId id="555" r:id="rId51"/>
    <p:sldId id="556" r:id="rId52"/>
    <p:sldId id="557" r:id="rId53"/>
    <p:sldId id="558" r:id="rId54"/>
    <p:sldId id="559" r:id="rId55"/>
    <p:sldId id="560" r:id="rId56"/>
    <p:sldId id="457" r:id="rId57"/>
    <p:sldId id="547" r:id="rId58"/>
    <p:sldId id="548" r:id="rId59"/>
    <p:sldId id="549" r:id="rId60"/>
    <p:sldId id="550" r:id="rId61"/>
    <p:sldId id="551" r:id="rId62"/>
    <p:sldId id="415" r:id="rId6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5439" autoAdjust="0"/>
    <p:restoredTop sz="86380" autoAdjust="0"/>
  </p:normalViewPr>
  <p:slideViewPr>
    <p:cSldViewPr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46894-8A5B-4316-AC27-E28005BE0474}" type="doc">
      <dgm:prSet loTypeId="urn:microsoft.com/office/officeart/2005/8/layout/vList3#1" loCatId="list" qsTypeId="urn:microsoft.com/office/officeart/2005/8/quickstyle/3d1" qsCatId="3D" csTypeId="urn:microsoft.com/office/officeart/2005/8/colors/colorful1#1" csCatId="colorful" phldr="1"/>
      <dgm:spPr/>
    </dgm:pt>
    <dgm:pt modelId="{22A6E0AE-1495-4D37-B362-C2195E677752}">
      <dgm:prSet phldrT="[Text]" custT="1"/>
      <dgm:spPr/>
      <dgm:t>
        <a:bodyPr/>
        <a:lstStyle/>
        <a:p>
          <a:pPr rtl="1"/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موضوع شناسي و موضوع يابي و موضوع گزيني</a:t>
          </a:r>
          <a:endParaRPr lang="fa-I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D28DD7A4-9C77-4DAD-8680-EBE93339BCCD}" type="parTrans" cxnId="{27FCFAC9-9CE6-42B8-8E20-F86EF13A02DE}">
      <dgm:prSet/>
      <dgm:spPr/>
      <dgm:t>
        <a:bodyPr/>
        <a:lstStyle/>
        <a:p>
          <a:pPr rtl="1"/>
          <a:endParaRPr lang="fa-IR"/>
        </a:p>
      </dgm:t>
    </dgm:pt>
    <dgm:pt modelId="{5E2B3497-C787-4692-9588-45981665168F}" type="sibTrans" cxnId="{27FCFAC9-9CE6-42B8-8E20-F86EF13A02DE}">
      <dgm:prSet/>
      <dgm:spPr/>
      <dgm:t>
        <a:bodyPr/>
        <a:lstStyle/>
        <a:p>
          <a:pPr rtl="1"/>
          <a:endParaRPr lang="fa-IR"/>
        </a:p>
      </dgm:t>
    </dgm:pt>
    <dgm:pt modelId="{43B2D531-4CA7-4715-B929-1C3164AB1AE1}">
      <dgm:prSet phldrT="[Text]" custT="1"/>
      <dgm:spPr/>
      <dgm:t>
        <a:bodyPr/>
        <a:lstStyle/>
        <a:p>
          <a:pPr rtl="1"/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منبع شناسي و منبع يابي و منبع گزيني </a:t>
          </a:r>
          <a:b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</a:b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(براي فرآوري پرونده پژوهشي با روش مطالعه اكتشافي) </a:t>
          </a:r>
        </a:p>
      </dgm:t>
    </dgm:pt>
    <dgm:pt modelId="{CA737D08-B62D-4CFB-9702-5D87875FC0EF}" type="parTrans" cxnId="{24ED6B06-7D78-4404-94FD-C8DE0FB8EE28}">
      <dgm:prSet/>
      <dgm:spPr/>
      <dgm:t>
        <a:bodyPr/>
        <a:lstStyle/>
        <a:p>
          <a:pPr rtl="1"/>
          <a:endParaRPr lang="fa-IR"/>
        </a:p>
      </dgm:t>
    </dgm:pt>
    <dgm:pt modelId="{992C0D47-0CE5-4082-AAF2-BE4151715F22}" type="sibTrans" cxnId="{24ED6B06-7D78-4404-94FD-C8DE0FB8EE28}">
      <dgm:prSet/>
      <dgm:spPr/>
      <dgm:t>
        <a:bodyPr/>
        <a:lstStyle/>
        <a:p>
          <a:pPr rtl="1"/>
          <a:endParaRPr lang="fa-IR"/>
        </a:p>
      </dgm:t>
    </dgm:pt>
    <dgm:pt modelId="{C82AB275-99C8-4C76-AFB9-1BC8D68D04B2}">
      <dgm:prSet phldrT="[Text]" custT="1"/>
      <dgm:spPr/>
      <dgm:t>
        <a:bodyPr/>
        <a:lstStyle/>
        <a:p>
          <a:pPr rtl="1"/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پرسش‌ شناسي و پرسش سازي </a:t>
          </a:r>
          <a:b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</a:br>
          <a:r>
            <a:rPr lang="fa-I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(سؤالات اصلي و فرعي و مقدماتي براي طرّاحي هندسه پژوهش)</a:t>
          </a:r>
          <a:endParaRPr lang="fa-IR" sz="2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943A59F2-7DDA-4A39-B3B0-CF781D6429B7}" type="parTrans" cxnId="{A244ED54-5F94-4115-BF60-8B5548E78BEE}">
      <dgm:prSet/>
      <dgm:spPr/>
      <dgm:t>
        <a:bodyPr/>
        <a:lstStyle/>
        <a:p>
          <a:pPr rtl="1"/>
          <a:endParaRPr lang="fa-IR"/>
        </a:p>
      </dgm:t>
    </dgm:pt>
    <dgm:pt modelId="{13F33472-CDB9-496C-88BB-372693787E24}" type="sibTrans" cxnId="{A244ED54-5F94-4115-BF60-8B5548E78BEE}">
      <dgm:prSet/>
      <dgm:spPr/>
      <dgm:t>
        <a:bodyPr/>
        <a:lstStyle/>
        <a:p>
          <a:pPr rtl="1"/>
          <a:endParaRPr lang="fa-IR"/>
        </a:p>
      </dgm:t>
    </dgm:pt>
    <dgm:pt modelId="{FCD2B9D1-EED4-42C9-B5C6-785FE35D8177}">
      <dgm:prSet phldrT="[Text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7400000" scaled="0"/>
        </a:gradFill>
      </dgm:spPr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fa-IR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داده آوري (تهيّه پرونده علــمي) و داده‌پردازي </a:t>
          </a:r>
        </a:p>
        <a:p>
          <a:pPr rtl="1">
            <a:lnSpc>
              <a:spcPct val="100000"/>
            </a:lnSpc>
            <a:spcAft>
              <a:spcPts val="0"/>
            </a:spcAft>
          </a:pPr>
          <a:r>
            <a:rPr lang="fa-IR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(بر اساس طرح پژوهشي با روش مطالعه متني)</a:t>
          </a:r>
          <a:endParaRPr lang="fa-IR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E33B6322-55AA-4D95-934A-B2864C004B81}" type="parTrans" cxnId="{768EEC28-146B-497D-9185-7EAA085C639C}">
      <dgm:prSet/>
      <dgm:spPr/>
      <dgm:t>
        <a:bodyPr/>
        <a:lstStyle/>
        <a:p>
          <a:pPr rtl="1"/>
          <a:endParaRPr lang="fa-IR"/>
        </a:p>
      </dgm:t>
    </dgm:pt>
    <dgm:pt modelId="{8925550E-28A4-4EC6-83A3-2BBFB02E76FD}" type="sibTrans" cxnId="{768EEC28-146B-497D-9185-7EAA085C639C}">
      <dgm:prSet/>
      <dgm:spPr/>
      <dgm:t>
        <a:bodyPr/>
        <a:lstStyle/>
        <a:p>
          <a:pPr rtl="1"/>
          <a:endParaRPr lang="fa-IR"/>
        </a:p>
      </dgm:t>
    </dgm:pt>
    <dgm:pt modelId="{1A649A55-35B9-4198-B307-CB98D65F7114}">
      <dgm:prSet phldrT="[Text]" custT="1"/>
      <dgm:spPr/>
      <dgm:t>
        <a:bodyPr/>
        <a:lstStyle/>
        <a:p>
          <a:pPr rtl="1"/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نگارش علمي و گزارش تحقيق بر پايه نقشه مهندسي پژوهشي </a:t>
          </a:r>
          <a:endParaRPr lang="fa-I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163928CB-0893-4FE0-B64C-9D37B3A6D620}" type="parTrans" cxnId="{D18DB4E8-45AA-468E-B59F-36B64E6FC06A}">
      <dgm:prSet/>
      <dgm:spPr/>
      <dgm:t>
        <a:bodyPr/>
        <a:lstStyle/>
        <a:p>
          <a:pPr rtl="1"/>
          <a:endParaRPr lang="fa-IR"/>
        </a:p>
      </dgm:t>
    </dgm:pt>
    <dgm:pt modelId="{E88F1D34-3370-46FD-B69D-7D0F2DC9F7E6}" type="sibTrans" cxnId="{D18DB4E8-45AA-468E-B59F-36B64E6FC06A}">
      <dgm:prSet/>
      <dgm:spPr/>
      <dgm:t>
        <a:bodyPr/>
        <a:lstStyle/>
        <a:p>
          <a:pPr rtl="1"/>
          <a:endParaRPr lang="fa-IR"/>
        </a:p>
      </dgm:t>
    </dgm:pt>
    <dgm:pt modelId="{5343E4A0-92AE-4564-9EC4-09F99705420F}" type="pres">
      <dgm:prSet presAssocID="{9AE46894-8A5B-4316-AC27-E28005BE0474}" presName="linearFlow" presStyleCnt="0">
        <dgm:presLayoutVars>
          <dgm:dir val="rev"/>
          <dgm:resizeHandles val="exact"/>
        </dgm:presLayoutVars>
      </dgm:prSet>
      <dgm:spPr/>
    </dgm:pt>
    <dgm:pt modelId="{BC6A5F4B-6011-42D9-9DDD-8A57435CB0E2}" type="pres">
      <dgm:prSet presAssocID="{22A6E0AE-1495-4D37-B362-C2195E677752}" presName="composite" presStyleCnt="0"/>
      <dgm:spPr/>
    </dgm:pt>
    <dgm:pt modelId="{F54494DE-86DD-4822-949E-5B0876165276}" type="pres">
      <dgm:prSet presAssocID="{22A6E0AE-1495-4D37-B362-C2195E677752}" presName="imgShp" presStyleLbl="fgImgPlace1" presStyleIdx="0" presStyleCnt="5" custScaleX="155451" custScaleY="150566" custLinFactX="59422" custLinFactNeighborX="100000" custLinFactNeighborY="683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4264B1A8-00EF-4E52-8D71-347EB0043D76}" type="pres">
      <dgm:prSet presAssocID="{22A6E0AE-1495-4D37-B362-C2195E677752}" presName="txShp" presStyleLbl="node1" presStyleIdx="0" presStyleCnt="5" custScaleX="135770" custScaleY="225647" custLinFactNeighborX="-7303" custLinFactNeighborY="828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CFCD44B-10C6-4252-AC9E-363F397566FD}" type="pres">
      <dgm:prSet presAssocID="{5E2B3497-C787-4692-9588-45981665168F}" presName="spacing" presStyleCnt="0"/>
      <dgm:spPr/>
    </dgm:pt>
    <dgm:pt modelId="{80B4D923-8339-4E85-9F76-8E80574EEE39}" type="pres">
      <dgm:prSet presAssocID="{43B2D531-4CA7-4715-B929-1C3164AB1AE1}" presName="composite" presStyleCnt="0"/>
      <dgm:spPr/>
    </dgm:pt>
    <dgm:pt modelId="{7DFB5EDE-62FE-477F-992E-EF0164A93D73}" type="pres">
      <dgm:prSet presAssocID="{43B2D531-4CA7-4715-B929-1C3164AB1AE1}" presName="imgShp" presStyleLbl="fgImgPlace1" presStyleIdx="1" presStyleCnt="5" custScaleX="155451" custScaleY="150566" custLinFactX="59422" custLinFactNeighborX="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677E0CA-86C5-4395-B8A2-BE09E03F0442}" type="pres">
      <dgm:prSet presAssocID="{43B2D531-4CA7-4715-B929-1C3164AB1AE1}" presName="txShp" presStyleLbl="node1" presStyleIdx="1" presStyleCnt="5" custScaleX="135770" custScaleY="225647" custLinFactNeighborX="-730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028F121-4C77-41BD-9BA0-E65BADBCB1C7}" type="pres">
      <dgm:prSet presAssocID="{992C0D47-0CE5-4082-AAF2-BE4151715F22}" presName="spacing" presStyleCnt="0"/>
      <dgm:spPr/>
    </dgm:pt>
    <dgm:pt modelId="{49013553-9F35-4F13-AD52-366798622D05}" type="pres">
      <dgm:prSet presAssocID="{C82AB275-99C8-4C76-AFB9-1BC8D68D04B2}" presName="composite" presStyleCnt="0"/>
      <dgm:spPr/>
    </dgm:pt>
    <dgm:pt modelId="{C5759D4E-47EA-4A0F-8544-113768B9DCF6}" type="pres">
      <dgm:prSet presAssocID="{C82AB275-99C8-4C76-AFB9-1BC8D68D04B2}" presName="imgShp" presStyleLbl="fgImgPlace1" presStyleIdx="2" presStyleCnt="5" custScaleX="155451" custScaleY="150566" custLinFactX="59422" custLinFactNeighborX="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0769ABD-02EC-4E78-B416-A14CF54BCF38}" type="pres">
      <dgm:prSet presAssocID="{C82AB275-99C8-4C76-AFB9-1BC8D68D04B2}" presName="txShp" presStyleLbl="node1" presStyleIdx="2" presStyleCnt="5" custScaleX="135770" custScaleY="225647" custLinFactNeighborX="-730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784E804-4124-419A-BD73-9BDEE1607115}" type="pres">
      <dgm:prSet presAssocID="{13F33472-CDB9-496C-88BB-372693787E24}" presName="spacing" presStyleCnt="0"/>
      <dgm:spPr/>
    </dgm:pt>
    <dgm:pt modelId="{B73167FD-3B37-4424-A694-91C01698CB53}" type="pres">
      <dgm:prSet presAssocID="{FCD2B9D1-EED4-42C9-B5C6-785FE35D8177}" presName="composite" presStyleCnt="0"/>
      <dgm:spPr/>
    </dgm:pt>
    <dgm:pt modelId="{DC04AC42-CAD8-488D-AB1C-5389CA84A5D7}" type="pres">
      <dgm:prSet presAssocID="{FCD2B9D1-EED4-42C9-B5C6-785FE35D8177}" presName="imgShp" presStyleLbl="fgImgPlace1" presStyleIdx="3" presStyleCnt="5" custScaleX="155451" custScaleY="150566" custLinFactX="73189" custLinFactNeighborX="100000"/>
      <dgm:spPr>
        <a:blipFill>
          <a:blip xmlns:r="http://schemas.openxmlformats.org/officeDocument/2006/relationships"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AF2861F-6237-4FD6-9FFB-06AF2E544CAB}" type="pres">
      <dgm:prSet presAssocID="{FCD2B9D1-EED4-42C9-B5C6-785FE35D8177}" presName="txShp" presStyleLbl="node1" presStyleIdx="3" presStyleCnt="5" custScaleX="136921" custScaleY="225647" custLinFactNeighborX="-1049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99F3B52-3EAF-4757-A455-75E9061EB85C}" type="pres">
      <dgm:prSet presAssocID="{8925550E-28A4-4EC6-83A3-2BBFB02E76FD}" presName="spacing" presStyleCnt="0"/>
      <dgm:spPr/>
    </dgm:pt>
    <dgm:pt modelId="{6549F755-E02B-4A01-AB82-CAEA77F7CF90}" type="pres">
      <dgm:prSet presAssocID="{1A649A55-35B9-4198-B307-CB98D65F7114}" presName="composite" presStyleCnt="0"/>
      <dgm:spPr/>
    </dgm:pt>
    <dgm:pt modelId="{2667A8FA-2558-40EB-BBE1-58D95F41F96C}" type="pres">
      <dgm:prSet presAssocID="{1A649A55-35B9-4198-B307-CB98D65F7114}" presName="imgShp" presStyleLbl="fgImgPlace1" presStyleIdx="4" presStyleCnt="5" custScaleX="155451" custScaleY="150566" custLinFactX="73189" custLinFactNeighborX="100000" custLinFactNeighborY="-1444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CBD1598-3A8F-4C3C-9673-010D50FBFE40}" type="pres">
      <dgm:prSet presAssocID="{1A649A55-35B9-4198-B307-CB98D65F7114}" presName="txShp" presStyleLbl="node1" presStyleIdx="4" presStyleCnt="5" custScaleX="136921" custScaleY="225647" custLinFactNeighborX="-6727" custLinFactNeighborY="-828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244ED54-5F94-4115-BF60-8B5548E78BEE}" srcId="{9AE46894-8A5B-4316-AC27-E28005BE0474}" destId="{C82AB275-99C8-4C76-AFB9-1BC8D68D04B2}" srcOrd="2" destOrd="0" parTransId="{943A59F2-7DDA-4A39-B3B0-CF781D6429B7}" sibTransId="{13F33472-CDB9-496C-88BB-372693787E24}"/>
    <dgm:cxn modelId="{27FCFAC9-9CE6-42B8-8E20-F86EF13A02DE}" srcId="{9AE46894-8A5B-4316-AC27-E28005BE0474}" destId="{22A6E0AE-1495-4D37-B362-C2195E677752}" srcOrd="0" destOrd="0" parTransId="{D28DD7A4-9C77-4DAD-8680-EBE93339BCCD}" sibTransId="{5E2B3497-C787-4692-9588-45981665168F}"/>
    <dgm:cxn modelId="{04F85E04-0AE2-48AD-A1E8-A06BDBE3794F}" type="presOf" srcId="{FCD2B9D1-EED4-42C9-B5C6-785FE35D8177}" destId="{EAF2861F-6237-4FD6-9FFB-06AF2E544CAB}" srcOrd="0" destOrd="0" presId="urn:microsoft.com/office/officeart/2005/8/layout/vList3#1"/>
    <dgm:cxn modelId="{C33EDE7D-DBE1-4F0E-B7D9-F4C38F88A2ED}" type="presOf" srcId="{9AE46894-8A5B-4316-AC27-E28005BE0474}" destId="{5343E4A0-92AE-4564-9EC4-09F99705420F}" srcOrd="0" destOrd="0" presId="urn:microsoft.com/office/officeart/2005/8/layout/vList3#1"/>
    <dgm:cxn modelId="{9A6D8421-BB49-4624-A317-A74BD32F9D7C}" type="presOf" srcId="{43B2D531-4CA7-4715-B929-1C3164AB1AE1}" destId="{7677E0CA-86C5-4395-B8A2-BE09E03F0442}" srcOrd="0" destOrd="0" presId="urn:microsoft.com/office/officeart/2005/8/layout/vList3#1"/>
    <dgm:cxn modelId="{D18DB4E8-45AA-468E-B59F-36B64E6FC06A}" srcId="{9AE46894-8A5B-4316-AC27-E28005BE0474}" destId="{1A649A55-35B9-4198-B307-CB98D65F7114}" srcOrd="4" destOrd="0" parTransId="{163928CB-0893-4FE0-B64C-9D37B3A6D620}" sibTransId="{E88F1D34-3370-46FD-B69D-7D0F2DC9F7E6}"/>
    <dgm:cxn modelId="{768EEC28-146B-497D-9185-7EAA085C639C}" srcId="{9AE46894-8A5B-4316-AC27-E28005BE0474}" destId="{FCD2B9D1-EED4-42C9-B5C6-785FE35D8177}" srcOrd="3" destOrd="0" parTransId="{E33B6322-55AA-4D95-934A-B2864C004B81}" sibTransId="{8925550E-28A4-4EC6-83A3-2BBFB02E76FD}"/>
    <dgm:cxn modelId="{29ADA291-EC61-4F7D-BA94-FA64A719C5E6}" type="presOf" srcId="{1A649A55-35B9-4198-B307-CB98D65F7114}" destId="{7CBD1598-3A8F-4C3C-9673-010D50FBFE40}" srcOrd="0" destOrd="0" presId="urn:microsoft.com/office/officeart/2005/8/layout/vList3#1"/>
    <dgm:cxn modelId="{F915726F-BA6B-49F8-BEE2-A614543022F5}" type="presOf" srcId="{22A6E0AE-1495-4D37-B362-C2195E677752}" destId="{4264B1A8-00EF-4E52-8D71-347EB0043D76}" srcOrd="0" destOrd="0" presId="urn:microsoft.com/office/officeart/2005/8/layout/vList3#1"/>
    <dgm:cxn modelId="{6662F34B-C4C0-47CB-ADD8-E178FD53517C}" type="presOf" srcId="{C82AB275-99C8-4C76-AFB9-1BC8D68D04B2}" destId="{20769ABD-02EC-4E78-B416-A14CF54BCF38}" srcOrd="0" destOrd="0" presId="urn:microsoft.com/office/officeart/2005/8/layout/vList3#1"/>
    <dgm:cxn modelId="{24ED6B06-7D78-4404-94FD-C8DE0FB8EE28}" srcId="{9AE46894-8A5B-4316-AC27-E28005BE0474}" destId="{43B2D531-4CA7-4715-B929-1C3164AB1AE1}" srcOrd="1" destOrd="0" parTransId="{CA737D08-B62D-4CFB-9702-5D87875FC0EF}" sibTransId="{992C0D47-0CE5-4082-AAF2-BE4151715F22}"/>
    <dgm:cxn modelId="{B87114A0-ADF0-45B0-BF55-DB5C1014AB7E}" type="presParOf" srcId="{5343E4A0-92AE-4564-9EC4-09F99705420F}" destId="{BC6A5F4B-6011-42D9-9DDD-8A57435CB0E2}" srcOrd="0" destOrd="0" presId="urn:microsoft.com/office/officeart/2005/8/layout/vList3#1"/>
    <dgm:cxn modelId="{A0F0D5E4-CC2E-4D27-9BAE-0C4874080B05}" type="presParOf" srcId="{BC6A5F4B-6011-42D9-9DDD-8A57435CB0E2}" destId="{F54494DE-86DD-4822-949E-5B0876165276}" srcOrd="0" destOrd="0" presId="urn:microsoft.com/office/officeart/2005/8/layout/vList3#1"/>
    <dgm:cxn modelId="{DE3389FA-3151-4DFD-93FA-E7771886CFFC}" type="presParOf" srcId="{BC6A5F4B-6011-42D9-9DDD-8A57435CB0E2}" destId="{4264B1A8-00EF-4E52-8D71-347EB0043D76}" srcOrd="1" destOrd="0" presId="urn:microsoft.com/office/officeart/2005/8/layout/vList3#1"/>
    <dgm:cxn modelId="{59A7CB30-2FF5-481F-AABB-9F815E2CCE5E}" type="presParOf" srcId="{5343E4A0-92AE-4564-9EC4-09F99705420F}" destId="{3CFCD44B-10C6-4252-AC9E-363F397566FD}" srcOrd="1" destOrd="0" presId="urn:microsoft.com/office/officeart/2005/8/layout/vList3#1"/>
    <dgm:cxn modelId="{E6D97560-DC69-4CCF-B044-C33B5E17F48B}" type="presParOf" srcId="{5343E4A0-92AE-4564-9EC4-09F99705420F}" destId="{80B4D923-8339-4E85-9F76-8E80574EEE39}" srcOrd="2" destOrd="0" presId="urn:microsoft.com/office/officeart/2005/8/layout/vList3#1"/>
    <dgm:cxn modelId="{7C54E6D7-39B2-4BCF-AFC7-506067FD71B3}" type="presParOf" srcId="{80B4D923-8339-4E85-9F76-8E80574EEE39}" destId="{7DFB5EDE-62FE-477F-992E-EF0164A93D73}" srcOrd="0" destOrd="0" presId="urn:microsoft.com/office/officeart/2005/8/layout/vList3#1"/>
    <dgm:cxn modelId="{12ECD325-14DE-4F71-B5D1-9F1E2A52251F}" type="presParOf" srcId="{80B4D923-8339-4E85-9F76-8E80574EEE39}" destId="{7677E0CA-86C5-4395-B8A2-BE09E03F0442}" srcOrd="1" destOrd="0" presId="urn:microsoft.com/office/officeart/2005/8/layout/vList3#1"/>
    <dgm:cxn modelId="{E1A49E3F-61BB-4271-9E5D-77B92BC4FF5B}" type="presParOf" srcId="{5343E4A0-92AE-4564-9EC4-09F99705420F}" destId="{B028F121-4C77-41BD-9BA0-E65BADBCB1C7}" srcOrd="3" destOrd="0" presId="urn:microsoft.com/office/officeart/2005/8/layout/vList3#1"/>
    <dgm:cxn modelId="{0D8B9A0D-3D82-4BA3-B1B6-BB1B7B39AA53}" type="presParOf" srcId="{5343E4A0-92AE-4564-9EC4-09F99705420F}" destId="{49013553-9F35-4F13-AD52-366798622D05}" srcOrd="4" destOrd="0" presId="urn:microsoft.com/office/officeart/2005/8/layout/vList3#1"/>
    <dgm:cxn modelId="{DAB2C3E2-85A0-43BA-BFAC-4763D440613B}" type="presParOf" srcId="{49013553-9F35-4F13-AD52-366798622D05}" destId="{C5759D4E-47EA-4A0F-8544-113768B9DCF6}" srcOrd="0" destOrd="0" presId="urn:microsoft.com/office/officeart/2005/8/layout/vList3#1"/>
    <dgm:cxn modelId="{96EFF524-EB29-4D86-A26D-5D30C6DB7A79}" type="presParOf" srcId="{49013553-9F35-4F13-AD52-366798622D05}" destId="{20769ABD-02EC-4E78-B416-A14CF54BCF38}" srcOrd="1" destOrd="0" presId="urn:microsoft.com/office/officeart/2005/8/layout/vList3#1"/>
    <dgm:cxn modelId="{7B0215D8-109A-47DF-96E9-9E386C0E5185}" type="presParOf" srcId="{5343E4A0-92AE-4564-9EC4-09F99705420F}" destId="{7784E804-4124-419A-BD73-9BDEE1607115}" srcOrd="5" destOrd="0" presId="urn:microsoft.com/office/officeart/2005/8/layout/vList3#1"/>
    <dgm:cxn modelId="{BF358EB2-5089-44DD-903C-36327D591698}" type="presParOf" srcId="{5343E4A0-92AE-4564-9EC4-09F99705420F}" destId="{B73167FD-3B37-4424-A694-91C01698CB53}" srcOrd="6" destOrd="0" presId="urn:microsoft.com/office/officeart/2005/8/layout/vList3#1"/>
    <dgm:cxn modelId="{CE84E688-7A00-49CB-B471-54A51120BC24}" type="presParOf" srcId="{B73167FD-3B37-4424-A694-91C01698CB53}" destId="{DC04AC42-CAD8-488D-AB1C-5389CA84A5D7}" srcOrd="0" destOrd="0" presId="urn:microsoft.com/office/officeart/2005/8/layout/vList3#1"/>
    <dgm:cxn modelId="{2F3BF41E-A0F2-4BE7-80D4-94CCF1B4876A}" type="presParOf" srcId="{B73167FD-3B37-4424-A694-91C01698CB53}" destId="{EAF2861F-6237-4FD6-9FFB-06AF2E544CAB}" srcOrd="1" destOrd="0" presId="urn:microsoft.com/office/officeart/2005/8/layout/vList3#1"/>
    <dgm:cxn modelId="{976223A4-BF2E-44B6-B305-FA7DFA58E98F}" type="presParOf" srcId="{5343E4A0-92AE-4564-9EC4-09F99705420F}" destId="{899F3B52-3EAF-4757-A455-75E9061EB85C}" srcOrd="7" destOrd="0" presId="urn:microsoft.com/office/officeart/2005/8/layout/vList3#1"/>
    <dgm:cxn modelId="{E0804B8C-650C-40EA-B99C-55504D9B45E7}" type="presParOf" srcId="{5343E4A0-92AE-4564-9EC4-09F99705420F}" destId="{6549F755-E02B-4A01-AB82-CAEA77F7CF90}" srcOrd="8" destOrd="0" presId="urn:microsoft.com/office/officeart/2005/8/layout/vList3#1"/>
    <dgm:cxn modelId="{D886F3F9-CB5C-45BF-8F6B-2B0129160FCB}" type="presParOf" srcId="{6549F755-E02B-4A01-AB82-CAEA77F7CF90}" destId="{2667A8FA-2558-40EB-BBE1-58D95F41F96C}" srcOrd="0" destOrd="0" presId="urn:microsoft.com/office/officeart/2005/8/layout/vList3#1"/>
    <dgm:cxn modelId="{76A15AAA-15CA-47B7-B655-125FAEFC2BD6}" type="presParOf" srcId="{6549F755-E02B-4A01-AB82-CAEA77F7CF90}" destId="{7CBD1598-3A8F-4C3C-9673-010D50FBFE4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4B1A8-00EF-4E52-8D71-347EB0043D76}">
      <dsp:nvSpPr>
        <dsp:cNvPr id="0" name=""/>
        <dsp:cNvSpPr/>
      </dsp:nvSpPr>
      <dsp:spPr>
        <a:xfrm>
          <a:off x="0" y="45528"/>
          <a:ext cx="8255847" cy="124033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42393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موضوع شناسي و موضوع يابي و موضوع گزيني</a:t>
          </a:r>
          <a:endParaRPr lang="fa-I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0" y="45528"/>
        <a:ext cx="7945764" cy="1240332"/>
      </dsp:txXfrm>
    </dsp:sp>
    <dsp:sp modelId="{F54494DE-86DD-4822-949E-5B0876165276}">
      <dsp:nvSpPr>
        <dsp:cNvPr id="0" name=""/>
        <dsp:cNvSpPr/>
      </dsp:nvSpPr>
      <dsp:spPr>
        <a:xfrm>
          <a:off x="8061447" y="243920"/>
          <a:ext cx="854480" cy="82762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677E0CA-86C5-4395-B8A2-BE09E03F0442}">
      <dsp:nvSpPr>
        <dsp:cNvPr id="0" name=""/>
        <dsp:cNvSpPr/>
      </dsp:nvSpPr>
      <dsp:spPr>
        <a:xfrm>
          <a:off x="0" y="1404418"/>
          <a:ext cx="8255847" cy="124033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42393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منبع شناسي و منبع يابي و منبع گزيني </a:t>
          </a:r>
          <a:b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</a:b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(براي فرآوري پرونده پژوهشي با روش مطالعه اكتشافي) </a:t>
          </a:r>
        </a:p>
      </dsp:txBody>
      <dsp:txXfrm>
        <a:off x="0" y="1404418"/>
        <a:ext cx="7945764" cy="1240332"/>
      </dsp:txXfrm>
    </dsp:sp>
    <dsp:sp modelId="{7DFB5EDE-62FE-477F-992E-EF0164A93D73}">
      <dsp:nvSpPr>
        <dsp:cNvPr id="0" name=""/>
        <dsp:cNvSpPr/>
      </dsp:nvSpPr>
      <dsp:spPr>
        <a:xfrm>
          <a:off x="8061447" y="1610770"/>
          <a:ext cx="854480" cy="82762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0769ABD-02EC-4E78-B416-A14CF54BCF38}">
      <dsp:nvSpPr>
        <dsp:cNvPr id="0" name=""/>
        <dsp:cNvSpPr/>
      </dsp:nvSpPr>
      <dsp:spPr>
        <a:xfrm>
          <a:off x="0" y="2808833"/>
          <a:ext cx="8255847" cy="1240332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42393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پرسش‌ شناسي و پرسش سازي </a:t>
          </a:r>
          <a:b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</a:br>
          <a:r>
            <a:rPr lang="fa-IR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(سؤالات اصلي و فرعي و مقدماتي براي طرّاحي هندسه پژوهش)</a:t>
          </a:r>
          <a:endParaRPr lang="fa-IR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0" y="2808833"/>
        <a:ext cx="7945764" cy="1240332"/>
      </dsp:txXfrm>
    </dsp:sp>
    <dsp:sp modelId="{C5759D4E-47EA-4A0F-8544-113768B9DCF6}">
      <dsp:nvSpPr>
        <dsp:cNvPr id="0" name=""/>
        <dsp:cNvSpPr/>
      </dsp:nvSpPr>
      <dsp:spPr>
        <a:xfrm>
          <a:off x="8061447" y="3015185"/>
          <a:ext cx="854480" cy="82762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AF2861F-6237-4FD6-9FFB-06AF2E544CAB}">
      <dsp:nvSpPr>
        <dsp:cNvPr id="0" name=""/>
        <dsp:cNvSpPr/>
      </dsp:nvSpPr>
      <dsp:spPr>
        <a:xfrm>
          <a:off x="0" y="4213249"/>
          <a:ext cx="8325837" cy="1240332"/>
        </a:xfrm>
        <a:prstGeom prst="homePlat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7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42393" bIns="106680" numCol="1" spcCol="1270" anchor="ctr" anchorCtr="0">
          <a:noAutofit/>
        </a:bodyPr>
        <a:lstStyle/>
        <a:p>
          <a:pPr lvl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داده آوري (تهيّه پرونده علــمي) و داده‌پردازي </a:t>
          </a:r>
        </a:p>
        <a:p>
          <a:pPr lvl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(بر اساس طرح پژوهشي با روش مطالعه متني)</a:t>
          </a:r>
          <a:endParaRPr lang="fa-IR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0" y="4213249"/>
        <a:ext cx="8015754" cy="1240332"/>
      </dsp:txXfrm>
    </dsp:sp>
    <dsp:sp modelId="{DC04AC42-CAD8-488D-AB1C-5389CA84A5D7}">
      <dsp:nvSpPr>
        <dsp:cNvPr id="0" name=""/>
        <dsp:cNvSpPr/>
      </dsp:nvSpPr>
      <dsp:spPr>
        <a:xfrm>
          <a:off x="8137121" y="4419600"/>
          <a:ext cx="854480" cy="827628"/>
        </a:xfrm>
        <a:prstGeom prst="ellipse">
          <a:avLst/>
        </a:prstGeom>
        <a:blipFill>
          <a:blip xmlns:r="http://schemas.openxmlformats.org/officeDocument/2006/relationships"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CBD1598-3A8F-4C3C-9673-010D50FBFE40}">
      <dsp:nvSpPr>
        <dsp:cNvPr id="0" name=""/>
        <dsp:cNvSpPr/>
      </dsp:nvSpPr>
      <dsp:spPr>
        <a:xfrm>
          <a:off x="28" y="5572139"/>
          <a:ext cx="8325837" cy="1240332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06680" rIns="242393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rPr>
            <a:t>نگارش علمي و گزارش تحقيق بر پايه نقشه مهندسي پژوهشي </a:t>
          </a:r>
          <a:endParaRPr lang="fa-I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28" y="5572139"/>
        <a:ext cx="8015754" cy="1240332"/>
      </dsp:txXfrm>
    </dsp:sp>
    <dsp:sp modelId="{2667A8FA-2558-40EB-BBE1-58D95F41F96C}">
      <dsp:nvSpPr>
        <dsp:cNvPr id="0" name=""/>
        <dsp:cNvSpPr/>
      </dsp:nvSpPr>
      <dsp:spPr>
        <a:xfrm>
          <a:off x="8137121" y="5744642"/>
          <a:ext cx="854480" cy="82762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869385-AF1F-4222-AB7A-757642C116EF}" type="datetimeFigureOut">
              <a:rPr lang="fa-IR" smtClean="0"/>
              <a:pPr/>
              <a:t>02/15/1442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3F1031-088E-493C-8330-F619558D03D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014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1031-088E-493C-8330-F619558D03D5}" type="slidenum">
              <a:rPr lang="fa-IR" smtClean="0"/>
              <a:pPr/>
              <a:t>41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50E-721E-4108-84E6-AC4BEF65CF3A}" type="datetimeFigureOut">
              <a:rPr lang="fa-IR" smtClean="0"/>
              <a:pPr/>
              <a:t>02/15/1442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E43-BC7F-415D-BFEB-0C96D75C74A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50E-721E-4108-84E6-AC4BEF65CF3A}" type="datetimeFigureOut">
              <a:rPr lang="fa-IR" smtClean="0"/>
              <a:pPr/>
              <a:t>02/15/1442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E43-BC7F-415D-BFEB-0C96D75C74A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50E-721E-4108-84E6-AC4BEF65CF3A}" type="datetimeFigureOut">
              <a:rPr lang="fa-IR" smtClean="0"/>
              <a:pPr/>
              <a:t>02/15/1442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E43-BC7F-415D-BFEB-0C96D75C74A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50E-721E-4108-84E6-AC4BEF65CF3A}" type="datetimeFigureOut">
              <a:rPr lang="fa-IR" smtClean="0"/>
              <a:pPr/>
              <a:t>02/15/1442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E43-BC7F-415D-BFEB-0C96D75C74A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50E-721E-4108-84E6-AC4BEF65CF3A}" type="datetimeFigureOut">
              <a:rPr lang="fa-IR" smtClean="0"/>
              <a:pPr/>
              <a:t>02/15/1442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E43-BC7F-415D-BFEB-0C96D75C74A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50E-721E-4108-84E6-AC4BEF65CF3A}" type="datetimeFigureOut">
              <a:rPr lang="fa-IR" smtClean="0"/>
              <a:pPr/>
              <a:t>02/15/1442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E43-BC7F-415D-BFEB-0C96D75C74A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50E-721E-4108-84E6-AC4BEF65CF3A}" type="datetimeFigureOut">
              <a:rPr lang="fa-IR" smtClean="0"/>
              <a:pPr/>
              <a:t>02/15/1442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E43-BC7F-415D-BFEB-0C96D75C74A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50E-721E-4108-84E6-AC4BEF65CF3A}" type="datetimeFigureOut">
              <a:rPr lang="fa-IR" smtClean="0"/>
              <a:pPr/>
              <a:t>02/15/1442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E43-BC7F-415D-BFEB-0C96D75C74A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50E-721E-4108-84E6-AC4BEF65CF3A}" type="datetimeFigureOut">
              <a:rPr lang="fa-IR" smtClean="0"/>
              <a:pPr/>
              <a:t>02/15/1442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E43-BC7F-415D-BFEB-0C96D75C74A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50E-721E-4108-84E6-AC4BEF65CF3A}" type="datetimeFigureOut">
              <a:rPr lang="fa-IR" smtClean="0"/>
              <a:pPr/>
              <a:t>02/15/1442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E43-BC7F-415D-BFEB-0C96D75C74A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50E-721E-4108-84E6-AC4BEF65CF3A}" type="datetimeFigureOut">
              <a:rPr lang="fa-IR" smtClean="0"/>
              <a:pPr/>
              <a:t>02/15/1442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E43-BC7F-415D-BFEB-0C96D75C74A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A550E-721E-4108-84E6-AC4BEF65CF3A}" type="datetimeFigureOut">
              <a:rPr lang="fa-IR" smtClean="0"/>
              <a:pPr/>
              <a:t>02/15/1442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4E43-BC7F-415D-BFEB-0C96D75C74A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5804" y="1928802"/>
            <a:ext cx="8443914" cy="342902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8200" b="1" dirty="0" smtClean="0">
                <a:latin typeface="+mj-lt"/>
                <a:ea typeface="+mj-ea"/>
                <a:cs typeface="B Titr" pitchFamily="2" charset="-78"/>
              </a:rPr>
              <a:t>مهارت هاي تحقيق (4)</a:t>
            </a:r>
          </a:p>
          <a:p>
            <a:pPr lvl="0" algn="ctr">
              <a:spcBef>
                <a:spcPct val="0"/>
              </a:spcBef>
              <a:defRPr/>
            </a:pPr>
            <a:r>
              <a:rPr lang="fa-IR" sz="6800" b="1" dirty="0" smtClean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داده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sz="6800" b="1" dirty="0" smtClean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آوري و داده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sz="6800" b="1" dirty="0" smtClean="0">
                <a:solidFill>
                  <a:srgbClr val="FF0000"/>
                </a:solidFill>
                <a:latin typeface="+mj-lt"/>
                <a:ea typeface="+mj-ea"/>
                <a:cs typeface="B Titr" panose="00000700000000000000" pitchFamily="2" charset="-78"/>
              </a:rPr>
              <a:t>پردازي</a:t>
            </a:r>
            <a:endParaRPr kumimoji="0" lang="fa-IR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B Titr" panose="00000700000000000000" pitchFamily="2" charset="-78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08496" y="5500702"/>
            <a:ext cx="3492000" cy="8463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1">
              <a:defRPr/>
            </a:pPr>
            <a:endParaRPr lang="fa-IR" sz="100" dirty="0" smtClean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defRPr/>
            </a:pPr>
            <a:endParaRPr lang="fa-IR" sz="100" dirty="0" smtClean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defRPr/>
            </a:pPr>
            <a:endParaRPr lang="fa-IR" sz="100" dirty="0" smtClean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defRPr/>
            </a:pPr>
            <a:endParaRPr lang="fa-IR" sz="100" dirty="0" smtClean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defRPr/>
            </a:pPr>
            <a:endParaRPr lang="fa-IR" sz="100" dirty="0" smtClean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defRPr/>
            </a:pPr>
            <a:endParaRPr lang="fa-IR" sz="100" dirty="0" smtClean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defRPr/>
            </a:pPr>
            <a:endParaRPr lang="fa-IR" sz="100" dirty="0" smtClean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defRPr/>
            </a:pPr>
            <a:endParaRPr lang="fa-IR" sz="100" dirty="0" smtClean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defRPr/>
            </a:pPr>
            <a:endParaRPr lang="fa-IR" sz="100" dirty="0" smtClean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defRPr/>
            </a:pPr>
            <a:endParaRPr lang="fa-IR" sz="100" dirty="0" smtClean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defRPr/>
            </a:pPr>
            <a:endParaRPr lang="fa-IR" sz="100" dirty="0" smtClean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defRPr/>
            </a:pPr>
            <a:endParaRPr lang="fa-IR" sz="100" dirty="0" smtClean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defRPr/>
            </a:pPr>
            <a:endParaRPr lang="fa-IR" sz="100" dirty="0" smtClean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defRPr/>
            </a:pPr>
            <a:endParaRPr lang="fa-IR" sz="100" dirty="0" smtClean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defRPr/>
            </a:pPr>
            <a:endParaRPr lang="fa-IR" sz="100" dirty="0" smtClean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defRPr/>
            </a:pPr>
            <a:endParaRPr lang="fa-IR" sz="100" dirty="0" smtClean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defRPr/>
            </a:pPr>
            <a:endParaRPr lang="fa-IR" sz="100" dirty="0" smtClean="0">
              <a:solidFill>
                <a:srgbClr val="C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>
              <a:defRPr/>
            </a:pPr>
            <a:r>
              <a:rPr lang="fa-IR" sz="3200" b="1" dirty="0" smtClean="0">
                <a:solidFill>
                  <a:srgbClr val="C00000"/>
                </a:solidFill>
                <a:latin typeface="IranNastaliq" pitchFamily="18" charset="0"/>
                <a:cs typeface="B Yagut" pitchFamily="2" charset="-78"/>
              </a:rPr>
              <a:t>دکتر احسان ابراهيمي</a:t>
            </a:r>
            <a:endParaRPr lang="fa-IR" sz="1000" b="1" dirty="0">
              <a:solidFill>
                <a:srgbClr val="C00000"/>
              </a:solidFill>
              <a:latin typeface="IranNastaliq" pitchFamily="18" charset="0"/>
              <a:cs typeface="B Yagut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285728"/>
            <a:ext cx="828680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5. اقسام تحقيقات موضوع محور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57158" y="1428736"/>
            <a:ext cx="8229600" cy="192882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1" anchor="ctr">
            <a:normAutofit fontScale="90000"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fa-IR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anose="00000400000000000000" pitchFamily="2" charset="-78"/>
              </a:rPr>
              <a:t>1.</a:t>
            </a:r>
            <a:r>
              <a:rPr kumimoji="0" lang="fa-IR" sz="3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anose="00000400000000000000" pitchFamily="2" charset="-78"/>
              </a:rPr>
              <a:t> </a:t>
            </a:r>
            <a:r>
              <a:rPr kumimoji="0" lang="fa-IR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anose="00000400000000000000" pitchFamily="2" charset="-78"/>
              </a:rPr>
              <a:t>ساده:</a:t>
            </a:r>
            <a:r>
              <a:rPr kumimoji="0" lang="fa-IR" sz="3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anose="00000400000000000000" pitchFamily="2" charset="-78"/>
              </a:rPr>
              <a:t> </a:t>
            </a:r>
            <a:r>
              <a:rPr lang="fa-IR" sz="39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پژوهش مستقل بدون مقايسه و سنجش</a:t>
            </a:r>
            <a:endParaRPr kumimoji="0" lang="fa-IR" sz="3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14282" y="3500437"/>
            <a:ext cx="8443914" cy="228601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1" anchor="ctr">
            <a:norm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kumimoji="0" lang="fa-I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anose="00000400000000000000" pitchFamily="2" charset="-78"/>
              </a:rPr>
              <a:t>2. </a:t>
            </a:r>
            <a:r>
              <a:rPr lang="fa-IR" sz="3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تطبيقي: </a:t>
            </a:r>
            <a:r>
              <a:rPr lang="fa-IR" sz="36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مقايسه ميان دو يا چند دين، مذهب، مكتب، اشخاص يا كتب.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285728"/>
            <a:ext cx="828680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6. اقسام تحقيقات متن محور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28596" y="785794"/>
            <a:ext cx="8229600" cy="13573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1" anchor="ctr">
            <a:normAutofit fontScale="97500"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fa-IR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anose="00000400000000000000" pitchFamily="2" charset="-78"/>
              </a:rPr>
              <a:t>1.</a:t>
            </a:r>
            <a:r>
              <a:rPr kumimoji="0" lang="fa-IR" sz="3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anose="00000400000000000000" pitchFamily="2" charset="-78"/>
              </a:rPr>
              <a:t> در </a:t>
            </a:r>
            <a:r>
              <a:rPr lang="fa-IR" sz="39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قلمرو صدور متن</a:t>
            </a:r>
            <a:endParaRPr kumimoji="0" lang="fa-IR" sz="3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-142908" y="4214816"/>
            <a:ext cx="8443914" cy="128588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1" anchor="ctr">
            <a:norm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kumimoji="0" lang="fa-IR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anose="00000400000000000000" pitchFamily="2" charset="-78"/>
              </a:rPr>
              <a:t>أ. </a:t>
            </a:r>
            <a:r>
              <a:rPr lang="fa-IR" sz="3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ترجمه متن (مفهوم شناسي لغات)</a:t>
            </a:r>
            <a:endParaRPr lang="fa-IR" sz="36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-71470" y="5000636"/>
            <a:ext cx="8443914" cy="128588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1" anchor="ctr">
            <a:norm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kumimoji="0" lang="fa-IR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Mitra" panose="00000400000000000000" pitchFamily="2" charset="-78"/>
              </a:rPr>
              <a:t>ب. </a:t>
            </a:r>
            <a:r>
              <a:rPr lang="fa-IR" sz="38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شرح و تفسير متن (مقصودشناسي محتوا)</a:t>
            </a:r>
            <a:endParaRPr lang="fa-IR" sz="36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14282" y="2428868"/>
            <a:ext cx="8229600" cy="13573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1" anchor="ctr">
            <a:normAutofit fontScale="97500"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fa-IR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anose="00000400000000000000" pitchFamily="2" charset="-78"/>
              </a:rPr>
              <a:t>ب.</a:t>
            </a:r>
            <a:r>
              <a:rPr kumimoji="0" lang="fa-IR" sz="3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anose="00000400000000000000" pitchFamily="2" charset="-78"/>
              </a:rPr>
              <a:t> تصحيح متن (با بررسي نسخه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kumimoji="0" lang="fa-IR" sz="3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anose="00000400000000000000" pitchFamily="2" charset="-78"/>
              </a:rPr>
              <a:t>هاي خطّي)</a:t>
            </a:r>
            <a:endParaRPr kumimoji="0" lang="fa-IR" sz="3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28614" y="1643050"/>
            <a:ext cx="8229600" cy="13573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1" anchor="ctr">
            <a:normAutofit fontScale="97500"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fa-IR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Mitra" panose="00000400000000000000" pitchFamily="2" charset="-78"/>
              </a:rPr>
              <a:t>أ.</a:t>
            </a:r>
            <a:r>
              <a:rPr kumimoji="0" lang="fa-IR" sz="39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Mitra" panose="00000400000000000000" pitchFamily="2" charset="-78"/>
              </a:rPr>
              <a:t> تثبيت متن (براي يقين به صدور متن)</a:t>
            </a:r>
            <a:endParaRPr kumimoji="0" lang="fa-IR" sz="39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85804" y="3428999"/>
            <a:ext cx="8229600" cy="13573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1" anchor="ctr">
            <a:normAutofit fontScale="97500"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fa-IR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anose="00000400000000000000" pitchFamily="2" charset="-78"/>
              </a:rPr>
              <a:t>2.</a:t>
            </a:r>
            <a:r>
              <a:rPr kumimoji="0" lang="fa-IR" sz="3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anose="00000400000000000000" pitchFamily="2" charset="-78"/>
              </a:rPr>
              <a:t> در </a:t>
            </a:r>
            <a:r>
              <a:rPr lang="fa-IR" sz="39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قلمرو دلالت متن</a:t>
            </a:r>
            <a:endParaRPr kumimoji="0" lang="fa-IR" sz="3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142852"/>
            <a:ext cx="8519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4800" b="1" dirty="0" smtClean="0">
                <a:cs typeface="B Titr" pitchFamily="2" charset="-78"/>
              </a:rPr>
              <a:t>7. اقسام سؤالات تحقيق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0034" y="1000108"/>
            <a:ext cx="828680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3200" b="1" dirty="0" smtClean="0">
                <a:solidFill>
                  <a:schemeClr val="tx1"/>
                </a:solidFill>
                <a:cs typeface="2  Titr" pitchFamily="2" charset="-78"/>
              </a:rPr>
              <a:t>1. سؤال اصلي</a:t>
            </a:r>
            <a:endParaRPr lang="fa-IR" sz="100" b="1" dirty="0" smtClean="0">
              <a:solidFill>
                <a:schemeClr val="tx1"/>
              </a:solidFill>
              <a:cs typeface="2 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34" y="2928934"/>
            <a:ext cx="828680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3200" b="1" dirty="0" smtClean="0">
                <a:solidFill>
                  <a:schemeClr val="tx1"/>
                </a:solidFill>
                <a:cs typeface="2  Titr" pitchFamily="2" charset="-78"/>
              </a:rPr>
              <a:t>2. سؤالات فرعي (براي حل مسئله)</a:t>
            </a:r>
            <a:endParaRPr lang="fa-IR" sz="100" b="1" dirty="0" smtClean="0">
              <a:solidFill>
                <a:schemeClr val="tx1"/>
              </a:solidFill>
              <a:cs typeface="2 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158" y="3571876"/>
            <a:ext cx="835824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B Mitra" panose="00000400000000000000" pitchFamily="2" charset="-78"/>
              </a:rPr>
              <a:t>تجزيه سؤال اصلي به سؤالات فرعي براي پاسخ تدريجي</a:t>
            </a:r>
            <a:endParaRPr lang="fa-IR" sz="4000" dirty="0">
              <a:cs typeface="B Mitra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034" y="4714884"/>
            <a:ext cx="828680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3200" b="1" dirty="0" smtClean="0">
                <a:solidFill>
                  <a:schemeClr val="tx1"/>
                </a:solidFill>
                <a:cs typeface="2  Titr" pitchFamily="2" charset="-78"/>
              </a:rPr>
              <a:t>3. سؤالات مقدماتي (براي شناخت مسئله)</a:t>
            </a:r>
            <a:endParaRPr lang="fa-IR" sz="100" b="1" dirty="0" smtClean="0">
              <a:solidFill>
                <a:schemeClr val="tx1"/>
              </a:solidFill>
              <a:cs typeface="2  Tit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034" y="5500702"/>
            <a:ext cx="835824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B Mitra" panose="00000400000000000000" pitchFamily="2" charset="-78"/>
              </a:rPr>
              <a:t>پرسش‌هايي براي فهم کليدواژه هاي سؤال اصلي</a:t>
            </a:r>
            <a:endParaRPr lang="fa-IR" sz="4000" dirty="0">
              <a:cs typeface="B Mitra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034" y="1857364"/>
            <a:ext cx="8358246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B Mitra" panose="00000400000000000000" pitchFamily="2" charset="-78"/>
              </a:rPr>
              <a:t>عنوان تحقيق با ساختار پرسشي تحليلي</a:t>
            </a:r>
            <a:endParaRPr lang="fa-IR" sz="40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285728"/>
            <a:ext cx="8519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4800" b="1" dirty="0" smtClean="0">
                <a:cs typeface="B Titr" pitchFamily="2" charset="-78"/>
              </a:rPr>
              <a:t>8. روش هاي مطالعه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276" y="1357298"/>
            <a:ext cx="851900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fa-IR" sz="4000" b="1" dirty="0" smtClean="0">
                <a:cs typeface="B Mitra" panose="00000400000000000000" pitchFamily="2" charset="-78"/>
              </a:rPr>
              <a:t>1. مطالعه اكتشافي (فهرست</a:t>
            </a:r>
            <a:r>
              <a:rPr lang="fa-IR" b="1" dirty="0" smtClean="0">
                <a:cs typeface="B Mitra" panose="00000400000000000000" pitchFamily="2" charset="-78"/>
              </a:rPr>
              <a:t> </a:t>
            </a:r>
            <a:r>
              <a:rPr lang="fa-IR" sz="4000" b="1" dirty="0" smtClean="0">
                <a:cs typeface="B Mitra" panose="00000400000000000000" pitchFamily="2" charset="-78"/>
              </a:rPr>
              <a:t>خواني)</a:t>
            </a:r>
            <a:endParaRPr lang="fa-IR" sz="4400" b="1" dirty="0" smtClean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44" y="2143117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3600" dirty="0" smtClean="0">
                <a:cs typeface="B Mitra" panose="00000400000000000000" pitchFamily="2" charset="-78"/>
              </a:rPr>
              <a:t>آشنايي اجمالي با مؤلف اثر و سرفصل هاي آن</a:t>
            </a:r>
            <a:endParaRPr lang="fa-IR" sz="4000" dirty="0" smtClean="0">
              <a:cs typeface="B Mitra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276" y="3207906"/>
            <a:ext cx="851900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fa-IR" sz="4000" b="1" dirty="0" smtClean="0">
                <a:cs typeface="B Mitra" panose="00000400000000000000" pitchFamily="2" charset="-78"/>
              </a:rPr>
              <a:t>2. مطالعه متني (عبارت‌خواني)</a:t>
            </a:r>
            <a:endParaRPr lang="fa-IR" sz="4400" b="1" dirty="0" smtClean="0">
              <a:cs typeface="B Mitra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4068553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3600" dirty="0" smtClean="0">
                <a:cs typeface="B Mitra" panose="00000400000000000000" pitchFamily="2" charset="-78"/>
              </a:rPr>
              <a:t>آشنايي تفصيلي با محتواي اثر</a:t>
            </a:r>
            <a:endParaRPr lang="fa-IR" sz="4000" dirty="0" smtClean="0">
              <a:cs typeface="B Mitra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276" y="5068685"/>
            <a:ext cx="851900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fa-IR" sz="4000" b="1" dirty="0" smtClean="0">
                <a:cs typeface="B Mitra" panose="00000400000000000000" pitchFamily="2" charset="-78"/>
              </a:rPr>
              <a:t>3. مطالعه انتقادي (دقيق خواني)</a:t>
            </a:r>
            <a:endParaRPr lang="fa-IR" sz="4400" b="1" dirty="0" smtClean="0">
              <a:cs typeface="B Mitra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844" y="5854503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3600" dirty="0" smtClean="0">
                <a:cs typeface="B Mitra" panose="00000400000000000000" pitchFamily="2" charset="-78"/>
              </a:rPr>
              <a:t>بررسي نقاط ضعف و قوّت اثر</a:t>
            </a:r>
            <a:endParaRPr lang="fa-IR" sz="4000" dirty="0" smtClean="0"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7" y="1719569"/>
            <a:ext cx="850112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 Duel" panose="01000000000000000000" pitchFamily="2" charset="-78"/>
                <a:cs typeface="B Titr" pitchFamily="2" charset="-78"/>
              </a:rPr>
              <a:t>بخش دوم.</a:t>
            </a:r>
          </a:p>
          <a:p>
            <a:pPr algn="ctr">
              <a:defRPr/>
            </a:pPr>
            <a:r>
              <a:rPr lang="fa-I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 Duel" panose="01000000000000000000" pitchFamily="2" charset="-78"/>
                <a:cs typeface="B Titr" pitchFamily="2" charset="-78"/>
              </a:rPr>
              <a:t>مهارت داده</a:t>
            </a:r>
            <a:r>
              <a:rPr lang="fa-IR" dirty="0" smtClean="0"/>
              <a:t> </a:t>
            </a:r>
            <a:r>
              <a:rPr lang="fa-I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 Duel" panose="01000000000000000000" pitchFamily="2" charset="-78"/>
                <a:cs typeface="B Titr" pitchFamily="2" charset="-78"/>
              </a:rPr>
              <a:t>آوري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-214338"/>
            <a:ext cx="8286808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يکم. چيستي داده آوري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908" y="1714488"/>
            <a:ext cx="8858248" cy="4357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dirty="0" smtClean="0">
                <a:solidFill>
                  <a:schemeClr val="tx1"/>
                </a:solidFill>
                <a:cs typeface="B Mitra" panose="00000400000000000000" pitchFamily="2" charset="-78"/>
              </a:rPr>
              <a:t>گردآوري </a:t>
            </a:r>
            <a:r>
              <a:rPr lang="fa-IR" sz="5400" dirty="0" smtClean="0">
                <a:solidFill>
                  <a:srgbClr val="FF0000"/>
                </a:solidFill>
                <a:cs typeface="B Mitra" panose="00000400000000000000" pitchFamily="2" charset="-78"/>
              </a:rPr>
              <a:t>روشمند</a:t>
            </a:r>
          </a:p>
          <a:p>
            <a:pPr algn="ctr"/>
            <a:r>
              <a:rPr lang="fa-IR" sz="5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همه</a:t>
            </a:r>
            <a:r>
              <a:rPr lang="fa-IR" sz="5400" dirty="0" smtClean="0">
                <a:solidFill>
                  <a:schemeClr val="tx1"/>
                </a:solidFill>
                <a:cs typeface="B Mitra" panose="00000400000000000000" pitchFamily="2" charset="-78"/>
              </a:rPr>
              <a:t> داده‌ها و اطلاعات مرتبطي </a:t>
            </a:r>
          </a:p>
          <a:p>
            <a:pPr algn="ctr"/>
            <a:r>
              <a:rPr lang="fa-IR" sz="5400" dirty="0" smtClean="0">
                <a:solidFill>
                  <a:schemeClr val="tx1"/>
                </a:solidFill>
                <a:cs typeface="B Mitra" panose="00000400000000000000" pitchFamily="2" charset="-78"/>
              </a:rPr>
              <a:t>که محقق را در پاسخدهي به سؤالات تحقيق و اثبات </a:t>
            </a:r>
            <a:r>
              <a:rPr lang="fa-IR" sz="5400" dirty="0" smtClean="0">
                <a:solidFill>
                  <a:srgbClr val="FF0000"/>
                </a:solidFill>
                <a:cs typeface="B Mitra" panose="00000400000000000000" pitchFamily="2" charset="-78"/>
              </a:rPr>
              <a:t>فرضيه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5400" dirty="0" smtClean="0">
                <a:solidFill>
                  <a:srgbClr val="FF0000"/>
                </a:solidFill>
                <a:cs typeface="B Mitra" panose="00000400000000000000" pitchFamily="2" charset="-78"/>
              </a:rPr>
              <a:t>ها </a:t>
            </a:r>
            <a:r>
              <a:rPr lang="fa-IR" sz="5400" dirty="0" smtClean="0">
                <a:solidFill>
                  <a:schemeClr val="tx1"/>
                </a:solidFill>
                <a:cs typeface="B Mitra" panose="00000400000000000000" pitchFamily="2" charset="-78"/>
              </a:rPr>
              <a:t>ياري مي‌کند.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5720" y="71414"/>
            <a:ext cx="8286808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دوم. چرايي داده</a:t>
            </a:r>
            <a:r>
              <a:rPr lang="fa-IR" dirty="0" smtClean="0"/>
              <a:t> </a:t>
            </a:r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آوري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158" y="1857364"/>
            <a:ext cx="828680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1. دسترسي به همه اطلاعات ارزشمند در تحقيق </a:t>
            </a:r>
            <a:endParaRPr lang="fa-IR" sz="3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4929198"/>
            <a:ext cx="828680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4. پيشگيري از اتلاف وقت و هزينه</a:t>
            </a:r>
            <a:endParaRPr lang="fa-IR" sz="3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3857628"/>
            <a:ext cx="828680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3. سهولت و آساني تدوين تحقيق (داده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پردازي)</a:t>
            </a:r>
            <a:endParaRPr lang="fa-IR" sz="3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2857496"/>
            <a:ext cx="828680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2. افزايش اعتبار تحقيق با تجميع همه اطلاعات </a:t>
            </a:r>
            <a:endParaRPr lang="fa-IR" sz="3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71414"/>
            <a:ext cx="8286808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سوم. چندگونگي </a:t>
            </a:r>
            <a:r>
              <a:rPr lang="fa-IR" sz="4800" b="1" dirty="0" smtClean="0">
                <a:solidFill>
                  <a:srgbClr val="000000"/>
                </a:solidFill>
                <a:cs typeface="B Titr"/>
              </a:rPr>
              <a:t>داده آوري</a:t>
            </a:r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09558" y="1285860"/>
            <a:ext cx="8229600" cy="242889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1" anchor="ctr">
            <a:normAutofit fontScale="90000" lnSpcReduction="20000"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anose="00000400000000000000" pitchFamily="2" charset="-78"/>
              </a:rPr>
              <a:t>1. ميداني و نامحدود: اجراي تحقيق در فضايي باز و نامحدود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fa-IR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به لحاظ ابزار دوگونه است:</a:t>
            </a:r>
          </a:p>
          <a:p>
            <a:pPr indent="261938" algn="just">
              <a:lnSpc>
                <a:spcPct val="150000"/>
              </a:lnSpc>
              <a:spcBef>
                <a:spcPct val="0"/>
              </a:spcBef>
            </a:pPr>
            <a:r>
              <a:rPr lang="fa-IR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أ. ديداري و شنيداري (مشاهده و مصاحبه)</a:t>
            </a:r>
          </a:p>
          <a:p>
            <a:pPr indent="261938" algn="just">
              <a:lnSpc>
                <a:spcPct val="150000"/>
              </a:lnSpc>
              <a:spcBef>
                <a:spcPct val="0"/>
              </a:spcBef>
            </a:pPr>
            <a:r>
              <a:rPr lang="fa-IR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ب. نوشتاري (پرسشنامه)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09558" y="3500438"/>
            <a:ext cx="8229600" cy="285752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1" anchor="ctr">
            <a:normAutofit fontScale="90000" lnSpcReduction="20000"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anose="00000400000000000000" pitchFamily="2" charset="-78"/>
              </a:rPr>
              <a:t>2. محيطي و محدود: اجراي تحقيق در فضايي بسته و محدود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anose="00000400000000000000" pitchFamily="2" charset="-78"/>
              </a:rPr>
              <a:t>به لحاظ نوع دانش و ابزار سه</a:t>
            </a:r>
            <a:r>
              <a:rPr kumimoji="0" lang="fa-I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anose="00000400000000000000" pitchFamily="2" charset="-78"/>
              </a:rPr>
              <a:t> گونه است:</a:t>
            </a:r>
          </a:p>
          <a:p>
            <a:pPr marR="0" lvl="0" indent="261938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أ. كتابخانه اي (علوم انساني و اسلامي)</a:t>
            </a:r>
          </a:p>
          <a:p>
            <a:pPr marR="0" lvl="0" indent="261938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ب. آزمايشگاهي (علوم تجربي)</a:t>
            </a:r>
          </a:p>
          <a:p>
            <a:pPr marR="0" lvl="0" indent="261938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ج. كارگاهي (علوم فني و مهندسي)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42852"/>
            <a:ext cx="8286808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چهارم. چگونگي </a:t>
            </a:r>
            <a:r>
              <a:rPr lang="fa-IR" sz="4400" b="1" dirty="0" smtClean="0">
                <a:solidFill>
                  <a:srgbClr val="000000"/>
                </a:solidFill>
                <a:cs typeface="B Titr"/>
              </a:rPr>
              <a:t>داده</a:t>
            </a:r>
            <a:r>
              <a:rPr lang="fa-IR" sz="1600" dirty="0" smtClean="0"/>
              <a:t> </a:t>
            </a:r>
            <a:r>
              <a:rPr lang="fa-IR" sz="4400" b="1" dirty="0" smtClean="0">
                <a:solidFill>
                  <a:srgbClr val="000000"/>
                </a:solidFill>
                <a:cs typeface="B Titr"/>
              </a:rPr>
              <a:t>آوري کتابخانه اي</a:t>
            </a:r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endParaRPr lang="fa-IR" sz="2800" dirty="0"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88" y="1357298"/>
            <a:ext cx="885824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 . منبع شناسي (شناخت منابع و اقسام آن)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36" y="2285992"/>
            <a:ext cx="885824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2 . منبع يابي (فهرست کردن همه منابع مرتبط)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472" y="4214818"/>
            <a:ext cx="8358246" cy="10715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4. منبع خواني (مطالعه متني منابع گزينش شده)</a:t>
            </a:r>
          </a:p>
        </p:txBody>
      </p:sp>
      <p:sp>
        <p:nvSpPr>
          <p:cNvPr id="7" name="Rectangle 6"/>
          <p:cNvSpPr/>
          <p:nvPr/>
        </p:nvSpPr>
        <p:spPr>
          <a:xfrm>
            <a:off x="-357222" y="3286124"/>
            <a:ext cx="1057282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3. منبع گزيني (گزينش منابع معتبر و سودمند)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222" y="5357826"/>
            <a:ext cx="8572496" cy="10715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5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5. فيش نويسي طبق طرح تحقيق (تهيه پرونده علمي)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-214338"/>
            <a:ext cx="8286808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پنجم. چيستي فيش نويسي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908" y="1714488"/>
            <a:ext cx="8858248" cy="364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dirty="0" smtClean="0">
                <a:solidFill>
                  <a:schemeClr val="tx1"/>
                </a:solidFill>
                <a:cs typeface="B Mitra" panose="00000400000000000000" pitchFamily="2" charset="-78"/>
              </a:rPr>
              <a:t>يادداشت‌برداري </a:t>
            </a:r>
            <a:r>
              <a:rPr lang="fa-IR" sz="5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همه</a:t>
            </a:r>
            <a:r>
              <a:rPr lang="fa-IR" sz="5400" dirty="0" smtClean="0">
                <a:solidFill>
                  <a:schemeClr val="tx1"/>
                </a:solidFill>
                <a:cs typeface="B Mitra" panose="00000400000000000000" pitchFamily="2" charset="-78"/>
              </a:rPr>
              <a:t> اطلاعات مفيد و مرتبط با موضوع تحقيق </a:t>
            </a:r>
          </a:p>
          <a:p>
            <a:pPr algn="ctr"/>
            <a:r>
              <a:rPr lang="fa-IR" sz="5400" dirty="0" smtClean="0">
                <a:solidFill>
                  <a:schemeClr val="tx1"/>
                </a:solidFill>
                <a:cs typeface="B Mitra" panose="00000400000000000000" pitchFamily="2" charset="-78"/>
              </a:rPr>
              <a:t>در برگه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5400" dirty="0" smtClean="0">
                <a:solidFill>
                  <a:schemeClr val="tx1"/>
                </a:solidFill>
                <a:cs typeface="B Mitra" panose="00000400000000000000" pitchFamily="2" charset="-78"/>
              </a:rPr>
              <a:t>هاي جداگانه </a:t>
            </a:r>
            <a:r>
              <a:rPr lang="fa-IR" sz="3600" dirty="0" smtClean="0">
                <a:solidFill>
                  <a:srgbClr val="FF0000"/>
                </a:solidFill>
                <a:cs typeface="B Mitra" panose="00000400000000000000" pitchFamily="2" charset="-78"/>
              </a:rPr>
              <a:t>(کاغذي و رايانه هاي)</a:t>
            </a:r>
            <a:r>
              <a:rPr lang="fa-IR" sz="4400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endParaRPr lang="fa-IR" sz="5400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ctr"/>
            <a:r>
              <a:rPr lang="fa-IR" sz="5400" dirty="0" smtClean="0">
                <a:solidFill>
                  <a:schemeClr val="tx1"/>
                </a:solidFill>
                <a:cs typeface="B Mitra" panose="00000400000000000000" pitchFamily="2" charset="-78"/>
              </a:rPr>
              <a:t>به ترتيب طرح تحقيق </a:t>
            </a:r>
            <a:r>
              <a:rPr lang="fa-IR" sz="3600" dirty="0" smtClean="0">
                <a:solidFill>
                  <a:srgbClr val="FF0000"/>
                </a:solidFill>
                <a:cs typeface="B Mitra" panose="00000400000000000000" pitchFamily="2" charset="-78"/>
              </a:rPr>
              <a:t>(سؤالات مقدماتي و فرعي) </a:t>
            </a:r>
            <a:endParaRPr lang="fa-IR" sz="5400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6900" y="5072074"/>
            <a:ext cx="5410200" cy="1109663"/>
          </a:xfrm>
        </p:spPr>
        <p:txBody>
          <a:bodyPr>
            <a:normAutofit fontScale="92500"/>
          </a:bodyPr>
          <a:lstStyle/>
          <a:p>
            <a:pPr algn="ctr"/>
            <a:r>
              <a:rPr lang="fa-IR" altLang="en-US" sz="5000" b="1" dirty="0" smtClean="0">
                <a:solidFill>
                  <a:srgbClr val="FF0000"/>
                </a:solidFill>
                <a:latin typeface="A  Duel" pitchFamily="2" charset="-78"/>
                <a:cs typeface="B Yagut" pitchFamily="2" charset="-78"/>
              </a:rPr>
              <a:t>(سير تکويني و عملياتي)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40245"/>
            <a:ext cx="914241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 Duel" panose="01000000000000000000" pitchFamily="2" charset="-78"/>
                <a:cs typeface="B Yagut" pitchFamily="2" charset="-78"/>
              </a:rPr>
              <a:t>مراحل</a:t>
            </a:r>
            <a:endParaRPr lang="fa-IR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 Duel" panose="01000000000000000000" pitchFamily="2" charset="-78"/>
              <a:cs typeface="B Yagut" pitchFamily="2" charset="-78"/>
            </a:endParaRPr>
          </a:p>
          <a:p>
            <a:pPr algn="ctr">
              <a:defRPr/>
            </a:pPr>
            <a:r>
              <a:rPr lang="fa-IR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 Duel" panose="01000000000000000000" pitchFamily="2" charset="-78"/>
                <a:cs typeface="B Yagut" pitchFamily="2" charset="-78"/>
              </a:rPr>
              <a:t> </a:t>
            </a:r>
            <a:r>
              <a:rPr lang="fa-I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 Duel" panose="01000000000000000000" pitchFamily="2" charset="-78"/>
                <a:cs typeface="B Yagut" pitchFamily="2" charset="-78"/>
              </a:rPr>
              <a:t>پژوهش </a:t>
            </a:r>
            <a:endParaRPr lang="fa-IR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 Duel" panose="01000000000000000000" pitchFamily="2" charset="-78"/>
              <a:cs typeface="B Yagu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571480"/>
            <a:ext cx="828680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ANMYAQUT" pitchFamily="2" charset="-78"/>
              </a:rPr>
              <a:t>اجزاي فيش تحقيقاتي</a:t>
            </a:r>
          </a:p>
          <a:p>
            <a:pPr algn="ctr"/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-252536" y="1514448"/>
            <a:ext cx="864399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4000" dirty="0" smtClean="0">
                <a:solidFill>
                  <a:schemeClr val="tx1"/>
                </a:solidFill>
                <a:cs typeface="B Mitra" panose="00000400000000000000" pitchFamily="2" charset="-78"/>
              </a:rPr>
              <a:t>1. شناسنامه فيش (موضوع واحد: اصلي يا فرعي)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323974" y="2728894"/>
            <a:ext cx="872496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4000" dirty="0" smtClean="0">
                <a:solidFill>
                  <a:schemeClr val="tx1"/>
                </a:solidFill>
                <a:cs typeface="B Mitra" panose="00000400000000000000" pitchFamily="2" charset="-78"/>
              </a:rPr>
              <a:t>2. نشاني دقيق منبع استنادي (جلد و صفحه)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2536" y="3871902"/>
            <a:ext cx="872496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4000" dirty="0" smtClean="0">
                <a:solidFill>
                  <a:schemeClr val="tx1"/>
                </a:solidFill>
                <a:cs typeface="B Mitra" panose="00000400000000000000" pitchFamily="2" charset="-78"/>
              </a:rPr>
              <a:t>3. شناسه هاي نشري منبع استنادي</a:t>
            </a:r>
          </a:p>
        </p:txBody>
      </p:sp>
      <p:sp>
        <p:nvSpPr>
          <p:cNvPr id="6" name="Rectangle 5"/>
          <p:cNvSpPr/>
          <p:nvPr/>
        </p:nvSpPr>
        <p:spPr>
          <a:xfrm>
            <a:off x="-252536" y="5014910"/>
            <a:ext cx="872496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4000" dirty="0" smtClean="0">
                <a:solidFill>
                  <a:schemeClr val="tx1"/>
                </a:solidFill>
                <a:cs typeface="B Mitra" panose="00000400000000000000" pitchFamily="2" charset="-78"/>
              </a:rPr>
              <a:t>4. متن فيش (محتواي عمي يادداشت شده)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8596" y="428604"/>
            <a:ext cx="828680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ششم. چندگونگي فيش نويسي</a:t>
            </a:r>
          </a:p>
          <a:p>
            <a:pPr algn="ctr"/>
            <a:endParaRPr lang="fa-IR" dirty="0"/>
          </a:p>
        </p:txBody>
      </p:sp>
      <p:sp>
        <p:nvSpPr>
          <p:cNvPr id="14" name="Rectangle 13"/>
          <p:cNvSpPr/>
          <p:nvPr/>
        </p:nvSpPr>
        <p:spPr>
          <a:xfrm>
            <a:off x="285720" y="1357298"/>
            <a:ext cx="864399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1. گزارش مستقيم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7158" y="2714620"/>
            <a:ext cx="864399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نقل محتوا بي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هيچ گونه کاهش يا افزايش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4429132"/>
            <a:ext cx="864399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4400" dirty="0" smtClean="0">
                <a:solidFill>
                  <a:schemeClr val="tx1"/>
                </a:solidFill>
                <a:cs typeface="B Mitra" panose="00000400000000000000" pitchFamily="2" charset="-78"/>
              </a:rPr>
              <a:t>ويژه:</a:t>
            </a:r>
          </a:p>
          <a:p>
            <a:pPr algn="ctr"/>
            <a:r>
              <a:rPr lang="fa-IR" sz="4800" dirty="0" smtClean="0">
                <a:solidFill>
                  <a:schemeClr val="tx1"/>
                </a:solidFill>
                <a:cs typeface="B Mitra" panose="00000400000000000000" pitchFamily="2" charset="-78"/>
              </a:rPr>
              <a:t>(آيات؛روايات؛ معاني لغوي و اصطلاحي؛ </a:t>
            </a:r>
          </a:p>
          <a:p>
            <a:pPr algn="ctr"/>
            <a:r>
              <a:rPr lang="fa-IR" sz="4800" dirty="0" smtClean="0">
                <a:solidFill>
                  <a:schemeClr val="tx1"/>
                </a:solidFill>
                <a:cs typeface="B Mitra" panose="00000400000000000000" pitchFamily="2" charset="-78"/>
              </a:rPr>
              <a:t>اشعار؛ مَثَل ها يا تعمد در نقل مستقيم)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4282" y="142852"/>
            <a:ext cx="872496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2. گزارش نامستقيم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7158" y="1071546"/>
            <a:ext cx="864399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تصرّف در محتوا از طريق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000240"/>
            <a:ext cx="864399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4000" dirty="0" smtClean="0">
                <a:solidFill>
                  <a:schemeClr val="tx1"/>
                </a:solidFill>
                <a:cs typeface="B Titr" panose="00000700000000000000" pitchFamily="2" charset="-78"/>
              </a:rPr>
              <a:t>1. تصرفات واژگاني= </a:t>
            </a:r>
            <a:r>
              <a:rPr lang="fa-IR" sz="4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ويرايش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9524" y="3150658"/>
            <a:ext cx="864399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4000" dirty="0" smtClean="0">
                <a:solidFill>
                  <a:schemeClr val="tx1"/>
                </a:solidFill>
                <a:cs typeface="B Titr" panose="00000700000000000000" pitchFamily="2" charset="-78"/>
              </a:rPr>
              <a:t>2. تلخيص و کاستن الفاظ= </a:t>
            </a:r>
            <a:r>
              <a:rPr lang="fa-IR" sz="4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چکيده نويسي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447644" y="4286256"/>
            <a:ext cx="908211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  <a:t>3. پردازش و نقل به مضمون=</a:t>
            </a:r>
            <a:r>
              <a:rPr lang="fa-IR" sz="36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بازنويسي و بازآفريني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26333" y="5707953"/>
            <a:ext cx="6500858" cy="9286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تصريح به نامستقيم بودن گزارش در فيش</a:t>
            </a:r>
            <a:endParaRPr lang="fa-IR" sz="3600" b="1" dirty="0" smtClean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9" grpId="0"/>
      <p:bldP spid="11" grpId="0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642918"/>
            <a:ext cx="828680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هفتم. چگونگي فيش نويسي</a:t>
            </a:r>
          </a:p>
          <a:p>
            <a:pPr algn="ctr"/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285720" y="2285992"/>
            <a:ext cx="864399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1. سنتي (در برگه هاي کاغذي)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282" y="3929066"/>
            <a:ext cx="872496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2. صنعتي (در فايل هاي رايانه اي)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500042"/>
            <a:ext cx="828680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1. فيش نويسي سنتي (دستي)</a:t>
            </a:r>
          </a:p>
          <a:p>
            <a:pPr algn="ctr"/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49690" y="1484784"/>
            <a:ext cx="828680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1. تهيه برگه هاي هم شکل و يک رو سفيد</a:t>
            </a:r>
          </a:p>
        </p:txBody>
      </p:sp>
      <p:sp>
        <p:nvSpPr>
          <p:cNvPr id="7" name="Rectangle 6"/>
          <p:cNvSpPr/>
          <p:nvPr/>
        </p:nvSpPr>
        <p:spPr>
          <a:xfrm>
            <a:off x="221128" y="2484916"/>
            <a:ext cx="828680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2. نوشتن شناسه هاي نشري منابع در سربرگ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528" y="4485180"/>
            <a:ext cx="828680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4. دسته بندي برگه ها بر اساس طرح تحقيق </a:t>
            </a:r>
          </a:p>
        </p:txBody>
      </p:sp>
      <p:sp>
        <p:nvSpPr>
          <p:cNvPr id="9" name="Rectangle 8"/>
          <p:cNvSpPr/>
          <p:nvPr/>
        </p:nvSpPr>
        <p:spPr>
          <a:xfrm>
            <a:off x="-64624" y="3485048"/>
            <a:ext cx="864399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3. نوشتن متن منابع با قلم خوانا و رنگ متفاوت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50344" y="5485312"/>
            <a:ext cx="907259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5. بايگاني برگه ها در برگه دان </a:t>
            </a:r>
            <a:r>
              <a:rPr lang="fa-IR" sz="4000" dirty="0" smtClean="0">
                <a:solidFill>
                  <a:schemeClr val="tx1"/>
                </a:solidFill>
                <a:cs typeface="B Mitra" panose="00000400000000000000" pitchFamily="2" charset="-78"/>
              </a:rPr>
              <a:t>(کلاسور يا زونکن)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428604"/>
            <a:ext cx="828680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2. فيش نويسي صنعتي (رايانه اي)</a:t>
            </a:r>
          </a:p>
          <a:p>
            <a:pPr algn="ctr"/>
            <a:endParaRPr lang="fa-IR" dirty="0"/>
          </a:p>
        </p:txBody>
      </p:sp>
      <p:sp>
        <p:nvSpPr>
          <p:cNvPr id="10" name="Rectangle 9"/>
          <p:cNvSpPr/>
          <p:nvPr/>
        </p:nvSpPr>
        <p:spPr>
          <a:xfrm>
            <a:off x="-612576" y="1484784"/>
            <a:ext cx="914406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marL="742950" indent="-742950" algn="just"/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1. جست وجو در کتابخانه ها و سايت هاي الکترونيکي</a:t>
            </a:r>
            <a:endParaRPr lang="en-US" sz="32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826890" y="3842238"/>
            <a:ext cx="928690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3. يادداشت برداري تخصصي با «</a:t>
            </a:r>
            <a:r>
              <a:rPr lang="en-US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Microsoft OneNote</a:t>
            </a:r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»</a:t>
            </a:r>
            <a:endParaRPr lang="en-US" sz="32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9668" y="5056684"/>
            <a:ext cx="900115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4. يادداشت برداري تخصصي با نرم افزار «پژوهيار»</a:t>
            </a:r>
            <a:endParaRPr lang="en-US" sz="32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680" y="2627792"/>
            <a:ext cx="828680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marL="742950" indent="-742950" algn="just"/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2. يادداشت برداري ساده با  «</a:t>
            </a:r>
            <a:r>
              <a:rPr lang="en-US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Microsoft Word</a:t>
            </a:r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»</a:t>
            </a:r>
            <a:endParaRPr lang="en-US" sz="32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2908" y="1285860"/>
            <a:ext cx="8858248" cy="5357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4000" dirty="0" smtClean="0">
              <a:solidFill>
                <a:schemeClr val="tx1"/>
              </a:solidFill>
              <a:cs typeface="ANMYAQUT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2" y="71414"/>
            <a:ext cx="914406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marL="742950" indent="-742950"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کتابخانه های نرم افزاری (تحقیقات نور)</a:t>
            </a:r>
            <a:endParaRPr lang="en-US" sz="32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2908" y="1285860"/>
            <a:ext cx="8858248" cy="5357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4000" dirty="0" smtClean="0">
              <a:solidFill>
                <a:schemeClr val="tx1"/>
              </a:solidFill>
              <a:cs typeface="ANMYAQUT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2" y="71414"/>
            <a:ext cx="914406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marL="742950" indent="-742950"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کتابخانه های نرم افزاری (مکتبه اهل بیت)</a:t>
            </a:r>
            <a:endParaRPr lang="en-US" sz="32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2908" y="1285860"/>
            <a:ext cx="8858248" cy="5357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4000" dirty="0" smtClean="0">
              <a:solidFill>
                <a:schemeClr val="tx1"/>
              </a:solidFill>
              <a:cs typeface="ANMYAQUT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2" y="71414"/>
            <a:ext cx="914406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marL="742950" indent="-742950"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کتابخانه های نرم افزاری (المکتبه الشامله)</a:t>
            </a:r>
            <a:endParaRPr lang="en-US" sz="32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2908" y="1285860"/>
            <a:ext cx="8858248" cy="5357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4000" dirty="0" smtClean="0">
              <a:solidFill>
                <a:schemeClr val="tx1"/>
              </a:solidFill>
              <a:cs typeface="ANMYAQUT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2" y="71414"/>
            <a:ext cx="914406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marL="742950" indent="-742950"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کتابخانه های اینترنتی (شیعه بوک) </a:t>
            </a:r>
            <a:r>
              <a:rPr lang="en-US" sz="3200" b="1" dirty="0" smtClean="0">
                <a:solidFill>
                  <a:schemeClr val="tx1"/>
                </a:solidFill>
                <a:cs typeface="B Titr" pitchFamily="2" charset="-78"/>
              </a:rPr>
              <a:t>http://shiabooks.net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4494DE-86DD-4822-949E-5B0876165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54494DE-86DD-4822-949E-5B0876165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54494DE-86DD-4822-949E-5B0876165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F54494DE-86DD-4822-949E-5B0876165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64B1A8-00EF-4E52-8D71-347EB0043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4264B1A8-00EF-4E52-8D71-347EB0043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264B1A8-00EF-4E52-8D71-347EB0043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4264B1A8-00EF-4E52-8D71-347EB0043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FB5EDE-62FE-477F-992E-EF0164A93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DFB5EDE-62FE-477F-992E-EF0164A93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DFB5EDE-62FE-477F-992E-EF0164A93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7DFB5EDE-62FE-477F-992E-EF0164A93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77E0CA-86C5-4395-B8A2-BE09E03F0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7677E0CA-86C5-4395-B8A2-BE09E03F0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677E0CA-86C5-4395-B8A2-BE09E03F0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677E0CA-86C5-4395-B8A2-BE09E03F0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59D4E-47EA-4A0F-8544-113768B9D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59D4E-47EA-4A0F-8544-113768B9D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5759D4E-47EA-4A0F-8544-113768B9D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C5759D4E-47EA-4A0F-8544-113768B9D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769ABD-02EC-4E78-B416-A14CF54BC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0769ABD-02EC-4E78-B416-A14CF54BC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0769ABD-02EC-4E78-B416-A14CF54BC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20769ABD-02EC-4E78-B416-A14CF54BC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04AC42-CAD8-488D-AB1C-5389CA84A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C04AC42-CAD8-488D-AB1C-5389CA84A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C04AC42-CAD8-488D-AB1C-5389CA84A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DC04AC42-CAD8-488D-AB1C-5389CA84A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F2861F-6237-4FD6-9FFB-06AF2E54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EAF2861F-6237-4FD6-9FFB-06AF2E54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EAF2861F-6237-4FD6-9FFB-06AF2E54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EAF2861F-6237-4FD6-9FFB-06AF2E54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67A8FA-2558-40EB-BBE1-58D95F41F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2667A8FA-2558-40EB-BBE1-58D95F41F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667A8FA-2558-40EB-BBE1-58D95F41F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2667A8FA-2558-40EB-BBE1-58D95F41F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BD1598-3A8F-4C3C-9673-010D50FBF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CBD1598-3A8F-4C3C-9673-010D50FBF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CBD1598-3A8F-4C3C-9673-010D50FBF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CBD1598-3A8F-4C3C-9673-010D50FBF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2908" y="1285860"/>
            <a:ext cx="8858248" cy="5357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4000" dirty="0" smtClean="0">
              <a:solidFill>
                <a:schemeClr val="tx1"/>
              </a:solidFill>
              <a:cs typeface="ANMYAQUT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2" y="71414"/>
            <a:ext cx="914406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marL="742950" indent="-742950"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کتابخانه های اینترنتی (المکتبه الوقفیه) </a:t>
            </a:r>
            <a:r>
              <a:rPr lang="en-US" sz="3200" b="1" dirty="0" smtClean="0">
                <a:solidFill>
                  <a:schemeClr val="tx1"/>
                </a:solidFill>
                <a:cs typeface="B Titr" pitchFamily="2" charset="-78"/>
              </a:rPr>
              <a:t>waqfeya.com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2908" y="1285860"/>
            <a:ext cx="8858248" cy="5357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4000" dirty="0" smtClean="0">
              <a:solidFill>
                <a:schemeClr val="tx1"/>
              </a:solidFill>
              <a:cs typeface="ANMYAQUT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1470" y="71414"/>
            <a:ext cx="9572692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marL="742950" indent="-742950"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1. کتابخانه های اینترنتی(المخطوطات الاسلامیه) </a:t>
            </a:r>
            <a:r>
              <a:rPr lang="en-US" sz="3200" b="1" dirty="0" err="1" smtClean="0">
                <a:solidFill>
                  <a:schemeClr val="tx1"/>
                </a:solidFill>
                <a:cs typeface="B Titr" pitchFamily="2" charset="-78"/>
              </a:rPr>
              <a:t>wqf.me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endParaRPr lang="en-US" sz="32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2908" y="1285860"/>
            <a:ext cx="8858248" cy="5357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4000" dirty="0" smtClean="0">
              <a:solidFill>
                <a:schemeClr val="tx1"/>
              </a:solidFill>
              <a:cs typeface="ANMYAQUT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2" y="71414"/>
            <a:ext cx="914406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marL="742950" indent="-742950" algn="ctr"/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1. جست وجو در کتابخانه های اینترنتی (کتاب لینک) </a:t>
            </a:r>
            <a:r>
              <a:rPr lang="en-US" sz="2800" b="1" dirty="0" smtClean="0">
                <a:solidFill>
                  <a:schemeClr val="tx1"/>
                </a:solidFill>
                <a:cs typeface="B Titr" pitchFamily="2" charset="-78"/>
              </a:rPr>
              <a:t>ketablink.com</a:t>
            </a:r>
            <a:r>
              <a:rPr lang="fa-IR" sz="2800" b="1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endParaRPr lang="en-US" sz="28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428604"/>
            <a:ext cx="8286808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marL="742950" indent="-742950"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2. يادداشت برداري ساده با  «</a:t>
            </a:r>
            <a:r>
              <a:rPr lang="en-US" sz="3200" b="1" dirty="0" smtClean="0">
                <a:solidFill>
                  <a:schemeClr val="tx1"/>
                </a:solidFill>
                <a:cs typeface="B Titr" pitchFamily="2" charset="-78"/>
              </a:rPr>
              <a:t>Microsoft Word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»</a:t>
            </a:r>
            <a:endParaRPr lang="en-US" sz="32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500174"/>
            <a:ext cx="914406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marL="742950" indent="-742950" algn="ctr"/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1. حروف نگاري دستي محتوا از منابع غيرديجيتال</a:t>
            </a:r>
            <a:endParaRPr lang="en-US" sz="32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1470" y="3786190"/>
            <a:ext cx="928690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3. افزودن شناسنامه فيش و شناسه هاي منبع استنادي</a:t>
            </a:r>
            <a:endParaRPr lang="en-US" sz="32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06" y="4857760"/>
            <a:ext cx="900115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4. دسته بندی فايل در پوشه مخصوص (نام+شماره عددي)</a:t>
            </a:r>
            <a:endParaRPr lang="en-US" sz="32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2643182"/>
            <a:ext cx="828680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marL="742950" indent="-742950" algn="ctr"/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2. گرفتن رونوشت از منابع ديجيتال (</a:t>
            </a:r>
            <a:r>
              <a:rPr lang="en-US" sz="3200" b="1" dirty="0" err="1" smtClean="0">
                <a:solidFill>
                  <a:schemeClr val="tx1"/>
                </a:solidFill>
                <a:cs typeface="B Mitra" panose="00000400000000000000" pitchFamily="2" charset="-78"/>
              </a:rPr>
              <a:t>Ctrl+C</a:t>
            </a:r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) + (</a:t>
            </a:r>
            <a:r>
              <a:rPr lang="en-US" sz="3200" b="1" dirty="0" err="1" smtClean="0">
                <a:solidFill>
                  <a:schemeClr val="tx1"/>
                </a:solidFill>
                <a:cs typeface="B Mitra" panose="00000400000000000000" pitchFamily="2" charset="-78"/>
              </a:rPr>
              <a:t>Ctrl+V</a:t>
            </a:r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) </a:t>
            </a:r>
            <a:endParaRPr lang="en-US" sz="3200" b="1" dirty="0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1470" y="285728"/>
            <a:ext cx="928690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3. يادداشت برداري تخصصي با «</a:t>
            </a:r>
            <a:r>
              <a:rPr lang="en-US" sz="3200" b="1" dirty="0" smtClean="0">
                <a:solidFill>
                  <a:schemeClr val="tx1"/>
                </a:solidFill>
                <a:cs typeface="B Titr" pitchFamily="2" charset="-78"/>
              </a:rPr>
              <a:t>Microsoft OneNote</a:t>
            </a:r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»</a:t>
            </a:r>
            <a:endParaRPr lang="en-US" sz="32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908" y="1357298"/>
            <a:ext cx="8858248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B Mitra" panose="00000400000000000000" pitchFamily="2" charset="-78"/>
              </a:rPr>
              <a:t>نرم‌افزار تخصصي براي گردآوري و يادداشت</a:t>
            </a:r>
            <a:r>
              <a:rPr lang="fa-IR" sz="1600" dirty="0" smtClean="0">
                <a:cs typeface="B Mitra" panose="00000400000000000000" pitchFamily="2" charset="-78"/>
              </a:rPr>
              <a:t> </a:t>
            </a:r>
            <a:r>
              <a:rPr lang="fa-IR" sz="4000" dirty="0" smtClean="0">
                <a:solidFill>
                  <a:schemeClr val="tx1"/>
                </a:solidFill>
                <a:cs typeface="B Mitra" panose="00000400000000000000" pitchFamily="2" charset="-78"/>
              </a:rPr>
              <a:t>برداري و طبقه بندي اطلاعات وجست‌وجو در آنها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2908" y="3143248"/>
            <a:ext cx="8858248" cy="3286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4000" dirty="0" smtClean="0">
              <a:solidFill>
                <a:schemeClr val="tx1"/>
              </a:solidFill>
              <a:cs typeface="ANMYAQUT" pitchFamily="2" charset="-7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4314" y="214290"/>
            <a:ext cx="900115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4. يادداشت برداري تخصصي با نرم افزار «پژوهيار»</a:t>
            </a:r>
            <a:endParaRPr lang="en-US" sz="32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44" y="1357298"/>
            <a:ext cx="8858248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B Mitra" panose="00000400000000000000" pitchFamily="2" charset="-78"/>
              </a:rPr>
              <a:t>نرم افزاري قدرتمند براي گردآوري و طبقه بندي </a:t>
            </a:r>
          </a:p>
          <a:p>
            <a:pPr algn="ctr"/>
            <a:r>
              <a:rPr lang="fa-IR" sz="4000" dirty="0" smtClean="0">
                <a:solidFill>
                  <a:schemeClr val="tx1"/>
                </a:solidFill>
                <a:cs typeface="B Mitra" panose="00000400000000000000" pitchFamily="2" charset="-78"/>
              </a:rPr>
              <a:t>و فراخواني اطلاعات و جست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4000" dirty="0" smtClean="0">
                <a:solidFill>
                  <a:schemeClr val="tx1"/>
                </a:solidFill>
                <a:cs typeface="B Mitra" panose="00000400000000000000" pitchFamily="2" charset="-78"/>
              </a:rPr>
              <a:t>وجوي در آنها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844" y="2928934"/>
            <a:ext cx="8858248" cy="3286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4000" dirty="0" smtClean="0">
              <a:solidFill>
                <a:schemeClr val="tx1"/>
              </a:solidFill>
              <a:cs typeface="ANMYAQU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7157" y="1719569"/>
            <a:ext cx="850112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 Duel" panose="01000000000000000000" pitchFamily="2" charset="-78"/>
                <a:cs typeface="B Titr" pitchFamily="2" charset="-78"/>
              </a:rPr>
              <a:t>بخش سوم.</a:t>
            </a:r>
          </a:p>
          <a:p>
            <a:pPr algn="ctr">
              <a:defRPr/>
            </a:pPr>
            <a:r>
              <a:rPr lang="fa-I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 Duel" panose="01000000000000000000" pitchFamily="2" charset="-78"/>
                <a:cs typeface="B Titr" pitchFamily="2" charset="-78"/>
              </a:rPr>
              <a:t>مهارت داده</a:t>
            </a:r>
            <a:r>
              <a:rPr lang="fa-IR" dirty="0" smtClean="0"/>
              <a:t> </a:t>
            </a:r>
            <a:r>
              <a:rPr lang="fa-I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 Duel" panose="01000000000000000000" pitchFamily="2" charset="-78"/>
                <a:cs typeface="B Titr" pitchFamily="2" charset="-78"/>
              </a:rPr>
              <a:t>پردازي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332656"/>
            <a:ext cx="82868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يکم. چيستي داده پردازي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908" y="1571612"/>
            <a:ext cx="8858248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solidFill>
                  <a:schemeClr val="tx1"/>
                </a:solidFill>
                <a:cs typeface="B Mitra" panose="00000400000000000000" pitchFamily="2" charset="-78"/>
              </a:rPr>
              <a:t>پاسخ تفصيلي به سؤالات </a:t>
            </a:r>
            <a:r>
              <a:rPr lang="fa-IR" sz="3200" dirty="0" smtClean="0">
                <a:solidFill>
                  <a:schemeClr val="tx1"/>
                </a:solidFill>
                <a:cs typeface="B Mitra" panose="00000400000000000000" pitchFamily="2" charset="-78"/>
              </a:rPr>
              <a:t>(مقدّماتي و فرعي)</a:t>
            </a:r>
            <a:r>
              <a:rPr lang="fa-IR" sz="4400" dirty="0" smtClean="0">
                <a:solidFill>
                  <a:schemeClr val="tx1"/>
                </a:solidFill>
                <a:cs typeface="B Mitra" panose="00000400000000000000" pitchFamily="2" charset="-78"/>
              </a:rPr>
              <a:t> تحقيق </a:t>
            </a:r>
          </a:p>
          <a:p>
            <a:pPr algn="ctr"/>
            <a:r>
              <a:rPr lang="fa-IR" sz="4400" dirty="0" smtClean="0">
                <a:solidFill>
                  <a:schemeClr val="tx1"/>
                </a:solidFill>
                <a:cs typeface="B Mitra" panose="00000400000000000000" pitchFamily="2" charset="-78"/>
              </a:rPr>
              <a:t>با تجزيه وتحليل اطلاعات گردآوري شده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61" y="4305313"/>
            <a:ext cx="8858248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dirty="0" smtClean="0">
                <a:solidFill>
                  <a:schemeClr val="tx1"/>
                </a:solidFill>
                <a:cs typeface="B Mitra" panose="00000400000000000000" pitchFamily="2" charset="-78"/>
              </a:rPr>
              <a:t>داده پردازي= فرضيه پژوهي</a:t>
            </a:r>
          </a:p>
          <a:p>
            <a:pPr algn="ctr"/>
            <a:r>
              <a:rPr lang="fa-IR" sz="5400" dirty="0" smtClean="0">
                <a:solidFill>
                  <a:schemeClr val="tx1"/>
                </a:solidFill>
                <a:cs typeface="B Mitra" panose="00000400000000000000" pitchFamily="2" charset="-78"/>
              </a:rPr>
              <a:t>رسيدن به هدف تحقيق با اثبات فرضيه‌ها</a:t>
            </a:r>
          </a:p>
          <a:p>
            <a:pPr algn="ctr"/>
            <a:r>
              <a:rPr lang="fa-IR" sz="5400" dirty="0" smtClean="0">
                <a:solidFill>
                  <a:srgbClr val="FF0000"/>
                </a:solidFill>
                <a:cs typeface="B Mitra" panose="00000400000000000000" pitchFamily="2" charset="-78"/>
              </a:rPr>
              <a:t>سؤالات       فرضيه ها       اهداف</a:t>
            </a:r>
          </a:p>
        </p:txBody>
      </p:sp>
      <p:sp>
        <p:nvSpPr>
          <p:cNvPr id="5" name="Rectangle 4"/>
          <p:cNvSpPr/>
          <p:nvPr/>
        </p:nvSpPr>
        <p:spPr>
          <a:xfrm>
            <a:off x="-9524" y="3214686"/>
            <a:ext cx="915355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solidFill>
                  <a:schemeClr val="tx1"/>
                </a:solidFill>
                <a:cs typeface="B Mitra" panose="00000400000000000000" pitchFamily="2" charset="-78"/>
              </a:rPr>
              <a:t>روشن شدن مجهولات از راه معلومات(داده ها)</a:t>
            </a:r>
          </a:p>
        </p:txBody>
      </p:sp>
      <p:sp>
        <p:nvSpPr>
          <p:cNvPr id="7" name="Left Arrow 6"/>
          <p:cNvSpPr/>
          <p:nvPr/>
        </p:nvSpPr>
        <p:spPr>
          <a:xfrm>
            <a:off x="5572132" y="6000768"/>
            <a:ext cx="642942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Left Arrow 8"/>
          <p:cNvSpPr/>
          <p:nvPr/>
        </p:nvSpPr>
        <p:spPr>
          <a:xfrm>
            <a:off x="2714612" y="6000768"/>
            <a:ext cx="642942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  <p:bldP spid="7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720" y="142852"/>
            <a:ext cx="82868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دوم. چرايي داده پردازي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908" y="1357298"/>
            <a:ext cx="8858248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B Mitra" panose="00000400000000000000" pitchFamily="2" charset="-78"/>
              </a:rPr>
              <a:t>پژوهش يعني تحليل نتايج برآمده از اطلاعات نه صرف گردآوري و گزارش و بيان اطلاعات.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346" y="2928934"/>
            <a:ext cx="8858248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B Mitra" panose="00000400000000000000" pitchFamily="2" charset="-78"/>
              </a:rPr>
              <a:t>اطلاعات گردآوري شده، موادّي خام و نيازمند پالايش و سنجش وارزيابي(تجزيه و تحليل)هستند.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4282" y="4572008"/>
            <a:ext cx="8858248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B Mitra" panose="00000400000000000000" pitchFamily="2" charset="-78"/>
              </a:rPr>
              <a:t>ارتباط و ابتکار ميان اطلاعات گردآوري ‌شده زمينه‌ساز نوآوري و توليد علم است.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5720" y="142852"/>
            <a:ext cx="82868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سوم. چندگونگي داده پردازي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2071678"/>
            <a:ext cx="778674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1. داده پردازي کمّي (تحقيقات ميداني)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357222" y="3643314"/>
            <a:ext cx="864399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2. داده پردازي کيفي (تحقيقات مطالعاتي)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71414"/>
            <a:ext cx="828680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«نيم نگاهي به مباحث»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1928802"/>
            <a:ext cx="828680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1. پيش نيازهاي راهبردي (نظري)</a:t>
            </a:r>
          </a:p>
          <a:p>
            <a:pPr algn="ctr"/>
            <a:endParaRPr lang="fa-IR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662" y="3143248"/>
            <a:ext cx="914406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2. مهارت داده آوري (عملي)</a:t>
            </a:r>
            <a:endParaRPr lang="fa-IR" sz="3200" dirty="0"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4572008"/>
            <a:ext cx="914406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3. مهارت داده پردازي (عملي)</a:t>
            </a:r>
            <a:endParaRPr lang="fa-IR" sz="32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5720" y="142852"/>
            <a:ext cx="82868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چهارم. گستره داده پردازي کيفي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509558" y="1142984"/>
            <a:ext cx="8229600" cy="185738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1" anchor="ctr">
            <a:normAutofit fontScale="8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Mitra" panose="00000400000000000000" pitchFamily="2" charset="-78"/>
              </a:rPr>
              <a:t>1. توصيفي (مقطع سطح 2)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fa-IR" sz="33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گزارشي از عنوان و تبيين محتواي آن در قالب دسته بندي منطقي</a:t>
            </a: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333404" y="2857496"/>
            <a:ext cx="8524876" cy="171451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1" anchor="ctr">
            <a:normAutofit fontScale="90000" lnSpcReduction="20000"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fa-IR" sz="4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2. توصيفي و تحليلي (مقطع سطح 3)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a-IR" sz="33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گزارش محتوا و ارائه ديدگاه ها همراه با تحليل و استدلال.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571472" y="4357694"/>
            <a:ext cx="8229600" cy="250033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1" anchor="ctr">
            <a:normAutofit fontScale="97500" lnSpcReduction="1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fa-IR" sz="37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3. تحليلي و انتقادي (مقطع سطح 4)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3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بازپژوهي ديدگاه ها و تحليل كمبودها و كاستي هاي آن ها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fa-IR" sz="33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و ارائه انديشه يا تحليلي جديد</a:t>
            </a:r>
            <a:endParaRPr kumimoji="0" lang="fa-I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71414"/>
            <a:ext cx="850112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Titr" pitchFamily="2" charset="-78"/>
              </a:rPr>
              <a:t>پنجم. چگونگي داده پردازي </a:t>
            </a:r>
            <a:r>
              <a:rPr lang="fa-IR" sz="4000" b="1" dirty="0" smtClean="0">
                <a:solidFill>
                  <a:srgbClr val="FF0000"/>
                </a:solidFill>
                <a:cs typeface="B Titr" pitchFamily="2" charset="-78"/>
              </a:rPr>
              <a:t>توصيفي و تحليلي</a:t>
            </a:r>
            <a:endParaRPr lang="fa-IR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1214422"/>
            <a:ext cx="778674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يکم. پاسخدهي به سؤالات مقدماتي</a:t>
            </a:r>
          </a:p>
        </p:txBody>
      </p:sp>
      <p:sp>
        <p:nvSpPr>
          <p:cNvPr id="7" name="Rectangle 6"/>
          <p:cNvSpPr/>
          <p:nvPr/>
        </p:nvSpPr>
        <p:spPr>
          <a:xfrm>
            <a:off x="-71470" y="3000372"/>
            <a:ext cx="864399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دوم. پاسخدهي به سؤالات فرعي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2143116"/>
            <a:ext cx="857256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4000" dirty="0" smtClean="0">
                <a:solidFill>
                  <a:schemeClr val="tx1"/>
                </a:solidFill>
                <a:cs typeface="B Mitra" panose="00000400000000000000" pitchFamily="2" charset="-78"/>
              </a:rPr>
              <a:t>تدوين بخش «مفاهيم» در </a:t>
            </a:r>
            <a:r>
              <a:rPr lang="fa-IR" sz="4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«فصل يکم.کليات و مفاهيم»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472" y="3857628"/>
            <a:ext cx="778674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4400" dirty="0" smtClean="0">
                <a:solidFill>
                  <a:schemeClr val="tx1"/>
                </a:solidFill>
                <a:cs typeface="B Mitra" panose="00000400000000000000" pitchFamily="2" charset="-78"/>
              </a:rPr>
              <a:t>تدوين </a:t>
            </a:r>
            <a:r>
              <a:rPr lang="fa-IR" sz="4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«فصول دوم و سوم و...»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71470" y="4786322"/>
            <a:ext cx="864399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سوم. فشرده سازي و گزارش يافته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ها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472" y="5643578"/>
            <a:ext cx="778674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4400" dirty="0" smtClean="0">
                <a:solidFill>
                  <a:schemeClr val="tx1"/>
                </a:solidFill>
                <a:cs typeface="B Mitra" panose="00000400000000000000" pitchFamily="2" charset="-78"/>
              </a:rPr>
              <a:t>تدوين </a:t>
            </a:r>
            <a:r>
              <a:rPr lang="fa-IR" sz="4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«نتيجه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4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گيري» و «چکيده»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406" y="214290"/>
            <a:ext cx="892971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يکم. پاسخدهي سؤالات مقدماتي</a:t>
            </a:r>
            <a:endParaRPr lang="fa-IR" sz="4400" b="1" dirty="0"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158" y="1018460"/>
            <a:ext cx="84296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400" b="1" dirty="0" smtClean="0">
                <a:cs typeface="B Mitra" panose="00000400000000000000" pitchFamily="2" charset="-78"/>
              </a:rPr>
              <a:t>1. واژه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4400" b="1" dirty="0" smtClean="0">
                <a:cs typeface="B Mitra" panose="00000400000000000000" pitchFamily="2" charset="-78"/>
              </a:rPr>
              <a:t>شناسي کليدواژه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4400" b="1" dirty="0" smtClean="0">
                <a:cs typeface="B Mitra" panose="00000400000000000000" pitchFamily="2" charset="-78"/>
              </a:rPr>
              <a:t>ها </a:t>
            </a:r>
          </a:p>
          <a:p>
            <a:pPr algn="ctr"/>
            <a:r>
              <a:rPr lang="fa-IR" sz="4000" dirty="0" smtClean="0">
                <a:cs typeface="B Mitra" panose="00000400000000000000" pitchFamily="2" charset="-78"/>
              </a:rPr>
              <a:t>بيان معناي لغوي در عرف عام و خاص</a:t>
            </a:r>
          </a:p>
          <a:p>
            <a:pPr algn="ctr"/>
            <a:r>
              <a:rPr lang="fa-IR" sz="4000" dirty="0" smtClean="0">
                <a:cs typeface="B Mitra" panose="00000400000000000000" pitchFamily="2" charset="-78"/>
              </a:rPr>
              <a:t>توجه به واژگان مترادف و متضادّ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720" y="3205649"/>
            <a:ext cx="864396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400" b="1" dirty="0" smtClean="0">
                <a:cs typeface="B Mitra" panose="00000400000000000000" pitchFamily="2" charset="-78"/>
              </a:rPr>
              <a:t>2. اصطلاح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4400" b="1" dirty="0" smtClean="0">
                <a:cs typeface="B Mitra" panose="00000400000000000000" pitchFamily="2" charset="-78"/>
              </a:rPr>
              <a:t>شناسي کليدواژه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4400" b="1" dirty="0" smtClean="0">
                <a:cs typeface="B Mitra" panose="00000400000000000000" pitchFamily="2" charset="-78"/>
              </a:rPr>
              <a:t>ها</a:t>
            </a:r>
          </a:p>
          <a:p>
            <a:pPr algn="ctr"/>
            <a:r>
              <a:rPr lang="fa-IR" sz="4000" dirty="0" smtClean="0">
                <a:cs typeface="B Mitra" panose="00000400000000000000" pitchFamily="2" charset="-78"/>
              </a:rPr>
              <a:t>بيان تعريف هاي اصطلاحي در دانش هاي مختلف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5752" y="4857760"/>
            <a:ext cx="864396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400" b="1" dirty="0" smtClean="0">
                <a:cs typeface="B Mitra" panose="00000400000000000000" pitchFamily="2" charset="-78"/>
              </a:rPr>
              <a:t>3. گونه و گستره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4400" b="1" dirty="0" smtClean="0">
                <a:cs typeface="B Mitra" panose="00000400000000000000" pitchFamily="2" charset="-78"/>
              </a:rPr>
              <a:t>شناسي کليدواژه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4400" b="1" dirty="0" smtClean="0">
                <a:cs typeface="B Mitra" panose="00000400000000000000" pitchFamily="2" charset="-78"/>
              </a:rPr>
              <a:t>ها</a:t>
            </a:r>
          </a:p>
          <a:p>
            <a:pPr algn="ctr"/>
            <a:r>
              <a:rPr lang="fa-IR" sz="4000" dirty="0" smtClean="0">
                <a:cs typeface="B Mitra" panose="00000400000000000000" pitchFamily="2" charset="-78"/>
              </a:rPr>
              <a:t>بيان دقيق اقسام عرضي و مراتب طولي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4720" y="1988840"/>
            <a:ext cx="778674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5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أ. در پژوهش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5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هاي متن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5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محور</a:t>
            </a:r>
          </a:p>
        </p:txBody>
      </p:sp>
      <p:sp>
        <p:nvSpPr>
          <p:cNvPr id="9" name="Rectangle 8"/>
          <p:cNvSpPr/>
          <p:nvPr/>
        </p:nvSpPr>
        <p:spPr>
          <a:xfrm>
            <a:off x="-109660" y="3417600"/>
            <a:ext cx="864399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5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ب. در پژوهش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5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هاي موضوع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5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محور ساده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232" y="641465"/>
            <a:ext cx="892971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دوم. پاسخدهي به سؤالات فرعي</a:t>
            </a:r>
            <a:endParaRPr lang="fa-IR" sz="4400" b="1" dirty="0"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52536" y="4846360"/>
            <a:ext cx="885831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5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ج. در پژوهش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5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هاي موضوع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5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محور تطبيقی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141" y="392885"/>
            <a:ext cx="892971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أ. پژوهش هاي متن محور</a:t>
            </a:r>
            <a:endParaRPr lang="fa-IR" sz="4400" b="1" dirty="0"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558" y="1428736"/>
            <a:ext cx="828680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1. اعتبارسنجي سندي و احراز صدور متن</a:t>
            </a:r>
            <a:endParaRPr lang="fa-IR" sz="1600" b="1" dirty="0">
              <a:cs typeface="B Mitra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2571744"/>
            <a:ext cx="8715436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2. استنباط مقصود متن از طريق تجزيه و تحليل واژگان و جملات و فقرات</a:t>
            </a:r>
            <a:endParaRPr lang="fa-IR" sz="1600" b="1" dirty="0">
              <a:cs typeface="B Mitra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4071942"/>
            <a:ext cx="8286808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3. بيان ديگر مستندات و شواهد (آيات و روايات و...) مرتبط با متن</a:t>
            </a:r>
            <a:endParaRPr lang="fa-IR" sz="1600" b="1" dirty="0">
              <a:cs typeface="B Mitra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472" y="5572140"/>
            <a:ext cx="82868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4. توجه به تعارض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هاي ظاهري و رفع آنها</a:t>
            </a:r>
            <a:endParaRPr lang="fa-IR" sz="1600" b="1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406" y="428604"/>
            <a:ext cx="892971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ب. پژوهش</a:t>
            </a:r>
            <a:r>
              <a:rPr lang="fa-IR" dirty="0" smtClean="0"/>
              <a:t> </a:t>
            </a:r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هاي موضوع محور ساده</a:t>
            </a:r>
            <a:endParaRPr lang="fa-IR" sz="4400" b="1" dirty="0"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9558" y="1571612"/>
            <a:ext cx="8286808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تبيين چگونگي رابطه کليدواژه</a:t>
            </a:r>
            <a:r>
              <a:rPr lang="fa-IR" sz="1600" dirty="0" smtClean="0">
                <a:cs typeface="B Mitra" panose="00000400000000000000" pitchFamily="2" charset="-78"/>
              </a:rPr>
              <a:t> </a:t>
            </a:r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ها با تکيه بر ادله عقلي(برهان) و نقلي(آيات و روايات)</a:t>
            </a:r>
            <a:endParaRPr lang="fa-IR" sz="1600" b="1" dirty="0">
              <a:cs typeface="B Mitra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558" y="3929066"/>
            <a:ext cx="8286808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تجزيه و تحليل ادله عقلي و نقلي با استناد به ديدگاه دانشمندان علوم عقلی و نقلی</a:t>
            </a:r>
          </a:p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در قالب الگوي مهندسي پژوهش</a:t>
            </a:r>
            <a:endParaRPr lang="fa-IR" sz="1600" b="1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0034" y="142852"/>
            <a:ext cx="828680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2  Titr" pitchFamily="2" charset="-78"/>
              </a:rPr>
              <a:t>الگوي مادّه اي مهندسي پژوهش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596" y="714356"/>
            <a:ext cx="828680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5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1. چيستي‌شناسي مفهومي و ماهوي (واژه‌ و اصطلاح‌شناسي)</a:t>
            </a:r>
          </a:p>
          <a:p>
            <a:pPr algn="just">
              <a:lnSpc>
                <a:spcPct val="150000"/>
              </a:lnSpc>
            </a:pPr>
            <a:r>
              <a:rPr lang="fa-IR" sz="25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2. گونه و گستره‌شناسي (اقسام ودسته‌بندي‌هاي عرضي و طولي موضوع)</a:t>
            </a:r>
          </a:p>
          <a:p>
            <a:pPr algn="just">
              <a:lnSpc>
                <a:spcPct val="150000"/>
              </a:lnSpc>
            </a:pPr>
            <a:r>
              <a:rPr lang="fa-IR" sz="2500" b="1" dirty="0" smtClean="0">
                <a:cs typeface="B Mitra" panose="00000400000000000000" pitchFamily="2" charset="-78"/>
              </a:rPr>
              <a:t>3. ديده‌شناسي (برشماري ديدگاه‌ها و احتمالات در مسأله)</a:t>
            </a:r>
          </a:p>
          <a:p>
            <a:pPr algn="just">
              <a:lnSpc>
                <a:spcPct val="150000"/>
              </a:lnSpc>
            </a:pPr>
            <a:r>
              <a:rPr lang="fa-IR" sz="2500" b="1" dirty="0" smtClean="0">
                <a:cs typeface="B Mitra" panose="00000400000000000000" pitchFamily="2" charset="-78"/>
              </a:rPr>
              <a:t>4. چرائي‌شناسي و مستدل‌سازي يافته‌ها (برشماري و بررسي علل و ادلّه)</a:t>
            </a:r>
          </a:p>
          <a:p>
            <a:pPr algn="just">
              <a:lnSpc>
                <a:spcPct val="150000"/>
              </a:lnSpc>
            </a:pPr>
            <a:r>
              <a:rPr lang="fa-IR" sz="2500" b="1" dirty="0" smtClean="0">
                <a:cs typeface="B Mitra" panose="00000400000000000000" pitchFamily="2" charset="-78"/>
              </a:rPr>
              <a:t>5. روش‌شناسي (برشماري و بررسي راهکارها و زمينه‌ها و عوامل)</a:t>
            </a:r>
          </a:p>
          <a:p>
            <a:pPr algn="just">
              <a:lnSpc>
                <a:spcPct val="150000"/>
              </a:lnSpc>
            </a:pPr>
            <a:r>
              <a:rPr lang="fa-IR" sz="2500" b="1" dirty="0" smtClean="0">
                <a:cs typeface="B Mitra" panose="00000400000000000000" pitchFamily="2" charset="-78"/>
              </a:rPr>
              <a:t>6. آسيب‌شناسي (برشماري و بررسي آفت‌ها و خطرها و موانع)</a:t>
            </a:r>
          </a:p>
          <a:p>
            <a:pPr algn="just">
              <a:lnSpc>
                <a:spcPct val="150000"/>
              </a:lnSpc>
            </a:pPr>
            <a:r>
              <a:rPr lang="fa-IR" sz="2500" b="1" dirty="0" smtClean="0">
                <a:cs typeface="B Mitra" panose="00000400000000000000" pitchFamily="2" charset="-78"/>
              </a:rPr>
              <a:t>7. نمادشناسي (برشماري و بررسي نشانه‌ها و ويژگي‌هاي موضوع)</a:t>
            </a:r>
          </a:p>
          <a:p>
            <a:pPr algn="just">
              <a:lnSpc>
                <a:spcPct val="150000"/>
              </a:lnSpc>
            </a:pPr>
            <a:r>
              <a:rPr lang="fa-IR" sz="2500" b="1" dirty="0" smtClean="0">
                <a:cs typeface="B Mitra" panose="00000400000000000000" pitchFamily="2" charset="-78"/>
              </a:rPr>
              <a:t>8. پيامدشناسي (برشماري و بررسي آثار مثبت و منفي)</a:t>
            </a:r>
          </a:p>
          <a:p>
            <a:pPr algn="just">
              <a:lnSpc>
                <a:spcPct val="150000"/>
              </a:lnSpc>
            </a:pPr>
            <a:r>
              <a:rPr lang="fa-IR" sz="2500" b="1" dirty="0" smtClean="0">
                <a:cs typeface="B Mitra" panose="00000400000000000000" pitchFamily="2" charset="-78"/>
              </a:rPr>
              <a:t>9. نمودشناسي (برشماري و بررسي الگوهاي عيني در خارج) </a:t>
            </a:r>
          </a:p>
          <a:p>
            <a:pPr algn="just">
              <a:lnSpc>
                <a:spcPct val="150000"/>
              </a:lnSpc>
            </a:pPr>
            <a:r>
              <a:rPr lang="fa-IR" sz="2500" b="1" dirty="0" smtClean="0">
                <a:cs typeface="B Mitra" panose="00000400000000000000" pitchFamily="2" charset="-78"/>
              </a:rPr>
              <a:t>10. شبهه‌شناسي (برشماري و بررسي شبهات و پاسخدهي مناسب)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2214553"/>
            <a:ext cx="8429684" cy="7858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3. ديده‌شناسي</a:t>
            </a:r>
            <a:endParaRPr lang="fa-IR" sz="3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3005736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cs typeface="B Mitra" panose="00000400000000000000" pitchFamily="2" charset="-78"/>
              </a:rPr>
              <a:t>برشماري و بررسي ديدگاه ها و ادلّه در دو قالب:</a:t>
            </a:r>
          </a:p>
        </p:txBody>
      </p:sp>
      <p:sp>
        <p:nvSpPr>
          <p:cNvPr id="5" name="Rectangle 4"/>
          <p:cNvSpPr/>
          <p:nvPr/>
        </p:nvSpPr>
        <p:spPr>
          <a:xfrm>
            <a:off x="642910" y="4148744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أ. افراطي و تفريطي و اعتدالي</a:t>
            </a:r>
          </a:p>
        </p:txBody>
      </p:sp>
      <p:sp>
        <p:nvSpPr>
          <p:cNvPr id="7" name="Rectangle 6"/>
          <p:cNvSpPr/>
          <p:nvPr/>
        </p:nvSpPr>
        <p:spPr>
          <a:xfrm>
            <a:off x="642910" y="5220314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ب. موافقان و مخالفان و مفصّلان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596" y="357166"/>
            <a:ext cx="8429684" cy="7858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1. چيستي شناسي</a:t>
            </a:r>
            <a:endParaRPr lang="fa-IR" sz="3600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1214421"/>
            <a:ext cx="8429684" cy="7858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2. گونه‌شناسي</a:t>
            </a:r>
            <a:endParaRPr lang="fa-IR" sz="3600" dirty="0" smtClean="0"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285727"/>
            <a:ext cx="8429684" cy="7858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4. چرائي‌شناسي</a:t>
            </a:r>
            <a:endParaRPr lang="fa-IR" sz="3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1148348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cs typeface="B Mitra" panose="00000400000000000000" pitchFamily="2" charset="-78"/>
              </a:rPr>
              <a:t>مستدل‌سازي موضوع تحقيق با بيان ادلّه سه گانه: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910" y="2291356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أ. عقلي (برهان)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910" y="3362926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ب. نقلي (آيات و روايات و تاريخ معتبر)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910" y="4505934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ج. عقلائي (قراردادهاي عرفي)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214289"/>
            <a:ext cx="8429684" cy="7858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5. روش‌شناسي</a:t>
            </a:r>
            <a:endParaRPr lang="fa-IR" sz="3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0010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cs typeface="B Mitra" panose="00000400000000000000" pitchFamily="2" charset="-78"/>
              </a:rPr>
              <a:t>برشماري راهکارها و زمينه ها و بسترها + بيان چگونگي عامليت و اثرگذاري آن‌ها در قالب دسته بندي هاي:</a:t>
            </a:r>
          </a:p>
        </p:txBody>
      </p:sp>
      <p:sp>
        <p:nvSpPr>
          <p:cNvPr id="6" name="Rectangle 5"/>
          <p:cNvSpPr/>
          <p:nvPr/>
        </p:nvSpPr>
        <p:spPr>
          <a:xfrm>
            <a:off x="857224" y="2862860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أ. ايجابي (بايدها) و سلبي (نبايدها)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57628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ب. علمي و عملي يا مادّي و معنوي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786322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ج. پيدائي (ايجادي) پايائي (استمراري) پويائي (افزايشي) </a:t>
            </a:r>
          </a:p>
        </p:txBody>
      </p:sp>
      <p:sp>
        <p:nvSpPr>
          <p:cNvPr id="9" name="Rectangle 8"/>
          <p:cNvSpPr/>
          <p:nvPr/>
        </p:nvSpPr>
        <p:spPr>
          <a:xfrm>
            <a:off x="-71470" y="5720380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د. کوتاه مدت  و ميان مدت و بلند مدت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7" y="1825173"/>
            <a:ext cx="85011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 Duel" panose="01000000000000000000" pitchFamily="2" charset="-78"/>
                <a:cs typeface="B Titr" pitchFamily="2" charset="-78"/>
              </a:rPr>
              <a:t>بخش يکم.</a:t>
            </a:r>
          </a:p>
          <a:p>
            <a:pPr algn="ctr">
              <a:defRPr/>
            </a:pPr>
            <a:r>
              <a:rPr lang="fa-I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 Duel" panose="01000000000000000000" pitchFamily="2" charset="-78"/>
                <a:cs typeface="B Titr" pitchFamily="2" charset="-78"/>
              </a:rPr>
              <a:t>پيش نيازهاي راهبردي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428604"/>
            <a:ext cx="8429684" cy="7858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6. آسيب‌شناسي </a:t>
            </a:r>
            <a:endParaRPr lang="fa-IR" sz="3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1571612"/>
            <a:ext cx="800105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cs typeface="B Mitra" panose="00000400000000000000" pitchFamily="2" charset="-78"/>
              </a:rPr>
              <a:t>برشماري آفت</a:t>
            </a:r>
            <a:r>
              <a:rPr lang="fa-IR" b="1" dirty="0" smtClean="0">
                <a:cs typeface="B Mitra" panose="00000400000000000000" pitchFamily="2" charset="-78"/>
              </a:rPr>
              <a:t> </a:t>
            </a:r>
            <a:r>
              <a:rPr lang="fa-IR" sz="3600" b="1" dirty="0" smtClean="0">
                <a:cs typeface="B Mitra" panose="00000400000000000000" pitchFamily="2" charset="-78"/>
              </a:rPr>
              <a:t>ها و خطرها و موانع + بيان چگونگي بازدارندگي موانع در قالب دسته بندي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429000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أ. علمي و عملي يا مادّي و معنوي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357694"/>
            <a:ext cx="885828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ب. پيدائي (ايجادي) پايائي (استمراري) پويائي (افزايشي)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291752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ج. کوتاه مدت  و ميان مدت و بلند مدت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428604"/>
            <a:ext cx="8429684" cy="7858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7. نمادشناسي</a:t>
            </a:r>
            <a:endParaRPr lang="fa-IR" sz="3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1500174"/>
            <a:ext cx="80010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بيان و بررسي نشانه ها و ويژگي هاي موضوع تحقيق 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در قالب دسته بندي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429000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أ. ايجابي و سلبي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357694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ب. تکويني و تشريعي يا مادّي و معنوي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291752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ج. اعتقادي و اخلاقي و رفتاري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428604"/>
            <a:ext cx="8429684" cy="7858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8. پيامدشناسي  </a:t>
            </a:r>
            <a:endParaRPr lang="fa-IR" sz="3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1285860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cs typeface="B Mitra" panose="00000400000000000000" pitchFamily="2" charset="-78"/>
              </a:rPr>
              <a:t>بيان و بررسي آثار مثبت (بركات)  و منفي (عواقب) </a:t>
            </a:r>
          </a:p>
          <a:p>
            <a:pPr algn="ctr">
              <a:lnSpc>
                <a:spcPct val="150000"/>
              </a:lnSpc>
            </a:pPr>
            <a:r>
              <a:rPr lang="fa-IR" sz="3600" b="1" dirty="0" smtClean="0">
                <a:cs typeface="B Mitra" panose="00000400000000000000" pitchFamily="2" charset="-78"/>
              </a:rPr>
              <a:t>در قالب دسته بندي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857496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أ. فردي و اجتماعي يا دنيايي و آخرتي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714752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ب. ايجابي وسلبي يا مادّي و معنوي يا تکويني و تشريعي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643446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ج. اعتقادي و اخلاقي و رفتاري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34628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د. کوتاه مدت  و ميان مدت و بلند مدت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428604"/>
            <a:ext cx="8429684" cy="7858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9. نمودشناسي   </a:t>
            </a:r>
            <a:endParaRPr lang="fa-IR" sz="3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1571612"/>
            <a:ext cx="80010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200" b="1" dirty="0" smtClean="0">
                <a:cs typeface="B Mitra" panose="00000400000000000000" pitchFamily="2" charset="-78"/>
              </a:rPr>
              <a:t>بيان الگوهاي و مصاديق بيروني براي  ماندگارسازي پيام ها و پندهاي تربيتي موضوع در قالب دسته بندي: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291488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أ. مثبت و منفي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148744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ب. انحصاري و اشتراکي</a:t>
            </a:r>
          </a:p>
        </p:txBody>
      </p:sp>
      <p:sp>
        <p:nvSpPr>
          <p:cNvPr id="8" name="Rectangle 7"/>
          <p:cNvSpPr/>
          <p:nvPr/>
        </p:nvSpPr>
        <p:spPr>
          <a:xfrm>
            <a:off x="-32" y="5000636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ج. ظاهري (تنزيلي) و باطني (تطبيقي)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428604"/>
            <a:ext cx="8429684" cy="7858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Titr" pitchFamily="2" charset="-78"/>
              </a:rPr>
              <a:t>10. شبهه‌شناسي  </a:t>
            </a:r>
            <a:endParaRPr lang="fa-IR" sz="3600" dirty="0" smtClean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1500174"/>
            <a:ext cx="800105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cs typeface="B Mitra" panose="00000400000000000000" pitchFamily="2" charset="-78"/>
              </a:rPr>
              <a:t>بيان شبهه هاي پيرامون موضوع تحقيق </a:t>
            </a:r>
          </a:p>
          <a:p>
            <a:pPr algn="ctr">
              <a:lnSpc>
                <a:spcPct val="150000"/>
              </a:lnSpc>
            </a:pPr>
            <a:r>
              <a:rPr lang="fa-IR" sz="3600" b="1" dirty="0" smtClean="0">
                <a:cs typeface="B Mitra" panose="00000400000000000000" pitchFamily="2" charset="-78"/>
              </a:rPr>
              <a:t>و نقد و بررسي و  پاسخ دهي مناسب به شبهات</a:t>
            </a:r>
          </a:p>
        </p:txBody>
      </p:sp>
      <p:sp>
        <p:nvSpPr>
          <p:cNvPr id="6" name="Rectangle 5"/>
          <p:cNvSpPr/>
          <p:nvPr/>
        </p:nvSpPr>
        <p:spPr>
          <a:xfrm>
            <a:off x="-142876" y="3439728"/>
            <a:ext cx="885828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أ. اعتقادي و اخلاقي و رفتاري</a:t>
            </a:r>
          </a:p>
        </p:txBody>
      </p:sp>
      <p:sp>
        <p:nvSpPr>
          <p:cNvPr id="7" name="Rectangle 6"/>
          <p:cNvSpPr/>
          <p:nvPr/>
        </p:nvSpPr>
        <p:spPr>
          <a:xfrm>
            <a:off x="-142876" y="4220182"/>
            <a:ext cx="885828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ب. ساختاري (روشي) و محتوايي (دانشي)</a:t>
            </a:r>
          </a:p>
        </p:txBody>
      </p:sp>
      <p:sp>
        <p:nvSpPr>
          <p:cNvPr id="8" name="Rectangle 7"/>
          <p:cNvSpPr/>
          <p:nvPr/>
        </p:nvSpPr>
        <p:spPr>
          <a:xfrm>
            <a:off x="-142908" y="5006000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3600" dirty="0" smtClean="0">
                <a:cs typeface="B Mitra" panose="00000400000000000000" pitchFamily="2" charset="-78"/>
              </a:rPr>
              <a:t>ج. ديني و غير ديني (ادبي، علمي، اجتماعي، و...)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406" y="214290"/>
            <a:ext cx="892971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ج. پژوهش</a:t>
            </a:r>
            <a:r>
              <a:rPr lang="fa-IR" dirty="0" smtClean="0"/>
              <a:t> </a:t>
            </a:r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هاي موضوع محور تطبیقی</a:t>
            </a:r>
            <a:endParaRPr lang="fa-IR" sz="4400" b="1" dirty="0"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9558" y="1357298"/>
            <a:ext cx="8286808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1. داده پردازی ساده در هر دو طرف تطبيق</a:t>
            </a:r>
            <a:endParaRPr lang="fa-IR" sz="1400" b="1" dirty="0">
              <a:cs typeface="B Mitra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8" y="2643182"/>
            <a:ext cx="892971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2. کشف و تبيين مشترکات و مختصات دو طرف</a:t>
            </a:r>
          </a:p>
        </p:txBody>
      </p:sp>
      <p:sp>
        <p:nvSpPr>
          <p:cNvPr id="5" name="Rectangle 4"/>
          <p:cNvSpPr/>
          <p:nvPr/>
        </p:nvSpPr>
        <p:spPr>
          <a:xfrm>
            <a:off x="-32" y="3786190"/>
            <a:ext cx="900115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3. عبور از مشترکات و تمرکز بر مختصات هر طرف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44" y="4929198"/>
            <a:ext cx="885828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4. ارزيابی ادلّه هر طرف و ترجيح ديدگاه برتر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5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4282" y="357166"/>
            <a:ext cx="864399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سوم. فشرده</a:t>
            </a:r>
            <a:r>
              <a:rPr lang="fa-IR" dirty="0" smtClean="0"/>
              <a:t> </a:t>
            </a:r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سازي و گزارش يافته</a:t>
            </a:r>
            <a:r>
              <a:rPr lang="fa-IR" dirty="0" smtClean="0"/>
              <a:t> </a:t>
            </a:r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ها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348" y="2143116"/>
            <a:ext cx="778674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5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أ. جمع بندي و نتيجه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5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گيري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71470" y="3786190"/>
            <a:ext cx="864399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5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ب. تدوين چکيده پايانی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282" y="500042"/>
            <a:ext cx="885828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1. چيستي جمع بندي و نتيجه گيري</a:t>
            </a:r>
            <a:endParaRPr lang="fa-IR" sz="5000" dirty="0"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1268760"/>
            <a:ext cx="8286808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5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ارائه خلاصه(نه چکيده) اجزاي تحقيق </a:t>
            </a:r>
          </a:p>
          <a:p>
            <a:pPr algn="ctr"/>
            <a:r>
              <a:rPr lang="fa-IR" sz="5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و بيان نتايج اصلي و نوآوري</a:t>
            </a:r>
            <a:r>
              <a:rPr lang="fa-IR" sz="5200" dirty="0" smtClean="0">
                <a:cs typeface="B Mitra" panose="00000400000000000000" pitchFamily="2" charset="-78"/>
              </a:rPr>
              <a:t> </a:t>
            </a:r>
            <a:r>
              <a:rPr lang="fa-IR" sz="5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ها</a:t>
            </a:r>
          </a:p>
          <a:p>
            <a:pPr algn="ctr"/>
            <a:r>
              <a:rPr lang="fa-IR" sz="5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با عبارات جديد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-71462"/>
            <a:ext cx="8572560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2  Titr" pitchFamily="2" charset="-78"/>
              </a:rPr>
              <a:t>2. چگونگي جمع بندي و نتيجه گيري</a:t>
            </a:r>
            <a:endParaRPr lang="fa-IR" sz="300" b="1" dirty="0" smtClean="0">
              <a:solidFill>
                <a:schemeClr val="tx1"/>
              </a:solidFill>
              <a:cs typeface="ANMLOTUS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428736"/>
            <a:ext cx="842968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1. جمع</a:t>
            </a:r>
            <a:r>
              <a:rPr lang="fa-IR" sz="1600" dirty="0" smtClean="0">
                <a:cs typeface="B Mitra" panose="00000400000000000000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بندي و بيان عنوان تحقيق و فصول و زيرشاخه</a:t>
            </a:r>
            <a:r>
              <a:rPr lang="fa-IR" sz="1600" dirty="0" smtClean="0">
                <a:cs typeface="B Mitra" panose="00000400000000000000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ها</a:t>
            </a:r>
            <a:endParaRPr lang="fa-IR" sz="2000" b="1" dirty="0">
              <a:cs typeface="B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2571744"/>
            <a:ext cx="842968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36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2. بيان خلاصه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36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وار نتايج پژوهش به ترتيب منطقي</a:t>
            </a:r>
            <a:endParaRPr lang="fa-IR" sz="2400" b="1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3714752"/>
            <a:ext cx="842968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36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3. اشاره به امتيازات و نوآوري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36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هاي تحقيق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4857760"/>
            <a:ext cx="842968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36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4. ارائه پيشنهادهاي پژوهشي (براي جامعه علمي)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720" y="1428736"/>
            <a:ext cx="8286808" cy="5312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52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گزارش</a:t>
            </a:r>
            <a:r>
              <a:rPr lang="fa-IR" sz="5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اجزاء و </a:t>
            </a:r>
            <a:r>
              <a:rPr lang="fa-IR" sz="52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گزيده</a:t>
            </a:r>
            <a:r>
              <a:rPr lang="fa-IR" sz="5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داده</a:t>
            </a:r>
            <a:r>
              <a:rPr lang="fa-IR" sz="5200" dirty="0" smtClean="0">
                <a:cs typeface="B Mitra" panose="00000400000000000000" pitchFamily="2" charset="-78"/>
              </a:rPr>
              <a:t> </a:t>
            </a:r>
            <a:r>
              <a:rPr lang="fa-IR" sz="5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ها </a:t>
            </a:r>
          </a:p>
          <a:p>
            <a:pPr algn="ctr"/>
            <a:r>
              <a:rPr lang="fa-IR" sz="5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به وسيله اَفعال اِسنادي (نه پردازشي)</a:t>
            </a:r>
          </a:p>
          <a:p>
            <a:pPr algn="ctr"/>
            <a:r>
              <a:rPr lang="fa-IR" sz="5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براي آگاهي خواننده به محتواي تحقيق</a:t>
            </a:r>
          </a:p>
          <a:p>
            <a:pPr algn="ctr"/>
            <a:r>
              <a:rPr lang="fa-IR" sz="52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(حداکثر300 کلمه)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282" y="500042"/>
            <a:ext cx="8858280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Titr" pitchFamily="2" charset="-78"/>
              </a:rPr>
              <a:t>3. چيستي چکيده پاياني</a:t>
            </a:r>
            <a:endParaRPr lang="fa-IR" sz="50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142852"/>
            <a:ext cx="8501122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1. چيستي تحقیق و روش تحقيق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034" y="2000240"/>
            <a:ext cx="828680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rgbClr val="FF0000"/>
                </a:solidFill>
                <a:cs typeface="2  Titr" pitchFamily="2" charset="-78"/>
              </a:rPr>
              <a:t>1</a:t>
            </a:r>
            <a:r>
              <a:rPr lang="fa-IR" sz="4400" b="1" dirty="0" smtClean="0">
                <a:solidFill>
                  <a:srgbClr val="FF0000"/>
                </a:solidFill>
                <a:cs typeface="B Jadid" pitchFamily="2" charset="-78"/>
              </a:rPr>
              <a:t>. تحقيق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44" y="2714620"/>
            <a:ext cx="892971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35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تکوينی: رويارويي با حقيقت و واقعيت؛ </a:t>
            </a:r>
          </a:p>
          <a:p>
            <a:pPr algn="ctr"/>
            <a:r>
              <a:rPr lang="fa-IR" sz="35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تشريعی: راهيابی به محضر حقائق؛ حق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35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يابي و حق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35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سازي</a:t>
            </a:r>
            <a:endParaRPr lang="fa-IR" sz="3500" dirty="0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4572008"/>
            <a:ext cx="828680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rgbClr val="FF0000"/>
                </a:solidFill>
                <a:cs typeface="2  Titr" pitchFamily="2" charset="-78"/>
              </a:rPr>
              <a:t>2</a:t>
            </a:r>
            <a:r>
              <a:rPr lang="fa-IR" sz="4400" b="1" dirty="0" smtClean="0">
                <a:solidFill>
                  <a:srgbClr val="FF0000"/>
                </a:solidFill>
                <a:cs typeface="B Jadid" pitchFamily="2" charset="-78"/>
              </a:rPr>
              <a:t>. روش تحقيق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5000636"/>
            <a:ext cx="892971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35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حرکتي برنامه</a:t>
            </a:r>
            <a:r>
              <a:rPr lang="fa-IR" dirty="0" smtClean="0">
                <a:cs typeface="B Mitra" panose="00000400000000000000" pitchFamily="2" charset="-78"/>
              </a:rPr>
              <a:t> </a:t>
            </a:r>
            <a:r>
              <a:rPr lang="fa-IR" sz="35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دار و روشمند براي يافتن و ساختن حقيقت</a:t>
            </a:r>
            <a:endParaRPr lang="fa-IR" sz="3500" dirty="0" smtClean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42852"/>
            <a:ext cx="8572560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2  Titr" pitchFamily="2" charset="-78"/>
              </a:rPr>
              <a:t>4. چندگونگي چكيده</a:t>
            </a:r>
            <a:endParaRPr lang="fa-IR" sz="300" b="1" dirty="0" smtClean="0">
              <a:solidFill>
                <a:schemeClr val="tx1"/>
              </a:solidFill>
              <a:cs typeface="ANMLOTUS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1357298"/>
            <a:ext cx="828680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3200" b="1" dirty="0" smtClean="0">
                <a:solidFill>
                  <a:schemeClr val="tx1"/>
                </a:solidFill>
                <a:cs typeface="2  Titr" pitchFamily="2" charset="-78"/>
              </a:rPr>
              <a:t>1. چكيده موضوع نما (راهنما)</a:t>
            </a:r>
            <a:endParaRPr lang="fa-IR" sz="100" b="1" dirty="0" smtClean="0">
              <a:solidFill>
                <a:schemeClr val="tx1"/>
              </a:solidFill>
              <a:cs typeface="2 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806" y="3143248"/>
            <a:ext cx="828680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3200" b="1" dirty="0" smtClean="0">
                <a:solidFill>
                  <a:schemeClr val="tx1"/>
                </a:solidFill>
                <a:cs typeface="2  Titr" pitchFamily="2" charset="-78"/>
              </a:rPr>
              <a:t>2. چكيده تمام نما (فراگير)</a:t>
            </a:r>
            <a:endParaRPr lang="fa-IR" sz="100" b="1" dirty="0" smtClean="0">
              <a:solidFill>
                <a:schemeClr val="tx1"/>
              </a:solidFill>
              <a:cs typeface="2 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1470" y="3929066"/>
            <a:ext cx="8715436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نشان دهنده نتائج ؛ فشرده همه پايان نامه</a:t>
            </a:r>
            <a:endParaRPr lang="fa-IR" sz="3200" b="1" dirty="0"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2" y="2000240"/>
            <a:ext cx="871543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بيانگر عناوين اصلي و فرعي پايان نامه</a:t>
            </a:r>
            <a:endParaRPr lang="fa-IR" sz="3200" b="1" dirty="0">
              <a:cs typeface="B Mitra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5000636"/>
            <a:ext cx="828680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just"/>
            <a:r>
              <a:rPr lang="fa-IR" sz="3200" b="1" dirty="0" smtClean="0">
                <a:solidFill>
                  <a:srgbClr val="FF0000"/>
                </a:solidFill>
                <a:cs typeface="2  Titr" pitchFamily="2" charset="-78"/>
              </a:rPr>
              <a:t>3. چكيده ترکيبي (موضوع نما+تمام نما)</a:t>
            </a:r>
            <a:endParaRPr lang="fa-IR" sz="100" b="1" dirty="0" smtClean="0">
              <a:solidFill>
                <a:srgbClr val="FF0000"/>
              </a:solidFill>
              <a:cs typeface="2  Titr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-71462"/>
            <a:ext cx="8572560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2  Titr" pitchFamily="2" charset="-78"/>
              </a:rPr>
              <a:t>5. چگونگي چكيده ترکيبي</a:t>
            </a:r>
            <a:endParaRPr lang="fa-IR" sz="300" b="1" dirty="0" smtClean="0">
              <a:solidFill>
                <a:schemeClr val="tx1"/>
              </a:solidFill>
              <a:cs typeface="ANMLOTUS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071546"/>
            <a:ext cx="842968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1. اجمالي از اهميت موضوع و تصريح به عنوان</a:t>
            </a:r>
            <a:endParaRPr lang="fa-IR" sz="2000" b="1" dirty="0">
              <a:cs typeface="B Mitra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14554"/>
            <a:ext cx="878684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2. اشاره به روش تحقيق و شيوه داده</a:t>
            </a:r>
            <a:r>
              <a:rPr lang="fa-IR" sz="1600" dirty="0" smtClean="0">
                <a:cs typeface="B Mitra" panose="00000400000000000000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آوري و داده</a:t>
            </a:r>
            <a:r>
              <a:rPr lang="fa-IR" sz="1600" dirty="0" smtClean="0">
                <a:cs typeface="B Mitra" panose="00000400000000000000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پردازي</a:t>
            </a:r>
          </a:p>
          <a:p>
            <a:pPr algn="ctr"/>
            <a:endParaRPr lang="fa-IR" sz="2000" b="1" dirty="0">
              <a:cs typeface="B Mitra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3857628"/>
            <a:ext cx="842968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4. بيان فشرده نتايج و يافته</a:t>
            </a:r>
            <a:r>
              <a:rPr lang="fa-IR" sz="1600" dirty="0" smtClean="0">
                <a:cs typeface="B Mitra" panose="00000400000000000000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ها و دستاوردهاي تحقيق</a:t>
            </a:r>
            <a:endParaRPr lang="fa-IR" sz="2000" b="1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5072074"/>
            <a:ext cx="842968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5. گزارش واژگان كليدي (نه کليدواژه ها) </a:t>
            </a:r>
          </a:p>
          <a:p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(براي آسان سازي دستيابي خوانندگان به محتوا)</a:t>
            </a:r>
            <a:endParaRPr lang="fa-IR" sz="2000" b="1" dirty="0"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2928934"/>
            <a:ext cx="842968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32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3. اشاره گذرا به عناوين اصلي تحقيق و زيرشاخه هاي آن</a:t>
            </a:r>
            <a:endParaRPr lang="fa-IR" sz="2000" b="1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88" y="2745190"/>
            <a:ext cx="6006023" cy="218400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1002" y="228600"/>
            <a:ext cx="8222893" cy="212365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a-IR" sz="4400" dirty="0">
                <a:ln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cs typeface="B Titr" panose="00000700000000000000" pitchFamily="2" charset="-78"/>
              </a:rPr>
              <a:t>به </a:t>
            </a:r>
            <a:r>
              <a:rPr lang="fa-IR" sz="4400" dirty="0" smtClean="0">
                <a:ln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cs typeface="B Titr" panose="00000700000000000000" pitchFamily="2" charset="-78"/>
              </a:rPr>
              <a:t>پايان </a:t>
            </a:r>
            <a:r>
              <a:rPr lang="fa-IR" sz="4400" dirty="0">
                <a:ln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cs typeface="B Titr" panose="00000700000000000000" pitchFamily="2" charset="-78"/>
              </a:rPr>
              <a:t>آمد </a:t>
            </a:r>
            <a:r>
              <a:rPr lang="fa-IR" sz="4400" dirty="0" smtClean="0">
                <a:ln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cs typeface="B Titr" panose="00000700000000000000" pitchFamily="2" charset="-78"/>
              </a:rPr>
              <a:t>اين دفـتر </a:t>
            </a:r>
            <a:endParaRPr lang="en-US" sz="4400" dirty="0">
              <a:ln>
                <a:solidFill>
                  <a:srgbClr val="FFFF00"/>
                </a:solidFill>
              </a:ln>
              <a:blipFill>
                <a:blip r:embed="rId4"/>
                <a:tile tx="0" ty="0" sx="100000" sy="100000" flip="none" algn="tl"/>
              </a:blipFill>
              <a:cs typeface="B Titr" panose="00000700000000000000" pitchFamily="2" charset="-78"/>
            </a:endParaRPr>
          </a:p>
          <a:p>
            <a:pPr algn="ctr">
              <a:defRPr/>
            </a:pPr>
            <a:r>
              <a:rPr lang="fa-IR" sz="4400" dirty="0">
                <a:ln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cs typeface="B Titr" panose="00000700000000000000" pitchFamily="2" charset="-78"/>
              </a:rPr>
              <a:t/>
            </a:r>
            <a:br>
              <a:rPr lang="fa-IR" sz="4400" dirty="0">
                <a:ln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cs typeface="B Titr" panose="00000700000000000000" pitchFamily="2" charset="-78"/>
              </a:rPr>
            </a:br>
            <a:r>
              <a:rPr lang="fa-IR" sz="4400" dirty="0" smtClean="0">
                <a:ln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cs typeface="B Titr" panose="00000700000000000000" pitchFamily="2" charset="-78"/>
              </a:rPr>
              <a:t> حکايت </a:t>
            </a:r>
            <a:r>
              <a:rPr lang="fa-IR" sz="4400" dirty="0">
                <a:ln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cs typeface="B Titr" panose="00000700000000000000" pitchFamily="2" charset="-78"/>
              </a:rPr>
              <a:t>همچنان </a:t>
            </a:r>
            <a:r>
              <a:rPr lang="fa-IR" sz="4400" dirty="0" smtClean="0">
                <a:ln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cs typeface="B Titr" panose="00000700000000000000" pitchFamily="2" charset="-78"/>
              </a:rPr>
              <a:t>باقيست</a:t>
            </a:r>
            <a:r>
              <a:rPr lang="fa-IR" sz="4400" dirty="0">
                <a:ln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cs typeface="B Titr" panose="00000700000000000000" pitchFamily="2" charset="-78"/>
              </a:rPr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1388" y="5500702"/>
            <a:ext cx="528901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5400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NMYAQUT" pitchFamily="2" charset="-78"/>
              </a:rPr>
              <a:t>دکتر احسان ابراهيمي</a:t>
            </a:r>
            <a:endParaRPr lang="fa-IR" sz="5400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ANMYAQUT" pitchFamily="2" charset="-78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142852"/>
            <a:ext cx="8501122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2. چندگونگي روش تحقيق </a:t>
            </a:r>
          </a:p>
          <a:p>
            <a:pPr algn="ctr"/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بر اساس منابع کشف حقيقت</a:t>
            </a:r>
            <a:endParaRPr lang="fa-IR" sz="20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1714488"/>
            <a:ext cx="806231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1" anchor="ctr"/>
          <a:lstStyle/>
          <a:p>
            <a:pPr algn="just">
              <a:lnSpc>
                <a:spcPct val="15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1. روش عقلي و برهاني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348" y="2428868"/>
            <a:ext cx="806231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1" anchor="ctr"/>
          <a:lstStyle/>
          <a:p>
            <a:pPr algn="just">
              <a:lnSpc>
                <a:spcPct val="15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2. روش نقلي و تاريخي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348" y="3286124"/>
            <a:ext cx="806231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1" anchor="ctr"/>
          <a:lstStyle/>
          <a:p>
            <a:pPr marL="514350" indent="-514350" algn="just">
              <a:lnSpc>
                <a:spcPct val="15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3. روش نقلي و وحياني</a:t>
            </a:r>
          </a:p>
        </p:txBody>
      </p:sp>
      <p:sp>
        <p:nvSpPr>
          <p:cNvPr id="9" name="Rectangle 8"/>
          <p:cNvSpPr/>
          <p:nvPr/>
        </p:nvSpPr>
        <p:spPr>
          <a:xfrm>
            <a:off x="714348" y="4000504"/>
            <a:ext cx="806231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1" anchor="ctr"/>
          <a:lstStyle/>
          <a:p>
            <a:pPr marL="514350" indent="-514350" algn="just">
              <a:lnSpc>
                <a:spcPct val="15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4. روش ادبي و زبان شناختي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348" y="4714884"/>
            <a:ext cx="806231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1" anchor="ctr"/>
          <a:lstStyle/>
          <a:p>
            <a:pPr algn="just">
              <a:lnSpc>
                <a:spcPct val="150000"/>
              </a:lnSpc>
            </a:pPr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5. روش تجربي و عملي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4528" y="5500702"/>
            <a:ext cx="806231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1" anchor="ctr"/>
          <a:lstStyle/>
          <a:p>
            <a:pPr algn="just">
              <a:lnSpc>
                <a:spcPct val="150000"/>
              </a:lnSpc>
            </a:pPr>
            <a:r>
              <a:rPr lang="fa-IR" sz="4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6. </a:t>
            </a:r>
            <a:r>
              <a:rPr lang="fa-IR" sz="40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روش</a:t>
            </a:r>
            <a:r>
              <a:rPr lang="fa-IR" sz="4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ترکيبي </a:t>
            </a:r>
            <a:r>
              <a:rPr lang="fa-IR" sz="36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(تحقيقات ميان رشته اي)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357166"/>
            <a:ext cx="8286808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3. چندگونگي تحقيق</a:t>
            </a:r>
          </a:p>
          <a:p>
            <a:pPr marL="914400" indent="-914400" algn="ctr"/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به لحاظ قلمرو اجرا</a:t>
            </a:r>
          </a:p>
        </p:txBody>
      </p:sp>
      <p:sp>
        <p:nvSpPr>
          <p:cNvPr id="9" name="Rectangle 8"/>
          <p:cNvSpPr/>
          <p:nvPr/>
        </p:nvSpPr>
        <p:spPr>
          <a:xfrm>
            <a:off x="-571536" y="2357430"/>
            <a:ext cx="864399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أ. تحقيقات کمّي (ميداني يا پيمايشي)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500098" y="3714752"/>
            <a:ext cx="864399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ب. تحقيقات کيفي (محيطي و مطالعاتي)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500098" y="5000636"/>
            <a:ext cx="864399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ج. تحقيقات ترکيبي (کمّي + کيفي)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500042"/>
            <a:ext cx="82868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itchFamily="2" charset="-78"/>
              </a:rPr>
              <a:t>4. اقسام تحقيقات کيفي</a:t>
            </a:r>
          </a:p>
          <a:p>
            <a:pPr algn="ctr"/>
            <a:r>
              <a:rPr lang="fa-IR" sz="3600" b="1" dirty="0" smtClean="0">
                <a:solidFill>
                  <a:srgbClr val="FF0000"/>
                </a:solidFill>
                <a:cs typeface="B Titr" pitchFamily="2" charset="-78"/>
              </a:rPr>
              <a:t>به لحاظ حركت پژوهشگر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1406" y="1857364"/>
            <a:ext cx="8229600" cy="142876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1" anchor="ctr">
            <a:normAutofit fontScale="97500"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1. موضوع (مسئله) محور 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71406" y="3357562"/>
            <a:ext cx="8229600" cy="107157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1" anchor="ctr">
            <a:noAutofit/>
          </a:bodyPr>
          <a:lstStyle/>
          <a:p>
            <a:pPr marR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2. متن محور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71406" y="4429132"/>
            <a:ext cx="8229600" cy="135732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1" anchor="ctr">
            <a:noAutofit/>
          </a:bodyPr>
          <a:lstStyle/>
          <a:p>
            <a:pPr marR="0" lvl="0" indent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3. ترکيبي: متن محور + موضوع محور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21031</TotalTime>
  <Words>2397</Words>
  <Application>Microsoft Office PowerPoint</Application>
  <PresentationFormat>On-screen Show (4:3)</PresentationFormat>
  <Paragraphs>310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Mr.110</dc:creator>
  <cp:lastModifiedBy>HP</cp:lastModifiedBy>
  <cp:revision>441</cp:revision>
  <dcterms:created xsi:type="dcterms:W3CDTF">2016-09-10T11:02:20Z</dcterms:created>
  <dcterms:modified xsi:type="dcterms:W3CDTF">2020-10-02T18:40:10Z</dcterms:modified>
</cp:coreProperties>
</file>