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72" r:id="rId3"/>
    <p:sldId id="256" r:id="rId4"/>
    <p:sldId id="269" r:id="rId5"/>
    <p:sldId id="257" r:id="rId6"/>
    <p:sldId id="258" r:id="rId7"/>
    <p:sldId id="259" r:id="rId8"/>
    <p:sldId id="260" r:id="rId9"/>
    <p:sldId id="261" r:id="rId10"/>
    <p:sldId id="263" r:id="rId11"/>
    <p:sldId id="268" r:id="rId12"/>
    <p:sldId id="264" r:id="rId13"/>
    <p:sldId id="270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2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491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65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696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912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992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422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577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65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122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2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36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DD17-4A81-468C-9FC4-BC92350ADF42}" type="datetimeFigureOut">
              <a:rPr lang="fa-IR" smtClean="0"/>
              <a:t>06/07/1438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95E7-9150-4AB9-B0E7-A382E06970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-2776864" y="1071801"/>
            <a:ext cx="9782628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ده      </a:t>
            </a:r>
            <a:r>
              <a:rPr lang="fa-IR" sz="3200" dirty="0">
                <a:latin typeface="IranNastaliq" panose="02020505000000020003" pitchFamily="18" charset="0"/>
                <a:cs typeface="IranNastaliq" panose="02020505000000020003" pitchFamily="18" charset="0"/>
              </a:rPr>
              <a:t>شاخصه و ویژگی مهم روحانیت و حوزه انقلابی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:</a:t>
            </a:r>
          </a:p>
          <a:p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3200" dirty="0">
                <a:latin typeface="IranNastaliq" panose="02020505000000020003" pitchFamily="18" charset="0"/>
                <a:cs typeface="IranNastaliq" panose="02020505000000020003" pitchFamily="18" charset="0"/>
              </a:rPr>
              <a:t>1- شجاعت و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شهامت</a:t>
            </a:r>
          </a:p>
          <a:p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3200" dirty="0">
                <a:latin typeface="IranNastaliq" panose="02020505000000020003" pitchFamily="18" charset="0"/>
                <a:cs typeface="IranNastaliq" panose="02020505000000020003" pitchFamily="18" charset="0"/>
              </a:rPr>
              <a:t>2- داشتن روحیه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استکبارستیزی</a:t>
            </a:r>
          </a:p>
          <a:p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3200" dirty="0">
                <a:latin typeface="IranNastaliq" panose="02020505000000020003" pitchFamily="18" charset="0"/>
                <a:cs typeface="IranNastaliq" panose="02020505000000020003" pitchFamily="18" charset="0"/>
              </a:rPr>
              <a:t>3-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بصیرت</a:t>
            </a:r>
          </a:p>
          <a:p>
            <a:endParaRPr lang="fa-IR" sz="3200" dirty="0" smtClean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3200" dirty="0">
                <a:latin typeface="IranNastaliq" panose="02020505000000020003" pitchFamily="18" charset="0"/>
                <a:cs typeface="IranNastaliq" panose="02020505000000020003" pitchFamily="18" charset="0"/>
              </a:rPr>
              <a:t>- جدیت در تحصیل و تحقیق</a:t>
            </a:r>
          </a:p>
          <a:p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3200" dirty="0">
                <a:latin typeface="IranNastaliq" panose="02020505000000020003" pitchFamily="18" charset="0"/>
                <a:cs typeface="IranNastaliq" panose="02020505000000020003" pitchFamily="18" charset="0"/>
              </a:rPr>
              <a:t>5- پیروی از ولایت فقیه و عالمان ربانی</a:t>
            </a:r>
          </a:p>
          <a:p>
            <a:r>
              <a:rPr lang="fa-IR" sz="3200" dirty="0"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</a:p>
          <a:p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104571" y="508000"/>
            <a:ext cx="8810172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6- </a:t>
            </a:r>
            <a:r>
              <a:rPr lang="fa-IR" sz="4000" dirty="0">
                <a:latin typeface="IranNastaliq" panose="02020505000000020003" pitchFamily="18" charset="0"/>
                <a:cs typeface="IranNastaliq" panose="02020505000000020003" pitchFamily="18" charset="0"/>
              </a:rPr>
              <a:t>تکلیف محوری و حفظ زی </a:t>
            </a:r>
            <a:r>
              <a:rPr lang="fa-IR" sz="4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طلبگی</a:t>
            </a:r>
          </a:p>
          <a:p>
            <a:endParaRPr lang="fa-IR" sz="4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4000" dirty="0">
                <a:latin typeface="IranNastaliq" panose="02020505000000020003" pitchFamily="18" charset="0"/>
                <a:cs typeface="IranNastaliq" panose="02020505000000020003" pitchFamily="18" charset="0"/>
              </a:rPr>
              <a:t>7- استقامت و همت </a:t>
            </a:r>
            <a:r>
              <a:rPr lang="fa-IR" sz="4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بلند</a:t>
            </a:r>
          </a:p>
          <a:p>
            <a:endParaRPr lang="fa-IR" sz="4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4000" dirty="0">
                <a:latin typeface="IranNastaliq" panose="02020505000000020003" pitchFamily="18" charset="0"/>
                <a:cs typeface="IranNastaliq" panose="02020505000000020003" pitchFamily="18" charset="0"/>
              </a:rPr>
              <a:t>8- زمینه ساز فرهنگ انتظار و </a:t>
            </a:r>
            <a:r>
              <a:rPr lang="fa-IR" sz="4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مهدوی</a:t>
            </a:r>
          </a:p>
          <a:p>
            <a:endParaRPr lang="fa-IR" sz="4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4000" dirty="0">
                <a:latin typeface="IranNastaliq" panose="02020505000000020003" pitchFamily="18" charset="0"/>
                <a:cs typeface="IranNastaliq" panose="02020505000000020003" pitchFamily="18" charset="0"/>
              </a:rPr>
              <a:t>9- پرهیز از تعصبات گروهی و </a:t>
            </a:r>
            <a:r>
              <a:rPr lang="fa-IR" sz="4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جناحی</a:t>
            </a:r>
          </a:p>
          <a:p>
            <a:endParaRPr lang="fa-IR" sz="4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4000" dirty="0">
                <a:latin typeface="IranNastaliq" panose="02020505000000020003" pitchFamily="18" charset="0"/>
                <a:cs typeface="IranNastaliq" panose="02020505000000020003" pitchFamily="18" charset="0"/>
              </a:rPr>
              <a:t>10- کلان نگری و پرهیز از جزئی نگری</a:t>
            </a:r>
          </a:p>
          <a:p>
            <a:endParaRPr lang="fa-IR" sz="4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3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68" y="365525"/>
            <a:ext cx="5333659" cy="3632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6900" y="4796847"/>
            <a:ext cx="896042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هر جا از انقلابیگری غفلت کردیم عقب ماندیم</a:t>
            </a:r>
          </a:p>
          <a:p>
            <a:r>
              <a:rPr lang="fa-IR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هر جا انقلابی عمل کردیم پیش رفتیم.</a:t>
            </a:r>
            <a:endParaRPr lang="fa-IR" sz="4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38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" y="-7892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411162" y="3088470"/>
            <a:ext cx="848988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a-IR" sz="2800" dirty="0" smtClean="0">
              <a:cs typeface="Yagut" panose="00000400000000000000" pitchFamily="2" charset="-78"/>
            </a:endParaRPr>
          </a:p>
          <a:p>
            <a:pPr algn="ctr"/>
            <a:r>
              <a:rPr lang="fa-IR" sz="2800" dirty="0" smtClean="0">
                <a:cs typeface="Zar" panose="00000400000000000000" pitchFamily="2" charset="-78"/>
              </a:rPr>
              <a:t>انقلابیگری :تنها راه پیشرفت و تحقق اهداف</a:t>
            </a:r>
            <a:endParaRPr lang="fa-IR" sz="2800" dirty="0">
              <a:cs typeface="Zar" panose="00000400000000000000" pitchFamily="2" charset="-78"/>
            </a:endParaRPr>
          </a:p>
          <a:p>
            <a:r>
              <a:rPr lang="fa-IR" sz="2800" dirty="0" smtClean="0">
                <a:cs typeface="Zar" panose="00000400000000000000" pitchFamily="2" charset="-78"/>
              </a:rPr>
              <a:t>روحانیت </a:t>
            </a:r>
            <a:r>
              <a:rPr lang="fa-IR" sz="2800" dirty="0">
                <a:cs typeface="Zar" panose="00000400000000000000" pitchFamily="2" charset="-78"/>
              </a:rPr>
              <a:t>اصیل و انقلابی دژ مستحکم صیانت از آرمانهای اسلام و انقلاب </a:t>
            </a:r>
            <a:r>
              <a:rPr lang="fa-IR" sz="2800" dirty="0" smtClean="0">
                <a:cs typeface="Zar" panose="00000400000000000000" pitchFamily="2" charset="-78"/>
              </a:rPr>
              <a:t>است</a:t>
            </a:r>
            <a:r>
              <a:rPr lang="fa-IR" sz="2800" dirty="0" smtClean="0">
                <a:cs typeface="Yagut" panose="00000400000000000000" pitchFamily="2" charset="-78"/>
              </a:rPr>
              <a:t>.</a:t>
            </a:r>
            <a:endParaRPr lang="fa-IR" sz="2800" dirty="0">
              <a:cs typeface="Yagut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685800"/>
            <a:ext cx="4135582" cy="24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1088857"/>
            <a:ext cx="1071302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600" dirty="0">
                <a:solidFill>
                  <a:schemeClr val="accent1">
                    <a:lumMod val="50000"/>
                  </a:schemeClr>
                </a:solidFill>
                <a:cs typeface="Zar" panose="00000400000000000000" pitchFamily="2" charset="-78"/>
              </a:rPr>
              <a:t>«لَيْسَ لِلْإِنْسَانِ إِلَّا مَا سَعَى</a:t>
            </a:r>
            <a:r>
              <a:rPr lang="fa-IR" sz="6600" dirty="0" smtClean="0">
                <a:solidFill>
                  <a:schemeClr val="accent1">
                    <a:lumMod val="50000"/>
                  </a:schemeClr>
                </a:solidFill>
                <a:cs typeface="Zar" panose="00000400000000000000" pitchFamily="2" charset="-78"/>
              </a:rPr>
              <a:t>»  :</a:t>
            </a:r>
          </a:p>
          <a:p>
            <a:r>
              <a:rPr lang="fa-IR" sz="6600" dirty="0" smtClean="0">
                <a:solidFill>
                  <a:schemeClr val="accent1">
                    <a:lumMod val="50000"/>
                  </a:schemeClr>
                </a:solidFill>
                <a:cs typeface="Zar" panose="00000400000000000000" pitchFamily="2" charset="-78"/>
              </a:rPr>
              <a:t> الگوی قرآن برای حفظ روحیه انقلابی</a:t>
            </a:r>
            <a:endParaRPr lang="fa-IR" sz="6600" dirty="0">
              <a:solidFill>
                <a:schemeClr val="accent1">
                  <a:lumMod val="50000"/>
                </a:schemeClr>
              </a:solidFill>
              <a:cs typeface="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43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119745" y="467592"/>
            <a:ext cx="8853055" cy="57246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هوشمندی و هوشیاری از شاخصه های انقلابی گری:</a:t>
            </a:r>
          </a:p>
          <a:p>
            <a:endParaRPr lang="fa-IR" dirty="0" smtClean="0"/>
          </a:p>
          <a:p>
            <a:r>
              <a:rPr lang="fa-IR" dirty="0"/>
              <a:t>وَإِذَا كُنْتَ فِيهِمْ فَأَقَمْتَ لَهُمُ الصَّلَاةَ فَلْتَقُمْ طَائِفَةٌ مِنْهُمْ مَعَكَ وَلْيَأْخُذُوا أَسْلِحَتَهُمْ فَإِذَا سَجَدُوا فَلْيَكُونُوا مِنْ وَرَائِكُمْ وَلْتَأْتِ طَائِفَةٌ أُخْرَىٰ لَمْ يُصَلُّوا فَلْيُصَلُّوا مَعَكَ وَلْيَأْخُذُوا حِذْرَهُمْ وَأَسْلِحَتَهُمْ ۗ وَدَّ الَّذِينَ كَفَرُوا لَوْ تَغْفُلُونَ عَنْ أَسْلِحَتِكُمْ وَأَمْتِعَتِكُمْ فَيَمِيلُونَ عَلَيْكُمْ مَيْلَةً وَاحِدَةً ۚ </a:t>
            </a:r>
            <a:r>
              <a:rPr lang="fa-IR" dirty="0" smtClean="0"/>
              <a:t>(102 سوره مبارکه نساء)</a:t>
            </a:r>
          </a:p>
          <a:p>
            <a:endParaRPr lang="fa-IR" dirty="0" smtClean="0"/>
          </a:p>
          <a:p>
            <a:endParaRPr lang="fa-IR" dirty="0"/>
          </a:p>
          <a:p>
            <a:r>
              <a:rPr lang="fa-IR" dirty="0" smtClean="0"/>
              <a:t>و </a:t>
            </a:r>
            <a:r>
              <a:rPr lang="fa-IR" dirty="0"/>
              <a:t>هرگاه شخص تو در میان سپاه اسلام باشی و نماز بر آنان به پا داری باید آنها با تو مسلّح به نماز ایستند، و چون سجده نماز به جای آوردند (و نماز را فُرادی تمام کردند) در پشت سرِ شما رفته و گروهی که نماز نخوانده بیایند و با تو نماز گزارند و البته با لباس جنگ و اسلحه، زیرا کافران آرزو و انتظار دارند که شما از اسلحه و اسباب خود غفلت کنید تا ناگهان یکباره بر شما حمله ور شوند. </a:t>
            </a:r>
            <a:endParaRPr lang="fa-IR" dirty="0" smtClean="0"/>
          </a:p>
          <a:p>
            <a:endParaRPr lang="fa-IR" dirty="0"/>
          </a:p>
          <a:p>
            <a:r>
              <a:rPr lang="fa-IR" dirty="0" smtClean="0"/>
              <a:t>در همه حال هوشیاری لازم است حتی نماز نباید مسلمانان را از خطر دشمن غافل کند.</a:t>
            </a:r>
          </a:p>
          <a:p>
            <a:r>
              <a:rPr lang="fa-IR" dirty="0" smtClean="0"/>
              <a:t>هوشمندی و هوشیاری در صحنه مبارزه:نظامی فرهنگی و سیاسی از شاخصه های انقلابیگری است </a:t>
            </a:r>
          </a:p>
          <a:p>
            <a:r>
              <a:rPr lang="fa-IR" dirty="0" smtClean="0"/>
              <a:t>مؤمن انقلابی باید نقشه دشمن را بخواند.</a:t>
            </a:r>
          </a:p>
          <a:p>
            <a:endParaRPr lang="fa-IR" dirty="0" smtClean="0"/>
          </a:p>
          <a:p>
            <a:r>
              <a:rPr lang="fa-IR" dirty="0" smtClean="0"/>
              <a:t>غفلت امت اسلامی شبیخون کفار را در پی خواهد داشت.</a:t>
            </a:r>
          </a:p>
          <a:p>
            <a:endParaRPr lang="fa-IR" dirty="0"/>
          </a:p>
          <a:p>
            <a:r>
              <a:rPr lang="fa-IR" dirty="0" smtClean="0"/>
              <a:t>هر سخن و برنامه و حرکتی که مسلمکانان را غافل کند ، گامی است در جهت اهداف و خواسته های دشمن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418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73628" y="1846715"/>
            <a:ext cx="11918372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ویژگی مؤمن انقلابی:                   بی قرار است ، راحت طلبی ندارد،       آسانگیر است اما آسان طلب نیست،       مجاهد است قاعد نیست        اهل تلاش است تنبل نیست               شهادت طلب است             شجاع است</a:t>
            </a:r>
          </a:p>
          <a:p>
            <a:r>
              <a:rPr lang="fa-IR" sz="2400" dirty="0" smtClean="0"/>
              <a:t>اهل خطر و موج آفرین است         هوشمند و هوشیار است             امیدوار است و امید آفرین       اهل یأس نیست      </a:t>
            </a:r>
          </a:p>
          <a:p>
            <a:r>
              <a:rPr lang="fa-IR" sz="2400" dirty="0" smtClean="0"/>
              <a:t> </a:t>
            </a:r>
          </a:p>
          <a:p>
            <a:r>
              <a:rPr lang="fa-IR" sz="2400" dirty="0" smtClean="0"/>
              <a:t>در راهی که انتخاب کرده است تردید نمیکند      زود از کوره در نمیرود    خستگی ناپذیر است</a:t>
            </a:r>
          </a:p>
          <a:p>
            <a:r>
              <a:rPr lang="fa-IR" sz="2400" dirty="0" smtClean="0"/>
              <a:t>خداوند نه تنها به ابزار و امکانات مجاهد انقلابی قسم یاد کرده به خود مجاهد به طریق اولی سوگند خورده است.</a:t>
            </a:r>
          </a:p>
          <a:p>
            <a:pPr algn="ctr"/>
            <a:r>
              <a:rPr lang="fa-IR" sz="2400" dirty="0" smtClean="0"/>
              <a:t>بسم الله الرحمن الرحیم</a:t>
            </a:r>
          </a:p>
          <a:p>
            <a:pPr algn="ctr"/>
            <a:r>
              <a:rPr lang="fa-IR" sz="2400" dirty="0" smtClean="0"/>
              <a:t>والعادیات ضبحا</a:t>
            </a:r>
          </a:p>
          <a:p>
            <a:pPr algn="ctr"/>
            <a:r>
              <a:rPr lang="fa-IR" sz="2400" dirty="0" smtClean="0"/>
              <a:t>فالموریات قدحا</a:t>
            </a:r>
          </a:p>
          <a:p>
            <a:pPr algn="ctr"/>
            <a:r>
              <a:rPr lang="fa-IR" sz="2400" dirty="0" smtClean="0"/>
              <a:t>فالمغیرات صبحا       فأثرن به نفعا       فوسطن به جمعا                       </a:t>
            </a:r>
          </a:p>
          <a:p>
            <a:endParaRPr lang="fa-IR" sz="2400" dirty="0" smtClean="0"/>
          </a:p>
          <a:p>
            <a:endParaRPr lang="fa-IR" sz="2400" dirty="0" smtClean="0"/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0685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4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4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4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4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4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9473" y="3200399"/>
            <a:ext cx="8229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000" dirty="0" smtClean="0">
                <a:latin typeface="Arial Black" panose="020B0A04020102020204" pitchFamily="34" charset="0"/>
                <a:cs typeface="Zar" panose="00000400000000000000" pitchFamily="2" charset="-78"/>
              </a:rPr>
              <a:t>انقلابی گری</a:t>
            </a:r>
          </a:p>
          <a:p>
            <a:pPr algn="ctr"/>
            <a:r>
              <a:rPr lang="fa-IR" sz="6000" dirty="0" smtClean="0">
                <a:latin typeface="Aparajita" panose="020B0604020202020204" pitchFamily="34" charset="0"/>
                <a:cs typeface="Zar" panose="00000400000000000000" pitchFamily="2" charset="-78"/>
              </a:rPr>
              <a:t> </a:t>
            </a:r>
            <a:endParaRPr lang="fa-IR" sz="6000" dirty="0">
              <a:latin typeface="Aparajita" panose="020B0604020202020204" pitchFamily="34" charset="0"/>
              <a:cs typeface="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866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001828" y="1970951"/>
            <a:ext cx="1210179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0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حوزه انقلابی: </a:t>
            </a:r>
            <a:r>
              <a:rPr lang="fa-IR" sz="10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بایسته ها و راهکارها </a:t>
            </a:r>
            <a:endParaRPr lang="fa-IR" sz="100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56864"/>
          </a:xfrm>
        </p:spPr>
      </p:pic>
      <p:sp>
        <p:nvSpPr>
          <p:cNvPr id="3" name="TextBox 2"/>
          <p:cNvSpPr txBox="1"/>
          <p:nvPr/>
        </p:nvSpPr>
        <p:spPr>
          <a:xfrm>
            <a:off x="2852223" y="677894"/>
            <a:ext cx="7547428" cy="95102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شاخصه های انقلابی گری از دیدگاه مقام عظمای ولایت:</a:t>
            </a:r>
          </a:p>
          <a:p>
            <a:endParaRPr lang="fa-IR" sz="2000" dirty="0">
              <a:latin typeface="IranNastaliq" panose="02020505000000020003" pitchFamily="18" charset="0"/>
              <a:cs typeface="Zar" panose="00000400000000000000" pitchFamily="2" charset="-78"/>
            </a:endParaRPr>
          </a:p>
          <a:p>
            <a:endParaRPr lang="fa-IR" sz="2000" dirty="0">
              <a:latin typeface="IranNastaliq" panose="02020505000000020003" pitchFamily="18" charset="0"/>
              <a:cs typeface="Zar" panose="00000400000000000000" pitchFamily="2" charset="-78"/>
            </a:endParaRPr>
          </a:p>
          <a:p>
            <a:endParaRPr lang="fa-IR" sz="2000" dirty="0">
              <a:latin typeface="IranNastaliq" panose="02020505000000020003" pitchFamily="18" charset="0"/>
              <a:cs typeface="Zar" panose="00000400000000000000" pitchFamily="2" charset="-78"/>
            </a:endParaRPr>
          </a:p>
          <a:p>
            <a:r>
              <a:rPr lang="fa-IR" sz="2800" dirty="0" smtClean="0">
                <a:latin typeface="IranNastaliq" panose="02020505000000020003" pitchFamily="18" charset="0"/>
                <a:cs typeface="Zar" panose="00000400000000000000" pitchFamily="2" charset="-78"/>
              </a:rPr>
              <a:t>1 </a:t>
            </a:r>
            <a:r>
              <a:rPr lang="fa-IR" sz="2800" dirty="0">
                <a:latin typeface="IranNastaliq" panose="02020505000000020003" pitchFamily="18" charset="0"/>
                <a:cs typeface="Zar" panose="00000400000000000000" pitchFamily="2" charset="-78"/>
              </a:rPr>
              <a:t>)  پایبندی به مبانی و ارزشهای اساسی انقلاب اسلامی</a:t>
            </a:r>
          </a:p>
          <a:p>
            <a:endParaRPr lang="fa-IR" sz="2800" dirty="0">
              <a:latin typeface="IranNastaliq" panose="02020505000000020003" pitchFamily="18" charset="0"/>
              <a:cs typeface="Zar" panose="00000400000000000000" pitchFamily="2" charset="-78"/>
            </a:endParaRPr>
          </a:p>
          <a:p>
            <a:r>
              <a:rPr lang="fa-IR" sz="2800" dirty="0">
                <a:latin typeface="IranNastaliq" panose="02020505000000020003" pitchFamily="18" charset="0"/>
                <a:cs typeface="Zar" panose="00000400000000000000" pitchFamily="2" charset="-78"/>
              </a:rPr>
              <a:t>2 ) هدف گیری مستمر آرمانها و همت بلند برای رسیدن به آنها</a:t>
            </a:r>
          </a:p>
          <a:p>
            <a:endParaRPr lang="fa-IR" sz="2800" dirty="0">
              <a:latin typeface="IranNastaliq" panose="02020505000000020003" pitchFamily="18" charset="0"/>
              <a:cs typeface="Zar" panose="00000400000000000000" pitchFamily="2" charset="-78"/>
            </a:endParaRPr>
          </a:p>
          <a:p>
            <a:r>
              <a:rPr lang="fa-IR" sz="2800" dirty="0">
                <a:latin typeface="IranNastaliq" panose="02020505000000020003" pitchFamily="18" charset="0"/>
                <a:cs typeface="Zar" panose="00000400000000000000" pitchFamily="2" charset="-78"/>
              </a:rPr>
              <a:t>3 ) پایبندی به استقلال همه جانبه کشور</a:t>
            </a:r>
          </a:p>
          <a:p>
            <a:endParaRPr lang="fa-IR" sz="2800" dirty="0">
              <a:latin typeface="IranNastaliq" panose="02020505000000020003" pitchFamily="18" charset="0"/>
              <a:cs typeface="Zar" panose="00000400000000000000" pitchFamily="2" charset="-78"/>
            </a:endParaRPr>
          </a:p>
          <a:p>
            <a:r>
              <a:rPr lang="fa-IR" sz="2800" dirty="0">
                <a:latin typeface="IranNastaliq" panose="02020505000000020003" pitchFamily="18" charset="0"/>
                <a:cs typeface="Zar" panose="00000400000000000000" pitchFamily="2" charset="-78"/>
              </a:rPr>
              <a:t>4 ) حساسیت در برابر دشمن و تبعیت نکردن از او</a:t>
            </a:r>
          </a:p>
          <a:p>
            <a:endParaRPr lang="fa-IR" sz="2800" dirty="0">
              <a:latin typeface="IranNastaliq" panose="02020505000000020003" pitchFamily="18" charset="0"/>
              <a:cs typeface="Zar" panose="00000400000000000000" pitchFamily="2" charset="-78"/>
            </a:endParaRPr>
          </a:p>
          <a:p>
            <a:r>
              <a:rPr lang="fa-IR" sz="2800" dirty="0">
                <a:latin typeface="IranNastaliq" panose="02020505000000020003" pitchFamily="18" charset="0"/>
                <a:cs typeface="Zar" panose="00000400000000000000" pitchFamily="2" charset="-78"/>
              </a:rPr>
              <a:t>5 ) تقوای دینی و سیاسی</a:t>
            </a:r>
          </a:p>
          <a:p>
            <a:endParaRPr lang="fa-IR" sz="2000" dirty="0">
              <a:latin typeface="IranNastaliq" panose="02020505000000020003" pitchFamily="18" charset="0"/>
              <a:cs typeface="Zar" panose="00000400000000000000" pitchFamily="2" charset="-78"/>
            </a:endParaRPr>
          </a:p>
          <a:p>
            <a:r>
              <a:rPr lang="fa-IR" sz="2000" dirty="0">
                <a:latin typeface="IranNastaliq" panose="02020505000000020003" pitchFamily="18" charset="0"/>
                <a:cs typeface="Zar" panose="00000400000000000000" pitchFamily="2" charset="-78"/>
              </a:rPr>
              <a:t> </a:t>
            </a:r>
            <a:endParaRPr lang="fa-IR" sz="2000" dirty="0" smtClean="0">
              <a:latin typeface="IranNastaliq" panose="02020505000000020003" pitchFamily="18" charset="0"/>
              <a:cs typeface="Zar" panose="00000400000000000000" pitchFamily="2" charset="-78"/>
            </a:endParaRPr>
          </a:p>
          <a:p>
            <a:endParaRPr lang="fa-IR" sz="2000" dirty="0"/>
          </a:p>
          <a:p>
            <a:endParaRPr lang="fa-IR" sz="2000" dirty="0" smtClean="0"/>
          </a:p>
          <a:p>
            <a:endParaRPr lang="fa-IR" sz="2000" dirty="0"/>
          </a:p>
          <a:p>
            <a:endParaRPr lang="fa-IR" sz="2000" dirty="0" smtClean="0"/>
          </a:p>
          <a:p>
            <a:endParaRPr lang="fa-IR" sz="2000" dirty="0"/>
          </a:p>
          <a:p>
            <a:endParaRPr lang="fa-IR" sz="2000" dirty="0" smtClean="0"/>
          </a:p>
          <a:p>
            <a:endParaRPr lang="fa-IR" sz="2000" dirty="0"/>
          </a:p>
          <a:p>
            <a:endParaRPr lang="fa-IR" sz="2000" dirty="0" smtClean="0"/>
          </a:p>
          <a:p>
            <a:endParaRPr lang="fa-IR" sz="2000" dirty="0"/>
          </a:p>
          <a:p>
            <a:endParaRPr lang="fa-IR" sz="2000" dirty="0" smtClean="0"/>
          </a:p>
          <a:p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04741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82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838200" y="600262"/>
            <a:ext cx="10778068" cy="58169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endParaRPr lang="fa-IR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just"/>
            <a:r>
              <a:rPr lang="fa-I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برای </a:t>
            </a:r>
            <a:r>
              <a:rPr lang="fa-I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حفظ انقلاب </a:t>
            </a:r>
            <a:r>
              <a:rPr lang="fa-I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حوزه</a:t>
            </a:r>
          </a:p>
          <a:p>
            <a:pPr algn="just"/>
            <a:endParaRPr lang="fa-IR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just"/>
            <a:endParaRPr lang="fa-IR" sz="4800" dirty="0">
              <a:solidFill>
                <a:schemeClr val="tx1">
                  <a:lumMod val="95000"/>
                  <a:lumOff val="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just"/>
            <a:r>
              <a:rPr lang="fa-I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بیش از هر چیز باید خود </a:t>
            </a:r>
            <a:r>
              <a:rPr lang="fa-I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را</a:t>
            </a:r>
          </a:p>
          <a:p>
            <a:pPr algn="just"/>
            <a:endParaRPr lang="fa-IR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just"/>
            <a:endParaRPr lang="fa-IR" sz="4800" dirty="0">
              <a:solidFill>
                <a:schemeClr val="tx1">
                  <a:lumMod val="95000"/>
                  <a:lumOff val="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just"/>
            <a:r>
              <a:rPr lang="fa-I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مجهز به پاسخگویی و تشریح و توضیح معتقدات برای همه ی قشر های جامعه </a:t>
            </a:r>
            <a:r>
              <a:rPr lang="fa-I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نماید.</a:t>
            </a:r>
            <a:endParaRPr lang="fa-IR" sz="4800" dirty="0">
              <a:solidFill>
                <a:schemeClr val="tx1">
                  <a:lumMod val="95000"/>
                  <a:lumOff val="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3321" y="713942"/>
            <a:ext cx="917786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72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انقلابی بودن یعنی:</a:t>
            </a:r>
          </a:p>
          <a:p>
            <a:pPr algn="just"/>
            <a:endParaRPr lang="fa-IR" sz="7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just"/>
            <a:r>
              <a:rPr lang="fa-IR" sz="48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شناخت درست واقعیت ها و نیاز های نظام ، جامعه و جهان معاصر</a:t>
            </a:r>
            <a:endParaRPr lang="fa-IR" sz="48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9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000"/>
          </a:xfrm>
        </p:spPr>
      </p:pic>
      <p:sp>
        <p:nvSpPr>
          <p:cNvPr id="7" name="TextBox 6"/>
          <p:cNvSpPr txBox="1"/>
          <p:nvPr/>
        </p:nvSpPr>
        <p:spPr>
          <a:xfrm>
            <a:off x="1159933" y="1293842"/>
            <a:ext cx="10193867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5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انقلابی بودن</a:t>
            </a:r>
          </a:p>
          <a:p>
            <a:pPr algn="just"/>
            <a:endParaRPr lang="fa-IR" sz="5400" dirty="0" smtClean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just"/>
            <a:r>
              <a:rPr lang="fa-IR" sz="5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انقلابی ماندن </a:t>
            </a:r>
          </a:p>
          <a:p>
            <a:pPr algn="just"/>
            <a:endParaRPr lang="fa-IR" sz="5400" dirty="0" smtClean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just"/>
            <a:r>
              <a:rPr lang="fa-IR" sz="5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و انقلابی گری برای مؤمن به مکتب اسلام یک ضرورت است. </a:t>
            </a:r>
            <a:endParaRPr lang="fa-IR" sz="5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99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73956" y="1690688"/>
            <a:ext cx="8850488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5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حوزه علمیه باید افراد را به</a:t>
            </a:r>
          </a:p>
          <a:p>
            <a:pPr algn="just"/>
            <a:endParaRPr lang="fa-IR" sz="5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just"/>
            <a:r>
              <a:rPr lang="fa-IR" sz="5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علوم روز از قبیل رایانه ، اصطلاحات نو و ابزار های فضای مجازی و شبکه های اجتماعی به صورت ویژه مسلط نماید .</a:t>
            </a:r>
          </a:p>
          <a:p>
            <a:pPr algn="just"/>
            <a:r>
              <a:rPr lang="fa-IR" sz="5400" dirty="0" smtClean="0">
                <a:latin typeface="Andalus" panose="02020603050405020304" pitchFamily="18" charset="-78"/>
                <a:cs typeface="Zar" panose="00000400000000000000" pitchFamily="2" charset="-78"/>
              </a:rPr>
              <a:t> </a:t>
            </a:r>
            <a:endParaRPr lang="fa-IR" sz="5400" dirty="0">
              <a:latin typeface="Andalus" panose="02020603050405020304" pitchFamily="18" charset="-78"/>
              <a:cs typeface="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65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512800" cy="10024533"/>
          </a:xfrm>
        </p:spPr>
      </p:pic>
      <p:sp>
        <p:nvSpPr>
          <p:cNvPr id="5" name="TextBox 4"/>
          <p:cNvSpPr txBox="1"/>
          <p:nvPr/>
        </p:nvSpPr>
        <p:spPr>
          <a:xfrm>
            <a:off x="2061633" y="166617"/>
            <a:ext cx="9389533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7200" dirty="0" smtClean="0">
                <a:solidFill>
                  <a:schemeClr val="bg1"/>
                </a:solidFill>
                <a:latin typeface="IPT.Zar" panose="00000400000000000000" pitchFamily="2" charset="2"/>
                <a:cs typeface="Zar" panose="00000400000000000000" pitchFamily="2" charset="-78"/>
              </a:rPr>
              <a:t>حوزه انقلابی نسبت به تحولات جامعه احساس مسئولیت می کند.</a:t>
            </a:r>
          </a:p>
          <a:p>
            <a:r>
              <a:rPr lang="fa-IR" sz="7200" dirty="0" smtClean="0">
                <a:solidFill>
                  <a:schemeClr val="bg1"/>
                </a:solidFill>
                <a:latin typeface="IPT.Zar" panose="00000400000000000000" pitchFamily="2" charset="2"/>
                <a:cs typeface="Zar" panose="00000400000000000000" pitchFamily="2" charset="-78"/>
              </a:rPr>
              <a:t>حوزه انقلابی نسبت به مخاطرات ، آسیب ها و هجمه به ارزشها حساس است.</a:t>
            </a:r>
            <a:endParaRPr lang="fa-IR" sz="7200" dirty="0">
              <a:solidFill>
                <a:schemeClr val="bg1"/>
              </a:solidFill>
              <a:latin typeface="IPT.Zar" panose="00000400000000000000" pitchFamily="2" charset="2"/>
              <a:cs typeface="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21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631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Andalus</vt:lpstr>
      <vt:lpstr>Aparajita</vt:lpstr>
      <vt:lpstr>Arial</vt:lpstr>
      <vt:lpstr>Arial Black</vt:lpstr>
      <vt:lpstr>Calibri</vt:lpstr>
      <vt:lpstr>Calibri Light</vt:lpstr>
      <vt:lpstr>IPT.Zar</vt:lpstr>
      <vt:lpstr>IranNastaliq</vt:lpstr>
      <vt:lpstr>Times New Roman</vt:lpstr>
      <vt:lpstr>Yagut</vt:lpstr>
      <vt:lpstr>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padideh</dc:creator>
  <cp:lastModifiedBy>user</cp:lastModifiedBy>
  <cp:revision>27</cp:revision>
  <dcterms:created xsi:type="dcterms:W3CDTF">2017-03-05T18:36:33Z</dcterms:created>
  <dcterms:modified xsi:type="dcterms:W3CDTF">2017-03-05T07:12:47Z</dcterms:modified>
</cp:coreProperties>
</file>