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3" r:id="rId3"/>
    <p:sldId id="280" r:id="rId4"/>
    <p:sldId id="259" r:id="rId5"/>
    <p:sldId id="289" r:id="rId6"/>
    <p:sldId id="260" r:id="rId7"/>
    <p:sldId id="281" r:id="rId8"/>
    <p:sldId id="282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38" autoAdjust="0"/>
  </p:normalViewPr>
  <p:slideViewPr>
    <p:cSldViewPr>
      <p:cViewPr>
        <p:scale>
          <a:sx n="75" d="100"/>
          <a:sy n="75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86687-E3B0-435A-AF60-6154299EB8E3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D1525B-1F22-4886-84AB-9BD0BD35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043608" y="4149080"/>
            <a:ext cx="6840000" cy="1656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FFFF00"/>
                </a:solidFill>
                <a:latin typeface="Adobe Hebrew" pitchFamily="18" charset="-79"/>
              </a:rPr>
              <a:t>شيوه‌نامه حمايت از : </a:t>
            </a:r>
            <a:endParaRPr lang="en-US" sz="2400" b="1" dirty="0" smtClean="0">
              <a:solidFill>
                <a:srgbClr val="FFFF00"/>
              </a:solidFill>
              <a:latin typeface="Adobe Hebrew" pitchFamily="18" charset="-79"/>
            </a:endParaRPr>
          </a:p>
          <a:p>
            <a:pPr algn="ctr" rtl="1"/>
            <a:r>
              <a:rPr lang="fa-IR" sz="2400" b="1" dirty="0" smtClean="0">
                <a:solidFill>
                  <a:srgbClr val="FFFF00"/>
                </a:solidFill>
                <a:latin typeface="Adobe Hebrew" pitchFamily="18" charset="-79"/>
              </a:rPr>
              <a:t>پایان‌نامه‌های کارشناسی‌ارشد </a:t>
            </a:r>
            <a:endParaRPr lang="en-US" sz="2400" b="1" dirty="0" smtClean="0">
              <a:solidFill>
                <a:srgbClr val="FFFF00"/>
              </a:solidFill>
              <a:latin typeface="Adobe Hebrew" pitchFamily="18" charset="-79"/>
            </a:endParaRPr>
          </a:p>
          <a:p>
            <a:pPr algn="ctr" rtl="1"/>
            <a:r>
              <a:rPr lang="fa-IR" sz="2400" b="1" dirty="0" smtClean="0">
                <a:solidFill>
                  <a:srgbClr val="FFFF00"/>
                </a:solidFill>
                <a:latin typeface="Adobe Hebrew" pitchFamily="18" charset="-79"/>
              </a:rPr>
              <a:t>و رساله‌های دکتری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b="1" dirty="0" smtClean="0">
              <a:solidFill>
                <a:srgbClr val="FF0000"/>
              </a:solidFill>
              <a:latin typeface="Adobe Hebrew" pitchFamily="18" charset="-79"/>
            </a:endParaRPr>
          </a:p>
          <a:p>
            <a:pPr algn="ctr" rtl="1">
              <a:buNone/>
            </a:pPr>
            <a:endParaRPr lang="fa-IR" b="1" dirty="0" smtClean="0">
              <a:solidFill>
                <a:srgbClr val="FF0000"/>
              </a:solidFill>
              <a:latin typeface="Adobe Hebrew" pitchFamily="18" charset="-79"/>
            </a:endParaRPr>
          </a:p>
          <a:p>
            <a:pPr algn="ctr" rtl="1">
              <a:buNone/>
            </a:pPr>
            <a:r>
              <a:rPr lang="en-US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</a:br>
            <a:endParaRPr lang="fa-IR" dirty="0" smtClean="0">
              <a:solidFill>
                <a:srgbClr val="FF0000"/>
              </a:solidFill>
              <a:latin typeface="Adobe Hebrew" pitchFamily="18" charset="-79"/>
              <a:cs typeface="Adobe Hebrew" pitchFamily="18" charset="-79"/>
            </a:endParaRPr>
          </a:p>
          <a:p>
            <a:pPr algn="ctr" rtl="1">
              <a:buNone/>
            </a:pPr>
            <a:r>
              <a:rPr lang="fa-IR" sz="4000" b="1" dirty="0">
                <a:solidFill>
                  <a:srgbClr val="FF0000"/>
                </a:solidFill>
                <a:latin typeface="Adobe Hebrew" pitchFamily="18" charset="-79"/>
              </a:rPr>
              <a:t>با صلوات بر محمد و آل محمد(ص</a:t>
            </a:r>
            <a:r>
              <a:rPr lang="fa-IR" sz="4000" b="1" dirty="0" smtClean="0">
                <a:solidFill>
                  <a:srgbClr val="FF0000"/>
                </a:solidFill>
                <a:latin typeface="Adobe Hebrew" pitchFamily="18" charset="-79"/>
              </a:rPr>
              <a:t>)</a:t>
            </a:r>
            <a:endParaRPr lang="fa-IR" sz="4000" b="1" dirty="0">
              <a:solidFill>
                <a:srgbClr val="FF0000"/>
              </a:solidFill>
              <a:latin typeface="Adobe Hebrew" pitchFamily="18" charset="-79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84784"/>
            <a:ext cx="1368152" cy="172819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267744" y="548680"/>
            <a:ext cx="453600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4000" b="1" spc="50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Hebrew" pitchFamily="18" charset="-79"/>
                <a:cs typeface="B Zar" pitchFamily="2" charset="-78"/>
              </a:rPr>
              <a:t>بسم الله الرحمن الرحیم</a:t>
            </a:r>
            <a:endParaRPr lang="en-US" sz="4000" b="1" spc="5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088496"/>
          </a:xfrm>
          <a:noFill/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4 ـ تعهدات دانشجو: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1ـ انجام مفاد اين قرارداد و امور محولـه به نحو مطلوب و مطابق معيارها و ضوابط جاري و استانداردهاي علمي </a:t>
            </a:r>
            <a:r>
              <a:rPr lang="fa-IR" sz="1600" dirty="0" smtClean="0">
                <a:cs typeface="B Zar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2ـ عدم ارجاع موضوع اين قرارداد (قطعي يا واسطه‌اي) به غير</a:t>
            </a:r>
            <a:r>
              <a:rPr lang="fa-IR" sz="1600" dirty="0" smtClean="0">
                <a:cs typeface="B Zar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3ـ داشتن توان علمي، تحصيلات، تخصص و امكانات لازم براي انجام قرارداد.   </a:t>
            </a: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4- ارائه به موقع كليه موارد تهيه شده مطابق قرارداد به ناظر علمی موزه</a:t>
            </a:r>
            <a:r>
              <a:rPr lang="fa-IR" sz="1600" dirty="0" smtClean="0">
                <a:cs typeface="B Zar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5-</a:t>
            </a:r>
            <a:r>
              <a:rPr lang="fa-IR" sz="1600" dirty="0" smtClean="0">
                <a:cs typeface="B Zar" pitchFamily="2" charset="-78"/>
              </a:rPr>
              <a:t> مطلع نمودن موزه(ناظر تخصصی و تحقیق و پژوهش) از زمان و مکان دفاع از پایان‌نامه/ رساله حداقل ده روز پیش از برگزاری جلسه دفاعیه .</a:t>
            </a:r>
            <a:endParaRPr lang="en-US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5 ـ تعهدات موزه : </a:t>
            </a:r>
            <a:endParaRPr lang="en-US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ar-SA" sz="1600" dirty="0" smtClean="0">
                <a:cs typeface="B Zar" pitchFamily="2" charset="-78"/>
              </a:rPr>
              <a:t>1ـ پرداخت مب</a:t>
            </a:r>
            <a:r>
              <a:rPr lang="fa-IR" sz="1600" dirty="0" smtClean="0">
                <a:cs typeface="B Zar" pitchFamily="2" charset="-78"/>
              </a:rPr>
              <a:t>ا</a:t>
            </a:r>
            <a:r>
              <a:rPr lang="ar-SA" sz="1600" dirty="0" smtClean="0">
                <a:cs typeface="B Zar" pitchFamily="2" charset="-78"/>
              </a:rPr>
              <a:t>لغ قرارداد در موعد مقرر </a:t>
            </a:r>
            <a:endParaRPr lang="fa-IR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ar-SA" sz="1600" dirty="0" smtClean="0">
                <a:cs typeface="B Zar" pitchFamily="2" charset="-78"/>
              </a:rPr>
              <a:t>2 ـ انجام هماهنگي</a:t>
            </a:r>
            <a:r>
              <a:rPr lang="fa-IR" sz="1600" dirty="0" smtClean="0">
                <a:cs typeface="B Zar" pitchFamily="2" charset="-78"/>
              </a:rPr>
              <a:t>‌</a:t>
            </a:r>
            <a:r>
              <a:rPr lang="ar-SA" sz="1600" dirty="0" smtClean="0">
                <a:cs typeface="B Zar" pitchFamily="2" charset="-78"/>
              </a:rPr>
              <a:t>هاي لازم و رفع موانع اداري مرتبط با تعهدات موزه. </a:t>
            </a:r>
            <a:endParaRPr lang="en-US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6 ـ حل اختلاف و داوري :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در صورتي‌كه اختلاف في‌مابين طرف قرارداد و موزه پیش آید و این اختلاف از طريق مذاكره حل نشود؛ مراتب بايد حداكثر ظرف مدت 10روز به كميته جهت بررسي و حل و فصل ارائه گردد.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  <a:noFill/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7 : ساير توافقات و ملاحظات :</a:t>
            </a:r>
            <a:r>
              <a:rPr lang="fa-IR" sz="1600" dirty="0" smtClean="0">
                <a:cs typeface="B Zar" pitchFamily="2" charset="-78"/>
              </a:rPr>
              <a:t>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1- مجري متعهد مي‌شود، شرعاً و قانوناً حق هيچگونه بهره‌برداري شامل نسخه‌برداري و غيره را ندارد .</a:t>
            </a:r>
            <a:endParaRPr lang="en-US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ar-SA" sz="1600" dirty="0" smtClean="0">
                <a:cs typeface="B Zar" pitchFamily="2" charset="-78"/>
              </a:rPr>
              <a:t>2- « 25% از کل مبلغ حمایت از پایان نامه های کارشناسی ارشد و رساله های دکتری به استاد راهنما و  10% از کل مبلغ حمایت، به استاد مشاور تعلق می گیرد که توسط موزه مستقیماً به آنها پرداخت می گردد »</a:t>
            </a:r>
            <a:endParaRPr lang="fa-IR" sz="1600" dirty="0" smtClean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  <a:noFill/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8 : اطلاعات مربوط به اساتید راهنما و مشاور</a:t>
            </a: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اطلاعات مربوط به اساتید راهنما و مشاور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algn="just" rtl="1">
              <a:buNone/>
            </a:pPr>
            <a:endParaRPr lang="fa-IR" sz="1600" dirty="0" smtClean="0">
              <a:cs typeface="B Zar" pitchFamily="2" charset="-78"/>
            </a:endParaRPr>
          </a:p>
          <a:p>
            <a:pPr algn="just" rtl="1">
              <a:buNone/>
            </a:pPr>
            <a:endParaRPr lang="en-US" sz="16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ar-SA" sz="1600" b="1" dirty="0" smtClean="0">
                <a:cs typeface="B Zar" pitchFamily="2" charset="-78"/>
              </a:rPr>
              <a:t>  كارفرماي قرارداد	</a:t>
            </a:r>
            <a:r>
              <a:rPr lang="fa-IR" sz="1600" b="1" dirty="0" smtClean="0">
                <a:cs typeface="B Zar" pitchFamily="2" charset="-78"/>
              </a:rPr>
              <a:t>                                     </a:t>
            </a:r>
            <a:r>
              <a:rPr lang="ar-SA" sz="1600" b="1" dirty="0" smtClean="0">
                <a:cs typeface="B Zar" pitchFamily="2" charset="-78"/>
              </a:rPr>
              <a:t>مجري قرارداد	                  ناظر قرارداد</a:t>
            </a:r>
            <a:r>
              <a:rPr lang="fa-IR" sz="1600" b="1" dirty="0" smtClean="0">
                <a:cs typeface="B Zar" pitchFamily="2" charset="-78"/>
              </a:rPr>
              <a:t> </a:t>
            </a:r>
            <a:endParaRPr lang="en-US" sz="1600" dirty="0" smtClean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2285992"/>
          <a:ext cx="813690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/>
                <a:gridCol w="1272142"/>
                <a:gridCol w="1356151"/>
                <a:gridCol w="1260139"/>
                <a:gridCol w="2232248"/>
                <a:gridCol w="57606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Zar" pitchFamily="2" charset="-78"/>
                        </a:rPr>
                        <a:t>مسئولیت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Zar" pitchFamily="2" charset="-78"/>
                        </a:rPr>
                        <a:t>گرایش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Zar" pitchFamily="2" charset="-78"/>
                        </a:rPr>
                        <a:t>رشته تحصیلی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Zar" pitchFamily="2" charset="-78"/>
                        </a:rPr>
                        <a:t>مدرک تحصیلی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نام و</a:t>
                      </a:r>
                      <a:r>
                        <a:rPr kumimoji="0" lang="fa-I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r>
                        <a:rPr kumimoji="0"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نام خانوادگي</a:t>
                      </a:r>
                      <a:endParaRPr kumimoji="0"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1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2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3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12776"/>
            <a:ext cx="8143932" cy="5230934"/>
          </a:xfrm>
          <a:noFill/>
        </p:spPr>
        <p:txBody>
          <a:bodyPr>
            <a:noAutofit/>
          </a:bodyPr>
          <a:lstStyle/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مقدمه</a:t>
            </a:r>
            <a:endParaRPr lang="en-US" sz="1800" b="1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800" dirty="0" smtClean="0">
                <a:cs typeface="B Zar" pitchFamily="2" charset="-78"/>
              </a:rPr>
              <a:t>باغ موزه دفاع مقدس و ترویج فرهنگ مقاومت براي بسترسازي، نظارت و بهره‌مندي از ظرفيت‌ها و توانمندي‌هاي علمي دانشگاه‌ها و مراكز علمي و پژوهشي و به منظور توسعه، ترويج، کاربست و ارتقاي بخش پژوهشی، از پايان‌نامه‌ها و رساله‌هاي دانشجويي با موضوعات مرتبط با حوزه دفاع مقدس، حمايت مي‌كند.</a:t>
            </a:r>
            <a:endParaRPr lang="en-US" sz="1800" b="1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800" b="1" dirty="0" smtClean="0">
                <a:cs typeface="B Zar" pitchFamily="2" charset="-78"/>
              </a:rPr>
              <a:t>1 - تعاریف و اختصارات :</a:t>
            </a:r>
          </a:p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باغ موزه دفاع مقدس : </a:t>
            </a:r>
            <a:r>
              <a:rPr lang="fa-IR" sz="1800" dirty="0" smtClean="0">
                <a:cs typeface="B Zar" pitchFamily="2" charset="-78"/>
              </a:rPr>
              <a:t>باغ</a:t>
            </a:r>
            <a:r>
              <a:rPr lang="fa-IR" sz="1800" b="1" dirty="0" smtClean="0">
                <a:cs typeface="B Zar" pitchFamily="2" charset="-78"/>
              </a:rPr>
              <a:t> </a:t>
            </a:r>
            <a:r>
              <a:rPr lang="fa-IR" sz="1800" dirty="0" smtClean="0">
                <a:cs typeface="B Zar" pitchFamily="2" charset="-78"/>
              </a:rPr>
              <a:t>موزه دفاع مقدس و ترویج فرهنگ مقاومت </a:t>
            </a:r>
          </a:p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کمیته : </a:t>
            </a:r>
            <a:r>
              <a:rPr lang="fa-IR" sz="1800" dirty="0" smtClean="0">
                <a:cs typeface="B Zar" pitchFamily="2" charset="-78"/>
              </a:rPr>
              <a:t>کمیته</a:t>
            </a:r>
            <a:r>
              <a:rPr lang="fa-IR" sz="1800" b="1" dirty="0" smtClean="0">
                <a:cs typeface="B Zar" pitchFamily="2" charset="-78"/>
              </a:rPr>
              <a:t> </a:t>
            </a:r>
            <a:r>
              <a:rPr lang="fa-IR" sz="1800" dirty="0" smtClean="0">
                <a:cs typeface="B Zar" pitchFamily="2" charset="-78"/>
              </a:rPr>
              <a:t>حمایت از پايان‌نامه‌ها و رساله‌هاي دانشجويي</a:t>
            </a:r>
          </a:p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پايان‌نامه‌: </a:t>
            </a:r>
            <a:r>
              <a:rPr lang="fa-IR" sz="1800" dirty="0" smtClean="0">
                <a:cs typeface="B Zar" pitchFamily="2" charset="-78"/>
              </a:rPr>
              <a:t>پايان‌نامه‌ دانشجويان کارشناسی ارشد</a:t>
            </a:r>
            <a:endParaRPr lang="en-US" sz="1800" b="1" dirty="0" smtClean="0">
              <a:cs typeface="B Zar" pitchFamily="2" charset="-78"/>
            </a:endParaRPr>
          </a:p>
          <a:p>
            <a:pPr marL="173038" indent="-173038" algn="just" rtl="1">
              <a:buNone/>
            </a:pPr>
            <a:r>
              <a:rPr lang="fa-IR" sz="1800" b="1" dirty="0" smtClean="0">
                <a:cs typeface="B Zar" pitchFamily="2" charset="-78"/>
              </a:rPr>
              <a:t>رساله : </a:t>
            </a:r>
            <a:r>
              <a:rPr lang="fa-IR" sz="1800" dirty="0" smtClean="0">
                <a:cs typeface="B Zar" pitchFamily="2" charset="-78"/>
              </a:rPr>
              <a:t>رساله دانشجویان دکتری</a:t>
            </a:r>
          </a:p>
          <a:p>
            <a:pPr marL="173038" indent="-173038" algn="just" rtl="1">
              <a:buNone/>
            </a:pPr>
            <a:r>
              <a:rPr lang="fa-IR" sz="1800" b="1" dirty="0" smtClean="0">
                <a:cs typeface="B Zar" pitchFamily="2" charset="-78"/>
              </a:rPr>
              <a:t>حمایت : </a:t>
            </a:r>
            <a:r>
              <a:rPr lang="fa-IR" sz="1800" dirty="0" smtClean="0">
                <a:cs typeface="B Zar" pitchFamily="2" charset="-78"/>
              </a:rPr>
              <a:t>حمایت از انجام پايان‌نامه‌ها و رساله‌هاي دانشجويي</a:t>
            </a:r>
            <a:endParaRPr lang="en-US" sz="18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800" b="1" dirty="0" smtClean="0">
                <a:cs typeface="B Zar" pitchFamily="2" charset="-78"/>
              </a:rPr>
              <a:t>دانشگاهها، مؤسسات و مراکز علمی و پژوهشی : </a:t>
            </a:r>
            <a:r>
              <a:rPr lang="fa-IR" sz="1800" dirty="0" smtClean="0">
                <a:cs typeface="B Zar" pitchFamily="2" charset="-78"/>
              </a:rPr>
              <a:t>کلیه دانشگاهها، مؤسسات و مراکز علمی و پژوهشی تحت نظارت وزارت علوم، وزارت بهداشت، درمان و آموزش پزشکی، دانشگاه آزاد و سایر مؤسسات دارای مجوز از شورای عالی انقلاب فرهنگی</a:t>
            </a:r>
          </a:p>
          <a:p>
            <a:pPr marL="0" indent="0" algn="just" rtl="1">
              <a:buNone/>
            </a:pPr>
            <a:r>
              <a:rPr lang="fa-IR" sz="1800" b="1" dirty="0" smtClean="0">
                <a:cs typeface="B Zar" pitchFamily="2" charset="-78"/>
              </a:rPr>
              <a:t>ناظر تخصصی : </a:t>
            </a:r>
            <a:r>
              <a:rPr lang="fa-IR" sz="1800" dirty="0" smtClean="0">
                <a:cs typeface="B Zar" pitchFamily="2" charset="-78"/>
              </a:rPr>
              <a:t>کارشناس خبره و متخصص در حوزه دفاع مقدس که با رعایت اصول و ضوابط مورد قبول دانشگاه به صورت علمی و روشمند در جهت تأمین خواسته‌های باغ موزه دفاع مقدس تلاش می‌نماید.</a:t>
            </a:r>
          </a:p>
          <a:p>
            <a:pPr marL="0" indent="0" algn="just" rtl="1">
              <a:buNone/>
            </a:pPr>
            <a:r>
              <a:rPr lang="fa-IR" sz="1800" b="1" dirty="0" smtClean="0">
                <a:cs typeface="B Zar" pitchFamily="2" charset="-78"/>
              </a:rPr>
              <a:t>دانشجو : </a:t>
            </a:r>
            <a:r>
              <a:rPr lang="fa-IR" sz="1800" dirty="0" smtClean="0">
                <a:cs typeface="B Zar" pitchFamily="2" charset="-78"/>
              </a:rPr>
              <a:t>فردی که در یکی از دانشگاهها، مؤسسات و مراکز پژوهشی داخلی و خارجی تحت نظارت وزارت علوم، تحقیقات فناوری، وزارت بهداشت، درمان و آموزش پزشکی و مورد تأیید شورای انقلاب فرهنگی تحصیل می نماید. </a:t>
            </a:r>
            <a:endParaRPr lang="en-US" sz="1800" dirty="0" smtClean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548680"/>
            <a:ext cx="8147248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68760"/>
            <a:ext cx="8329642" cy="4857403"/>
          </a:xfrm>
          <a:noFill/>
        </p:spPr>
        <p:txBody>
          <a:bodyPr>
            <a:normAutofit fontScale="62500" lnSpcReduction="20000"/>
          </a:bodyPr>
          <a:lstStyle/>
          <a:p>
            <a:pPr algn="just" rtl="1">
              <a:buNone/>
            </a:pPr>
            <a:r>
              <a:rPr lang="fa-IR" sz="2600" b="1" dirty="0" smtClean="0">
                <a:cs typeface="B Zar" pitchFamily="2" charset="-78"/>
              </a:rPr>
              <a:t>2 - اهداف</a:t>
            </a:r>
            <a:endParaRPr lang="en-US" sz="2600" b="1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2500" dirty="0" smtClean="0">
                <a:cs typeface="B Zar" pitchFamily="2" charset="-78"/>
              </a:rPr>
              <a:t>الف) استفاده از توانمندي‌هاي علمي دانشجويان کارشناسی ارشد و دکترای دانشگاه‌ها، مؤسسات و مراکز علمی و پژوهشی با حمایت از پایان‌نامه‌ها و رساله‌ها به منظور توسعه، ترويج و کاربست آموزه‌ها ، معارف و دستاوردهای دفاع مقدس.</a:t>
            </a:r>
            <a:endParaRPr lang="en-US" sz="25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fa-IR" sz="2500" dirty="0" smtClean="0">
                <a:cs typeface="B Zar" pitchFamily="2" charset="-78"/>
              </a:rPr>
              <a:t>ب) هدايت نظام‌مند پايان‌نامه‌های تحصيلات تكميلي در جهت حفظ و نشر ارزش‌هاي دفاع مقدس. </a:t>
            </a:r>
            <a:endParaRPr lang="en-US" sz="2500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fa-IR" sz="2500" dirty="0" smtClean="0">
                <a:cs typeface="B Zar" pitchFamily="2" charset="-78"/>
              </a:rPr>
              <a:t>ج) ايجاد انگيزه در دانشجويان و حمايت از ايده‌هاي خلاقانه آنان در زمينه ترویج فرهنگ و معارف دفاع مقدس.</a:t>
            </a:r>
            <a:endParaRPr lang="en-US" sz="2500" dirty="0" smtClean="0">
              <a:cs typeface="B Zar" pitchFamily="2" charset="-78"/>
            </a:endParaRPr>
          </a:p>
          <a:p>
            <a:pPr lvl="0" algn="just" rtl="1">
              <a:buNone/>
            </a:pPr>
            <a:r>
              <a:rPr lang="fa-IR" sz="2500" b="1" dirty="0" smtClean="0">
                <a:cs typeface="B Zar" pitchFamily="2" charset="-78"/>
              </a:rPr>
              <a:t>3</a:t>
            </a:r>
            <a:r>
              <a:rPr lang="fa-IR" sz="2500" dirty="0" smtClean="0">
                <a:cs typeface="B Zar" pitchFamily="2" charset="-78"/>
              </a:rPr>
              <a:t>–</a:t>
            </a:r>
            <a:r>
              <a:rPr lang="fa-IR" sz="2500" b="1" dirty="0" smtClean="0">
                <a:cs typeface="B Zar" pitchFamily="2" charset="-78"/>
              </a:rPr>
              <a:t> تشریح فرآیند اجرائی</a:t>
            </a:r>
            <a:endParaRPr lang="en-US" sz="2500" dirty="0" smtClean="0">
              <a:cs typeface="B Zar" pitchFamily="2" charset="-78"/>
            </a:endParaRPr>
          </a:p>
          <a:p>
            <a:pPr marL="0" lvl="0" indent="0" algn="just" rtl="1">
              <a:buNone/>
            </a:pPr>
            <a:r>
              <a:rPr lang="fa-IR" sz="2600" b="1" dirty="0" smtClean="0">
                <a:cs typeface="B Zar" pitchFamily="2" charset="-78"/>
              </a:rPr>
              <a:t>الف - </a:t>
            </a:r>
            <a:r>
              <a:rPr lang="fa-IR" sz="2200" b="1" dirty="0" smtClean="0">
                <a:cs typeface="B Zar" pitchFamily="2" charset="-78"/>
              </a:rPr>
              <a:t>تعیین دانشگاه‌ها، مؤسسات و مراکز علمی و پژوهشی : </a:t>
            </a:r>
          </a:p>
          <a:p>
            <a:pPr marL="0" lv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همه‌ساله و در دوره‌های معین، کمیته نسبت به تعیین دانشگاه‌ها، مؤسسات و مراکز علمی و پژوهشی  مورد نظر جهت همکاری در انجام امور مربوط به حمایت اقدام می‌نماید.</a:t>
            </a:r>
            <a:endParaRPr lang="en-US" sz="2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2200" b="1" dirty="0" smtClean="0">
                <a:cs typeface="B Zar" pitchFamily="2" charset="-78"/>
              </a:rPr>
              <a:t>ب -  تعیین عناوین مطالعاتی: </a:t>
            </a:r>
          </a:p>
          <a:p>
            <a:pPr mar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(1) موضوع پايان‌نامه‌ها و رساله‌ها بايستي منطبق با نيازهاي پژوهشي اعلام شده و در حوزه دفاع مقدس از سوی باغ موزه دفاع مقدس باشد.</a:t>
            </a:r>
          </a:p>
          <a:p>
            <a:pPr mar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(2)کمیته عناوین را به صورت سالانه تعیین و به دانشگاه‌های منتخب اعلام خواهد نمود و مطالب اعلام شده مشتمل بر مواردی نظیر عنوان، هدف، انتظارات و دستاوردها خواهد بود.</a:t>
            </a:r>
          </a:p>
          <a:p>
            <a:pPr mar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(3) عناوین مطالعاتی پیشنهادی دانشجویان که قابلیت انجام از طریق پایان‌نامه و رساله را دارند با توجه به تأیید کمیته، مورد پذیرش واقع می‌شوند، مشروط بر آنکه پیشرفت کار کمتر از 50 درصد بوده و در خصوص رساله‌های دکتری حداقل یک و نیم سال تا پایان زمان دفاع پایان‌نامه باقی مانده باشد.</a:t>
            </a:r>
          </a:p>
          <a:p>
            <a:pPr mar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(4) پایان نامه‌هایی توسط باغ موزه دفاع مقدس حمایت می‌شوند که مورد حمایت مالی سازمان و یا ارگان دیگری قرار نگرفته باشند.</a:t>
            </a:r>
          </a:p>
          <a:p>
            <a:pPr marL="0" indent="0" algn="just" rtl="1">
              <a:buNone/>
            </a:pPr>
            <a:r>
              <a:rPr lang="fa-IR" sz="2600" dirty="0" smtClean="0">
                <a:cs typeface="B Zar" pitchFamily="2" charset="-78"/>
              </a:rPr>
              <a:t>(5) جهت تسهیل و هماهنگی بیشتر در حمایت، توصیه می‌شود قبل از ارائه طرح تحقیق (پروپوزال) به دانشگاه ، فرم پیشنهاد عنوان جهت بررسی و ارزیابی اولیه نیز به باغ موزه دفاع مقدس ارائه گردد.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34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fa-IR" sz="1800" b="1" dirty="0" smtClean="0">
                <a:solidFill>
                  <a:srgbClr val="FF0000"/>
                </a:solidFill>
                <a:latin typeface="Adobe Hebrew" pitchFamily="18" charset="-79"/>
              </a:rPr>
              <a:t>باغ موزه دفاع مقدس و ترویج فرهنگ مقاومت</a:t>
            </a:r>
            <a:r>
              <a:rPr lang="en-US" sz="1800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</a:br>
            <a:r>
              <a:rPr lang="fa-IR" sz="1800" b="1" dirty="0" smtClean="0">
                <a:solidFill>
                  <a:srgbClr val="FF0000"/>
                </a:solidFill>
                <a:latin typeface="Adobe Hebrew" pitchFamily="18" charset="-79"/>
              </a:rPr>
              <a:t>شيوه‌نامه حمايت از پایان‌نامه‌های کارشناسی ارشد و رساله‌های دکتری</a:t>
            </a:r>
            <a:endParaRPr lang="en-US" sz="1800" dirty="0">
              <a:solidFill>
                <a:srgbClr val="FF000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643998" cy="3803314"/>
          </a:xfrm>
          <a:noFill/>
        </p:spPr>
        <p:txBody>
          <a:bodyPr>
            <a:noAutofit/>
          </a:bodyPr>
          <a:lstStyle/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4</a:t>
            </a:r>
            <a:r>
              <a:rPr lang="fa-IR" sz="1800" dirty="0" smtClean="0">
                <a:cs typeface="B Zar" pitchFamily="2" charset="-78"/>
              </a:rPr>
              <a:t>–</a:t>
            </a:r>
            <a:r>
              <a:rPr lang="fa-IR" sz="1800" b="1" dirty="0" smtClean="0">
                <a:cs typeface="B Zar" pitchFamily="2" charset="-78"/>
              </a:rPr>
              <a:t> تعهدات :</a:t>
            </a:r>
            <a:endParaRPr lang="en-US" sz="18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800" b="1" dirty="0" smtClean="0">
                <a:cs typeface="B Zar" pitchFamily="2" charset="-78"/>
              </a:rPr>
              <a:t>الف - باغ موزه دفاع مقدس :</a:t>
            </a:r>
            <a:endParaRPr lang="en-US" sz="1800" b="1" dirty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(1) ارائه </a:t>
            </a:r>
            <a:r>
              <a:rPr lang="fa-IR" sz="1800" dirty="0">
                <a:cs typeface="B Zar" pitchFamily="2" charset="-78"/>
              </a:rPr>
              <a:t>فهرست موضوعات پژوهشي مورد نظر به </a:t>
            </a:r>
            <a:r>
              <a:rPr lang="fa-IR" sz="1800" dirty="0" smtClean="0">
                <a:cs typeface="B Zar" pitchFamily="2" charset="-78"/>
              </a:rPr>
              <a:t>دانشگاهها، مؤسسات </a:t>
            </a:r>
            <a:r>
              <a:rPr lang="fa-IR" sz="1800" dirty="0">
                <a:cs typeface="B Zar" pitchFamily="2" charset="-78"/>
              </a:rPr>
              <a:t>و مراكز </a:t>
            </a:r>
            <a:r>
              <a:rPr lang="fa-IR" sz="1800" dirty="0" smtClean="0">
                <a:cs typeface="B Zar" pitchFamily="2" charset="-78"/>
              </a:rPr>
              <a:t>علمي و پژوهشی.</a:t>
            </a:r>
            <a:endParaRPr lang="en-US" sz="1800" dirty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(2) بررسی و تأیید عناوین و محتوای پایان‌نامه‌ها و رساله‌های دکتری .</a:t>
            </a: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(3) حمايت </a:t>
            </a:r>
            <a:r>
              <a:rPr lang="fa-IR" sz="1800" dirty="0">
                <a:cs typeface="B Zar" pitchFamily="2" charset="-78"/>
              </a:rPr>
              <a:t>مادي، معنوی و علمي (اسناد، مدارك، منابع و ...) </a:t>
            </a:r>
            <a:r>
              <a:rPr lang="fa-IR" sz="1800" dirty="0" smtClean="0">
                <a:cs typeface="B Zar" pitchFamily="2" charset="-78"/>
              </a:rPr>
              <a:t>.</a:t>
            </a:r>
            <a:endParaRPr lang="en-US" sz="1800" dirty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(4) کمک و مشورت تخصصی به </a:t>
            </a:r>
            <a:r>
              <a:rPr lang="fa-IR" sz="1800" dirty="0">
                <a:cs typeface="B Zar" pitchFamily="2" charset="-78"/>
              </a:rPr>
              <a:t>دانشجويان در حوزه </a:t>
            </a:r>
            <a:r>
              <a:rPr lang="fa-IR" sz="1800" dirty="0" smtClean="0">
                <a:cs typeface="B Zar" pitchFamily="2" charset="-78"/>
              </a:rPr>
              <a:t>موضوع مربوطه.</a:t>
            </a:r>
            <a:endParaRPr lang="en-US" sz="1800" dirty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(5) نظارت، ارزیابی و </a:t>
            </a:r>
            <a:r>
              <a:rPr lang="fa-IR" sz="1800" dirty="0">
                <a:cs typeface="B Zar" pitchFamily="2" charset="-78"/>
              </a:rPr>
              <a:t>كنترل محتوي با تعیین ناظر </a:t>
            </a:r>
            <a:r>
              <a:rPr lang="fa-IR" sz="1800" dirty="0" smtClean="0">
                <a:cs typeface="B Zar" pitchFamily="2" charset="-78"/>
              </a:rPr>
              <a:t>تخصصی.</a:t>
            </a:r>
            <a:endParaRPr lang="en-US" sz="1800" dirty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(6) ارائه مقالات پايان‌نامه‌ها و رساله‌هاي حمايت شده در سايت باغ موزه دفاع مقدس.</a:t>
            </a: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(7) پرداخت به موقع مبالغ حمایتی برابر قرارداد.</a:t>
            </a: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(8) ایجاد تسهیلات لازم برای برقراری ارتباط دانشجو با سایر نهادها و سازمان‌های مرتبط با دفاع مقدس.</a:t>
            </a: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(9) پیشنهاد استاد راهنما، مشاور و داور از خبرگان و نخبگان حوزه دفاع مقدس.</a:t>
            </a:r>
            <a:endParaRPr lang="en-US" sz="1800" dirty="0">
              <a:cs typeface="B Za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rtl="1"/>
            <a:r>
              <a:rPr lang="fa-IR" sz="1800" b="1" dirty="0" smtClean="0">
                <a:solidFill>
                  <a:srgbClr val="FF0000"/>
                </a:solidFill>
                <a:latin typeface="Adobe Hebrew" pitchFamily="18" charset="-79"/>
              </a:rPr>
              <a:t>باغ موزه دفاع مقدس و ترویج فرهنگ مقاومت</a:t>
            </a:r>
            <a:r>
              <a:rPr lang="en-US" sz="1800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Adobe Hebrew" pitchFamily="18" charset="-79"/>
                <a:cs typeface="Adobe Hebrew" pitchFamily="18" charset="-79"/>
              </a:rPr>
            </a:br>
            <a:r>
              <a:rPr lang="fa-IR" sz="1800" b="1" dirty="0" smtClean="0">
                <a:solidFill>
                  <a:srgbClr val="FF0000"/>
                </a:solidFill>
                <a:latin typeface="Adobe Hebrew" pitchFamily="18" charset="-79"/>
              </a:rPr>
              <a:t>شيوه‌نامه حمايت از پایان‌نامه‌های کارشناسی ارشد و رساله‌های دکتری</a:t>
            </a:r>
            <a:endParaRPr lang="en-US" sz="1800" dirty="0">
              <a:solidFill>
                <a:srgbClr val="FF000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68760"/>
            <a:ext cx="8072494" cy="3946190"/>
          </a:xfrm>
          <a:noFill/>
        </p:spPr>
        <p:txBody>
          <a:bodyPr>
            <a:noAutofit/>
          </a:bodyPr>
          <a:lstStyle/>
          <a:p>
            <a:pPr lvl="0" algn="r" rtl="1">
              <a:buNone/>
            </a:pPr>
            <a:r>
              <a:rPr lang="fa-IR" sz="1800" b="1" dirty="0" smtClean="0">
                <a:cs typeface="B Zar" pitchFamily="2" charset="-78"/>
              </a:rPr>
              <a:t>ب - دانشگاهها، مؤسسات و مراکز علمي و پژوهشی :</a:t>
            </a:r>
            <a:endParaRPr lang="en-US" sz="1800" dirty="0" smtClean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(1) اطلاع‌رساني به موقع  به دانشجويان و اساتيد از طريق گروههاي آموزشي و مراکز پژوهشی، دیگر ساز وکارهای اطلاع‌رسانی محیطی و ... .</a:t>
            </a:r>
            <a:endParaRPr lang="en-US" sz="1800" dirty="0" smtClean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(2) ترغيب و تشويق دانشجويان و اساتيد به انجام مطالعات و پژوهش‌های حوزه دفاع مقدس .</a:t>
            </a:r>
            <a:endParaRPr lang="en-US" sz="1800" dirty="0" smtClean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(3) برگزاري جلسات مشترك دانشگاه و باغ موزه دفاع مقدس در خصوص موضوعات مرتبط با دفاع مقدس در صورت لزوم.</a:t>
            </a:r>
            <a:endParaRPr lang="en-US" sz="1800" dirty="0" smtClean="0">
              <a:cs typeface="B Zar" pitchFamily="2" charset="-78"/>
            </a:endParaRPr>
          </a:p>
          <a:p>
            <a:pPr lvl="0" algn="r" rtl="1">
              <a:buNone/>
            </a:pPr>
            <a:r>
              <a:rPr lang="fa-IR" sz="1800" dirty="0" smtClean="0">
                <a:cs typeface="B Zar" pitchFamily="2" charset="-78"/>
              </a:rPr>
              <a:t>(4) بهره‌مندی از خبرگان و نخبگان حوزه دفاع مقدس به عنوان اساتید راهنما، مشاور و داور.</a:t>
            </a:r>
          </a:p>
          <a:p>
            <a:pPr algn="just" rtl="1">
              <a:buNone/>
            </a:pPr>
            <a:r>
              <a:rPr lang="fa-IR" sz="1800" b="1" dirty="0" smtClean="0">
                <a:cs typeface="B Zar" pitchFamily="2" charset="-78"/>
              </a:rPr>
              <a:t>ج - اساتید راهنما و مشاور :</a:t>
            </a:r>
          </a:p>
          <a:p>
            <a:pPr algn="just" rtl="1">
              <a:buNone/>
            </a:pPr>
            <a:r>
              <a:rPr lang="fa-IR" sz="1800" dirty="0" smtClean="0">
                <a:cs typeface="B Zar" pitchFamily="2" charset="-78"/>
              </a:rPr>
              <a:t>(1) بررسی و تأیید گزارش روند پیشرفت فعالیت دانشجو به باغ موزه دفاع مقدس .</a:t>
            </a:r>
          </a:p>
          <a:p>
            <a:pPr algn="just" rtl="1">
              <a:buNone/>
            </a:pPr>
            <a:r>
              <a:rPr lang="fa-IR" sz="1800" dirty="0" smtClean="0">
                <a:cs typeface="B Zar" pitchFamily="2" charset="-78"/>
              </a:rPr>
              <a:t>(2) همکاری و هماهنگی با ناظر تخصصی موزه.</a:t>
            </a:r>
          </a:p>
          <a:p>
            <a:pPr lvl="0" algn="r" rtl="1">
              <a:buNone/>
            </a:pPr>
            <a:endParaRPr lang="en-US" sz="1800" dirty="0">
              <a:cs typeface="B Zar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589132"/>
          </a:xfrm>
          <a:noFill/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1600" b="1" dirty="0" smtClean="0">
                <a:cs typeface="B Zar" pitchFamily="2" charset="-78"/>
              </a:rPr>
              <a:t>د - دانشجويان </a:t>
            </a:r>
            <a:r>
              <a:rPr lang="fa-IR" sz="1600" b="1" dirty="0">
                <a:cs typeface="B Zar" pitchFamily="2" charset="-78"/>
              </a:rPr>
              <a:t>: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(1) شركت </a:t>
            </a:r>
            <a:r>
              <a:rPr lang="fa-IR" sz="1600" dirty="0">
                <a:cs typeface="B Zar" pitchFamily="2" charset="-78"/>
              </a:rPr>
              <a:t>در </a:t>
            </a:r>
            <a:r>
              <a:rPr lang="fa-IR" sz="1600" dirty="0" smtClean="0">
                <a:cs typeface="B Zar" pitchFamily="2" charset="-78"/>
              </a:rPr>
              <a:t>جلسه </a:t>
            </a:r>
            <a:r>
              <a:rPr lang="fa-IR" sz="1600" dirty="0">
                <a:cs typeface="B Zar" pitchFamily="2" charset="-78"/>
              </a:rPr>
              <a:t>توجيهي </a:t>
            </a:r>
            <a:r>
              <a:rPr lang="fa-IR" sz="1600" dirty="0" smtClean="0">
                <a:cs typeface="B Zar" pitchFamily="2" charset="-78"/>
              </a:rPr>
              <a:t>باغ موزه </a:t>
            </a:r>
            <a:r>
              <a:rPr lang="fa-IR" sz="1600" dirty="0">
                <a:cs typeface="B Zar" pitchFamily="2" charset="-78"/>
              </a:rPr>
              <a:t>دفاع مقدس.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(2) شناسايي</a:t>
            </a:r>
            <a:r>
              <a:rPr lang="fa-IR" sz="1600" dirty="0">
                <a:cs typeface="B Zar" pitchFamily="2" charset="-78"/>
              </a:rPr>
              <a:t>، </a:t>
            </a:r>
            <a:r>
              <a:rPr lang="fa-IR" sz="1600" dirty="0" smtClean="0">
                <a:cs typeface="B Zar" pitchFamily="2" charset="-78"/>
              </a:rPr>
              <a:t>انتخاب و پیشنهاد موضوعات مطالعاتی </a:t>
            </a:r>
            <a:r>
              <a:rPr lang="fa-IR" sz="1600" dirty="0">
                <a:cs typeface="B Zar" pitchFamily="2" charset="-78"/>
              </a:rPr>
              <a:t>مورد نياز </a:t>
            </a:r>
            <a:r>
              <a:rPr lang="fa-IR" sz="1600" dirty="0" smtClean="0">
                <a:cs typeface="B Zar" pitchFamily="2" charset="-78"/>
              </a:rPr>
              <a:t>باغ موزه </a:t>
            </a:r>
            <a:r>
              <a:rPr lang="fa-IR" sz="1600" dirty="0">
                <a:cs typeface="B Zar" pitchFamily="2" charset="-78"/>
              </a:rPr>
              <a:t>دفاع مقدس</a:t>
            </a:r>
            <a:r>
              <a:rPr lang="fa-IR" sz="1600" dirty="0" smtClean="0">
                <a:cs typeface="B Zar" pitchFamily="2" charset="-78"/>
              </a:rPr>
              <a:t>. (</a:t>
            </a:r>
            <a:r>
              <a:rPr lang="fa-IR" sz="1600" b="1" dirty="0" smtClean="0">
                <a:cs typeface="B Zar" pitchFamily="2" charset="-78"/>
              </a:rPr>
              <a:t>پیوست شماره 1).</a:t>
            </a:r>
            <a:endParaRPr lang="en-US" sz="1600" b="1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(3) ارائه يك نسخه از طرح تحقيق مصوب دانشگاه به باغ موزه دفاع مقدس.</a:t>
            </a: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(4) برقراری ارتباط مستمر و ارائه گزارش پیشرفت کار به ناظر تخصصی(گزارشی که به تأیید استاد راهنما و مشاور رسیده باشد).  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(5) پيگيري و دريافت </a:t>
            </a:r>
            <a:r>
              <a:rPr lang="fa-IR" sz="1600" dirty="0">
                <a:cs typeface="B Zar" pitchFamily="2" charset="-78"/>
              </a:rPr>
              <a:t>اسناد و مدارك مورد نياز از </a:t>
            </a:r>
            <a:r>
              <a:rPr lang="fa-IR" sz="1600" dirty="0" smtClean="0">
                <a:cs typeface="B Zar" pitchFamily="2" charset="-78"/>
              </a:rPr>
              <a:t>باغ موزه </a:t>
            </a:r>
            <a:r>
              <a:rPr lang="fa-IR" sz="1600" dirty="0">
                <a:cs typeface="B Zar" pitchFamily="2" charset="-78"/>
              </a:rPr>
              <a:t>دفاع مقدس </a:t>
            </a:r>
            <a:r>
              <a:rPr lang="fa-IR" sz="1600" dirty="0" smtClean="0">
                <a:cs typeface="B Zar" pitchFamily="2" charset="-78"/>
              </a:rPr>
              <a:t>و عودت </a:t>
            </a:r>
            <a:r>
              <a:rPr lang="fa-IR" sz="1600" dirty="0">
                <a:cs typeface="B Zar" pitchFamily="2" charset="-78"/>
              </a:rPr>
              <a:t>به موقع </a:t>
            </a:r>
            <a:r>
              <a:rPr lang="fa-IR" sz="1600" dirty="0" smtClean="0">
                <a:cs typeface="B Zar" pitchFamily="2" charset="-78"/>
              </a:rPr>
              <a:t>آنها. 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(6) انعقاد قرارداد با موزه دفاع مقدس . </a:t>
            </a:r>
            <a:r>
              <a:rPr lang="fa-IR" sz="1600" b="1" dirty="0" smtClean="0">
                <a:cs typeface="B Zar" pitchFamily="2" charset="-78"/>
              </a:rPr>
              <a:t>(پیوست شماره 2).</a:t>
            </a:r>
            <a:endParaRPr lang="en-US" sz="1600" b="1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(7) ارائه دو نسخه كامل صحافي شده از پايان‌نامه يا رساله به رنگ فیروزه‌ای به همراه فايل الكترونيكي آن به باغ موزه دفاع مقدس.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(8) ارائه حداقل يك مقاله از پايان‌نامه‌ها و حداقل دو مقاله از رساله‌ها(به همراه فایل </a:t>
            </a:r>
            <a:r>
              <a:rPr lang="en-US" sz="1600" dirty="0" smtClean="0">
                <a:cs typeface="B Zar" pitchFamily="2" charset="-78"/>
              </a:rPr>
              <a:t>word</a:t>
            </a:r>
            <a:r>
              <a:rPr lang="fa-IR" sz="1600" dirty="0" smtClean="0">
                <a:cs typeface="B Zar" pitchFamily="2" charset="-78"/>
              </a:rPr>
              <a:t> و </a:t>
            </a:r>
            <a:r>
              <a:rPr lang="en-US" sz="1600" dirty="0" err="1" smtClean="0">
                <a:cs typeface="B Zar" pitchFamily="2" charset="-78"/>
              </a:rPr>
              <a:t>pdf</a:t>
            </a:r>
            <a:r>
              <a:rPr lang="fa-IR" sz="1600" dirty="0" smtClean="0">
                <a:cs typeface="B Zar" pitchFamily="2" charset="-78"/>
              </a:rPr>
              <a:t>) جهت انتشار در مجلات معتبر و مورد نظر باغ موزه دفاع مقدس با درج حمایت باغ موزه دفاع مقدس.</a:t>
            </a:r>
            <a:endParaRPr lang="en-US" sz="1600" dirty="0">
              <a:cs typeface="B Zar" pitchFamily="2" charset="-78"/>
            </a:endParaRPr>
          </a:p>
          <a:p>
            <a:pPr marL="0" lv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(9) دانشجو موظف است همراه با درج لوگو(نشان) موزه، عبارت «اين پژوهش با حمايت باغ موزه دفاع مقدس انجام شده» را در صفحه عنوان، رساله و پایان‌نامه ذکر نمايد.</a:t>
            </a:r>
            <a:endParaRPr lang="en-US" sz="16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(10) دانشجویان کارشناسی ارشد و دکتری موظفند هر سه ماه یکبار گزارش کاملی از روند پیشرفت کار تهیه پایان‌نامه‌ها و رساله‌های خود را به ناظر تخصصی باغ موزه دفاع مقدس ارائه نمایند.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476672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732008"/>
          </a:xfrm>
          <a:noFill/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1600" b="1" dirty="0" smtClean="0">
                <a:cs typeface="B Zar" pitchFamily="2" charset="-78"/>
              </a:rPr>
              <a:t>هـ - میزان حمایت مالی و نحوه پرداخت :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(1) میزان حمایت مالی از پایان‌نامه‌های کارشناسی ارشد حداکثرتا سقف40,000,000 ريال می‌باشد.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(2) میزان حمایت مالی از رساله‌های دکتری حداکثرتا سقف 60,000,000 ريال می‌باشد.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(3) نحوه پرداخت :</a:t>
            </a:r>
          </a:p>
          <a:p>
            <a:pPr algn="just" rtl="1"/>
            <a:r>
              <a:rPr lang="fa-IR" sz="1600" dirty="0" smtClean="0">
                <a:cs typeface="B Zar" pitchFamily="2" charset="-78"/>
              </a:rPr>
              <a:t>برای رساله دکتری و پایان‌نامه کارشناسی ارشد: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مرحله اول ـ 20% کل مبلغ تعیین شده پس از انعقاد قرارداد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مرحله دوم ـ 20% از مبلغ کل قرارداد پس از تأیید ناظر علمی مبنی بر انجام 60% از کار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مرحله سوم ـ  25% از کل مبلغ قراردادپس از انجام کلیه تعهدات  دانشجو، پرداخت خواهد شد .</a:t>
            </a:r>
          </a:p>
          <a:p>
            <a:pPr algn="just" rtl="1"/>
            <a:r>
              <a:rPr lang="fa-IR" sz="1600" dirty="0" smtClean="0">
                <a:cs typeface="B Zar" pitchFamily="2" charset="-78"/>
              </a:rPr>
              <a:t>میزان  حق الزحمه اساتید راهنما و مشاور به ترتیب 25% و 10%  از همان مبلغ کل قرارداد با دانشجو خواهد بود که به صورت یک‌جا و پس از انجام کلیه تعهدات دانشجو همراه مرحله آخر پرداخت دانشجو صورت خواهد گرفت.</a:t>
            </a: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(4) پرداخت حق‌الزحمه ناظر تخصصی به عهده باغ موزه دفاع مقدس خواهد بود.</a:t>
            </a:r>
            <a:endParaRPr lang="fa-IR" sz="1600" b="1" dirty="0" smtClean="0">
              <a:cs typeface="B Zar" pitchFamily="2" charset="-78"/>
            </a:endParaRPr>
          </a:p>
          <a:p>
            <a:pPr algn="just" rtl="1">
              <a:buNone/>
            </a:pPr>
            <a:r>
              <a:rPr lang="fa-IR" sz="1600" dirty="0" smtClean="0">
                <a:cs typeface="B Zar" pitchFamily="2" charset="-78"/>
              </a:rPr>
              <a:t>(5) مدت زمان </a:t>
            </a:r>
            <a:r>
              <a:rPr lang="fa-IR" sz="1600" smtClean="0">
                <a:cs typeface="B Zar" pitchFamily="2" charset="-78"/>
              </a:rPr>
              <a:t>تهیه پایان ‌نامه </a:t>
            </a:r>
            <a:r>
              <a:rPr lang="fa-IR" sz="1600" dirty="0" smtClean="0">
                <a:cs typeface="B Zar" pitchFamily="2" charset="-78"/>
              </a:rPr>
              <a:t>حداکثر هیجده ماه و برای تهیه رساله حداکثر سی و شش ماه تعیین می‌گردد.</a:t>
            </a:r>
          </a:p>
          <a:p>
            <a:pPr algn="just" rtl="1">
              <a:buNone/>
            </a:pPr>
            <a:r>
              <a:rPr lang="fa-IR" sz="1600" b="1" dirty="0" smtClean="0">
                <a:cs typeface="B Zar" pitchFamily="2" charset="-78"/>
              </a:rPr>
              <a:t>                      باغ</a:t>
            </a:r>
            <a:r>
              <a:rPr lang="fa-IR" sz="1600" dirty="0" smtClean="0">
                <a:cs typeface="B Zar" pitchFamily="2" charset="-78"/>
              </a:rPr>
              <a:t> </a:t>
            </a:r>
            <a:r>
              <a:rPr lang="fa-IR" sz="1600" b="1" dirty="0" smtClean="0">
                <a:cs typeface="B Zar" pitchFamily="2" charset="-78"/>
              </a:rPr>
              <a:t>موزه دفاع مقدس و ترویج فرهنگ مقاومت – معاونت پژوهش و مطالعات موزه دفاع مقدس</a:t>
            </a:r>
            <a:endParaRPr lang="en-US" sz="1600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تکمیل شده حمايت 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017628"/>
          </a:xfrm>
          <a:noFill/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1600" dirty="0" smtClean="0">
                <a:cs typeface="B Zar" pitchFamily="2" charset="-78"/>
              </a:rPr>
              <a:t> </a:t>
            </a:r>
            <a:r>
              <a:rPr lang="fa-IR" sz="1600" b="1" dirty="0" smtClean="0">
                <a:cs typeface="B Zar" pitchFamily="2" charset="-78"/>
              </a:rPr>
              <a:t>( پیوست شماره 1 )         </a:t>
            </a:r>
          </a:p>
          <a:p>
            <a:pPr marL="0" indent="0" algn="ctr" rtl="1">
              <a:buNone/>
            </a:pPr>
            <a:r>
              <a:rPr lang="fa-IR" sz="1600" dirty="0" smtClean="0">
                <a:cs typeface="B Zar" pitchFamily="2" charset="-78"/>
              </a:rPr>
              <a:t>(شناسايي، انتخاب و پیشنهاد موضوعات مطالعاتی مورد نياز باغ موزه دفاع مقدس)                   </a:t>
            </a:r>
            <a:endParaRPr lang="en-US" sz="1600" dirty="0" smtClean="0">
              <a:cs typeface="B Zar" pitchFamily="2" charset="-78"/>
            </a:endParaRPr>
          </a:p>
          <a:p>
            <a:pPr marL="0" indent="0" algn="r" rtl="1">
              <a:buNone/>
            </a:pP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اينجانب               </a:t>
            </a:r>
            <a:r>
              <a:rPr lang="en-US" sz="1600" dirty="0" smtClean="0">
                <a:cs typeface="B Zar" pitchFamily="2" charset="-78"/>
              </a:rPr>
              <a:t>       </a:t>
            </a:r>
            <a:r>
              <a:rPr lang="fa-IR" sz="1600" dirty="0" smtClean="0">
                <a:cs typeface="B Zar" pitchFamily="2" charset="-78"/>
              </a:rPr>
              <a:t>           فرزند                         داراي شناسه ملی                       ساكن                    </a:t>
            </a:r>
            <a:r>
              <a:rPr lang="en-US" sz="1600" dirty="0" smtClean="0">
                <a:cs typeface="B Zar" pitchFamily="2" charset="-78"/>
              </a:rPr>
              <a:t>    </a:t>
            </a:r>
            <a:r>
              <a:rPr lang="fa-IR" sz="1600" dirty="0" smtClean="0">
                <a:cs typeface="B Zar" pitchFamily="2" charset="-78"/>
              </a:rPr>
              <a:t>                     تلفن  دانشجوي رشته                         از دانشگاه ......................... - دانشکده ............................   در مقطع                            با شماره دانشجویی...................... درخواست حمايت از پايان‌نامه/ رساله خود با موضوع .......................................................... را دارم.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600" dirty="0" smtClean="0">
                <a:cs typeface="B Zar" pitchFamily="2" charset="-78"/>
              </a:rPr>
              <a:t>ضمنا طرح تحقیق(اولیه/نهایی) به پیوست می‌باشد تقاضا دارم نتیجه را به اینجانب اعلام فرمائید. </a:t>
            </a:r>
          </a:p>
          <a:p>
            <a:pPr marL="0" indent="0" algn="r" rtl="1"/>
            <a:endParaRPr lang="en-US" sz="1600" dirty="0" smtClean="0">
              <a:cs typeface="B Zar" pitchFamily="2" charset="-78"/>
            </a:endParaRPr>
          </a:p>
          <a:p>
            <a:pPr marL="0" indent="0" rtl="1">
              <a:buNone/>
            </a:pPr>
            <a:r>
              <a:rPr lang="fa-IR" sz="1600" dirty="0" smtClean="0">
                <a:cs typeface="B Zar" pitchFamily="2" charset="-78"/>
              </a:rPr>
              <a:t>نام و نام خانوادگی دانشجو</a:t>
            </a:r>
          </a:p>
          <a:p>
            <a:pPr marL="0" indent="0" rtl="1">
              <a:buNone/>
            </a:pPr>
            <a:r>
              <a:rPr lang="fa-IR" sz="1600" dirty="0" smtClean="0">
                <a:cs typeface="B Zar" pitchFamily="2" charset="-78"/>
              </a:rPr>
              <a:t>تاریخ /  امضاء </a:t>
            </a:r>
          </a:p>
          <a:p>
            <a:pPr marL="0" indent="0" algn="r" rtl="1">
              <a:buNone/>
            </a:pPr>
            <a:r>
              <a:rPr lang="fa-IR" sz="1600" dirty="0" smtClean="0">
                <a:cs typeface="B Zar" pitchFamily="2" charset="-78"/>
              </a:rPr>
              <a:t>موضوع فوق در جلسه مورخه ــــــــــــــــــــ کمیته حمایت از پایان نامه‌ها و رسال‌های دانشجویی مطرح و (تصویب شد/ تصویب نشد/ با اعمال اصلاحات پذیرفته شد)</a:t>
            </a:r>
          </a:p>
          <a:p>
            <a:pPr marL="0" indent="0" rtl="1">
              <a:buNone/>
            </a:pPr>
            <a:r>
              <a:rPr lang="fa-IR" sz="1600" dirty="0" smtClean="0">
                <a:cs typeface="B Zar" pitchFamily="2" charset="-78"/>
              </a:rPr>
              <a:t>نام و نام خانوادگی دبیر کمیته</a:t>
            </a:r>
          </a:p>
          <a:p>
            <a:pPr marL="0" indent="0" rtl="1">
              <a:buNone/>
            </a:pPr>
            <a:r>
              <a:rPr lang="fa-IR" sz="1600" dirty="0" smtClean="0">
                <a:cs typeface="B Zar" pitchFamily="2" charset="-78"/>
              </a:rPr>
              <a:t>تاریخ /  امضاء </a:t>
            </a:r>
            <a:endParaRPr lang="en-US" sz="1600" dirty="0" smtClean="0">
              <a:cs typeface="B Zar" pitchFamily="2" charset="-78"/>
            </a:endParaRPr>
          </a:p>
          <a:p>
            <a:pPr marL="0" indent="0" algn="r" rtl="1">
              <a:buNone/>
            </a:pPr>
            <a:endParaRPr lang="en-US" sz="1600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60570"/>
          </a:xfrm>
          <a:noFill/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1600" b="1" dirty="0" smtClean="0">
                <a:cs typeface="B Zar" pitchFamily="2" charset="-78"/>
              </a:rPr>
              <a:t>( پیوست شماره 2 )        </a:t>
            </a:r>
            <a:endParaRPr lang="en-US" sz="1600" b="1" dirty="0" smtClean="0">
              <a:cs typeface="B Zar" pitchFamily="2" charset="-78"/>
            </a:endParaRPr>
          </a:p>
          <a:p>
            <a:pPr algn="ctr" rtl="1">
              <a:buNone/>
            </a:pPr>
            <a:r>
              <a:rPr lang="fa-IR" sz="1600" dirty="0" smtClean="0">
                <a:cs typeface="B Zar" pitchFamily="2" charset="-78"/>
              </a:rPr>
              <a:t>(فرم قرارداد)  </a:t>
            </a:r>
            <a:endParaRPr lang="en-US" sz="16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600" b="1" dirty="0" smtClean="0">
                <a:cs typeface="B Zar" pitchFamily="2" charset="-78"/>
              </a:rPr>
              <a:t>موزه دفاع مقدس و ترویج فرهنگ مقاومت                  </a:t>
            </a:r>
            <a:endParaRPr lang="en-US" sz="16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600" b="1" dirty="0" smtClean="0">
                <a:cs typeface="B Zar" pitchFamily="2" charset="-78"/>
              </a:rPr>
              <a:t>« قرارداد اجراي پایان‌نامه کارشناسی </a:t>
            </a:r>
            <a:r>
              <a:rPr lang="fa-IR" sz="1600" b="1" smtClean="0">
                <a:cs typeface="B Zar" pitchFamily="2" charset="-78"/>
              </a:rPr>
              <a:t>ارشد / رساله </a:t>
            </a:r>
            <a:r>
              <a:rPr lang="fa-IR" sz="1600" b="1" dirty="0" smtClean="0">
                <a:cs typeface="B Zar" pitchFamily="2" charset="-78"/>
              </a:rPr>
              <a:t>دکتری» </a:t>
            </a:r>
            <a:endParaRPr lang="en-US" sz="16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1 ـ طرفين قرارداد :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اين قرارداد بين </a:t>
            </a:r>
            <a:r>
              <a:rPr lang="fa-IR" sz="1600" dirty="0" smtClean="0">
                <a:cs typeface="B Zar" pitchFamily="2" charset="-78"/>
              </a:rPr>
              <a:t>باغ </a:t>
            </a:r>
            <a:r>
              <a:rPr lang="ar-SA" sz="1600" dirty="0" smtClean="0">
                <a:cs typeface="B Zar" pitchFamily="2" charset="-78"/>
              </a:rPr>
              <a:t>موزه دفاع مقدس (كه من بعد موزه ناميده مي‌شود) به نمايندگي آقاي         </a:t>
            </a:r>
            <a:r>
              <a:rPr lang="fa-IR" sz="1600" dirty="0" smtClean="0">
                <a:cs typeface="B Zar" pitchFamily="2" charset="-78"/>
              </a:rPr>
              <a:t>           </a:t>
            </a:r>
            <a:r>
              <a:rPr lang="ar-SA" sz="1600" dirty="0" smtClean="0">
                <a:cs typeface="B Zar" pitchFamily="2" charset="-78"/>
              </a:rPr>
              <a:t>  فرزند       </a:t>
            </a:r>
            <a:r>
              <a:rPr lang="fa-IR" sz="1600" dirty="0" smtClean="0">
                <a:cs typeface="B Zar" pitchFamily="2" charset="-78"/>
              </a:rPr>
              <a:t>      </a:t>
            </a:r>
            <a:r>
              <a:rPr lang="ar-SA" sz="1600" dirty="0" smtClean="0">
                <a:cs typeface="B Zar" pitchFamily="2" charset="-78"/>
              </a:rPr>
              <a:t>   دارندة شناسة </a:t>
            </a:r>
            <a:r>
              <a:rPr lang="fa-IR" sz="1600" dirty="0" smtClean="0">
                <a:cs typeface="B Zar" pitchFamily="2" charset="-78"/>
              </a:rPr>
              <a:t>ملی</a:t>
            </a:r>
            <a:r>
              <a:rPr lang="ar-SA" sz="1600" dirty="0" smtClean="0">
                <a:cs typeface="B Zar" pitchFamily="2" charset="-78"/>
              </a:rPr>
              <a:t> </a:t>
            </a:r>
            <a:r>
              <a:rPr lang="fa-IR" sz="1600" dirty="0" smtClean="0">
                <a:cs typeface="B Zar" pitchFamily="2" charset="-78"/>
              </a:rPr>
              <a:t>                         </a:t>
            </a:r>
            <a:r>
              <a:rPr lang="ar-SA" sz="1600" dirty="0" smtClean="0">
                <a:cs typeface="B Zar" pitchFamily="2" charset="-78"/>
              </a:rPr>
              <a:t>با مسئوليت </a:t>
            </a:r>
            <a:r>
              <a:rPr lang="fa-IR" sz="1600" dirty="0" smtClean="0">
                <a:cs typeface="B Zar" pitchFamily="2" charset="-78"/>
              </a:rPr>
              <a:t>                              </a:t>
            </a:r>
            <a:r>
              <a:rPr lang="ar-SA" sz="1600" dirty="0" smtClean="0">
                <a:cs typeface="B Zar" pitchFamily="2" charset="-78"/>
              </a:rPr>
              <a:t> و خانم/ آقاي </a:t>
            </a:r>
            <a:r>
              <a:rPr lang="fa-IR" sz="1600" dirty="0" smtClean="0">
                <a:cs typeface="B Zar" pitchFamily="2" charset="-78"/>
              </a:rPr>
              <a:t>                  </a:t>
            </a:r>
            <a:r>
              <a:rPr lang="ar-SA" sz="1600" dirty="0" smtClean="0">
                <a:cs typeface="B Zar" pitchFamily="2" charset="-78"/>
              </a:rPr>
              <a:t>فرزند</a:t>
            </a:r>
            <a:r>
              <a:rPr lang="fa-IR" sz="1600" dirty="0" smtClean="0">
                <a:cs typeface="B Zar" pitchFamily="2" charset="-78"/>
              </a:rPr>
              <a:t>               </a:t>
            </a:r>
            <a:r>
              <a:rPr lang="ar-SA" sz="1600" dirty="0" smtClean="0">
                <a:cs typeface="B Zar" pitchFamily="2" charset="-78"/>
              </a:rPr>
              <a:t>دارندة شناسة </a:t>
            </a:r>
            <a:r>
              <a:rPr lang="fa-IR" sz="1600" dirty="0" smtClean="0">
                <a:cs typeface="B Zar" pitchFamily="2" charset="-78"/>
              </a:rPr>
              <a:t>ملی</a:t>
            </a:r>
            <a:r>
              <a:rPr lang="ar-SA" sz="1600" dirty="0" smtClean="0">
                <a:cs typeface="B Zar" pitchFamily="2" charset="-78"/>
              </a:rPr>
              <a:t> </a:t>
            </a:r>
            <a:r>
              <a:rPr lang="fa-IR" sz="1600" dirty="0" smtClean="0">
                <a:cs typeface="B Zar" pitchFamily="2" charset="-78"/>
              </a:rPr>
              <a:t>               </a:t>
            </a:r>
            <a:r>
              <a:rPr lang="ar-SA" sz="1600" dirty="0" smtClean="0">
                <a:cs typeface="B Zar" pitchFamily="2" charset="-78"/>
              </a:rPr>
              <a:t>متولد</a:t>
            </a:r>
            <a:r>
              <a:rPr lang="fa-IR" sz="1600" dirty="0" smtClean="0">
                <a:cs typeface="B Zar" pitchFamily="2" charset="-78"/>
              </a:rPr>
              <a:t>           </a:t>
            </a:r>
            <a:r>
              <a:rPr lang="ar-SA" sz="1600" dirty="0" smtClean="0">
                <a:cs typeface="B Zar" pitchFamily="2" charset="-78"/>
              </a:rPr>
              <a:t>صادره از </a:t>
            </a:r>
            <a:r>
              <a:rPr lang="fa-IR" sz="1600" dirty="0" smtClean="0">
                <a:cs typeface="B Zar" pitchFamily="2" charset="-78"/>
              </a:rPr>
              <a:t>         دانشجوی کارشناسی ارشد/دکتری، رشته تحصیلی                     </a:t>
            </a:r>
            <a:r>
              <a:rPr lang="ar-SA" sz="1600" dirty="0" smtClean="0">
                <a:cs typeface="B Zar" pitchFamily="2" charset="-78"/>
              </a:rPr>
              <a:t>گرایش </a:t>
            </a:r>
            <a:r>
              <a:rPr lang="fa-IR" sz="1600" dirty="0" smtClean="0">
                <a:cs typeface="B Zar" pitchFamily="2" charset="-78"/>
              </a:rPr>
              <a:t>       </a:t>
            </a:r>
            <a:r>
              <a:rPr lang="ar-SA" sz="1600" dirty="0" smtClean="0">
                <a:cs typeface="B Zar" pitchFamily="2" charset="-78"/>
              </a:rPr>
              <a:t>               </a:t>
            </a:r>
            <a:r>
              <a:rPr lang="fa-IR" sz="1600" dirty="0" smtClean="0">
                <a:cs typeface="B Zar" pitchFamily="2" charset="-78"/>
              </a:rPr>
              <a:t>شماره دانشجویی ................</a:t>
            </a:r>
            <a:r>
              <a:rPr lang="ar-SA" sz="1600" dirty="0" smtClean="0">
                <a:cs typeface="B Zar" pitchFamily="2" charset="-78"/>
              </a:rPr>
              <a:t>   </a:t>
            </a:r>
            <a:r>
              <a:rPr lang="fa-IR" sz="1600" dirty="0" smtClean="0">
                <a:cs typeface="B Zar" pitchFamily="2" charset="-78"/>
              </a:rPr>
              <a:t>دانشگاه           </a:t>
            </a:r>
            <a:r>
              <a:rPr lang="ar-SA" sz="1600" dirty="0" smtClean="0">
                <a:cs typeface="B Zar" pitchFamily="2" charset="-78"/>
              </a:rPr>
              <a:t>    به نشاني(آدرس دانشجو): </a:t>
            </a:r>
            <a:r>
              <a:rPr lang="fa-IR" sz="1600" dirty="0" smtClean="0">
                <a:cs typeface="B Zar" pitchFamily="2" charset="-78"/>
              </a:rPr>
              <a:t>                                             </a:t>
            </a:r>
            <a:r>
              <a:rPr lang="ar-SA" sz="1600" dirty="0" smtClean="0">
                <a:cs typeface="B Zar" pitchFamily="2" charset="-78"/>
              </a:rPr>
              <a:t>تلفن:                   منعقد مي‌گردد. </a:t>
            </a:r>
            <a:endParaRPr lang="en-US" sz="16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2 ـ موضوع قرارداد : </a:t>
            </a:r>
            <a:endParaRPr lang="en-US" sz="1600" dirty="0" smtClean="0">
              <a:cs typeface="B Zar" pitchFamily="2" charset="-78"/>
            </a:endParaRPr>
          </a:p>
          <a:p>
            <a:pPr marL="0" indent="0" algn="r" rtl="1">
              <a:buNone/>
            </a:pPr>
            <a:r>
              <a:rPr lang="ar-SA" sz="1600" dirty="0" smtClean="0">
                <a:cs typeface="B Zar" pitchFamily="2" charset="-78"/>
              </a:rPr>
              <a:t>موضوع</a:t>
            </a:r>
            <a:r>
              <a:rPr lang="fa-IR" sz="1600" dirty="0" smtClean="0">
                <a:cs typeface="B Zar" pitchFamily="2" charset="-78"/>
              </a:rPr>
              <a:t>،</a:t>
            </a:r>
            <a:r>
              <a:rPr lang="ar-SA" sz="1600" dirty="0" smtClean="0">
                <a:cs typeface="B Zar" pitchFamily="2" charset="-78"/>
              </a:rPr>
              <a:t> تهیه پایان</a:t>
            </a:r>
            <a:r>
              <a:rPr lang="fa-IR" sz="1600" dirty="0" smtClean="0">
                <a:cs typeface="B Zar" pitchFamily="2" charset="-78"/>
              </a:rPr>
              <a:t> ‌</a:t>
            </a:r>
            <a:r>
              <a:rPr lang="ar-SA" sz="1600" dirty="0" smtClean="0">
                <a:cs typeface="B Zar" pitchFamily="2" charset="-78"/>
              </a:rPr>
              <a:t>نامه کارشناسی ارشد / رساله دکتری با عنوان  ..............................................................................</a:t>
            </a:r>
            <a:r>
              <a:rPr lang="fa-IR" sz="1600" dirty="0" smtClean="0">
                <a:cs typeface="B Zar" pitchFamily="2" charset="-78"/>
              </a:rPr>
              <a:t> </a:t>
            </a:r>
            <a:r>
              <a:rPr lang="ar-SA" sz="1600" dirty="0" smtClean="0">
                <a:cs typeface="B Zar" pitchFamily="2" charset="-78"/>
              </a:rPr>
              <a:t>می</a:t>
            </a:r>
            <a:r>
              <a:rPr lang="fa-IR" sz="1600" dirty="0" smtClean="0">
                <a:cs typeface="B Zar" pitchFamily="2" charset="-78"/>
              </a:rPr>
              <a:t>‌</a:t>
            </a:r>
            <a:r>
              <a:rPr lang="ar-SA" sz="1600" dirty="0" smtClean="0">
                <a:cs typeface="B Zar" pitchFamily="2" charset="-78"/>
              </a:rPr>
              <a:t>باشد که این قرارداد برای تهیه </a:t>
            </a:r>
            <a:r>
              <a:rPr lang="fa-IR" sz="1600" dirty="0" smtClean="0">
                <a:cs typeface="B Zar" pitchFamily="2" charset="-78"/>
              </a:rPr>
              <a:t>و ارائه </a:t>
            </a:r>
            <a:r>
              <a:rPr lang="ar-SA" sz="1600" dirty="0" smtClean="0">
                <a:cs typeface="B Zar" pitchFamily="2" charset="-78"/>
              </a:rPr>
              <a:t>آن تنظیم می</a:t>
            </a:r>
            <a:r>
              <a:rPr lang="en-US" sz="1600" dirty="0" smtClean="0">
                <a:cs typeface="B Zar" pitchFamily="2" charset="-78"/>
              </a:rPr>
              <a:t>‌</a:t>
            </a:r>
            <a:r>
              <a:rPr lang="ar-SA" sz="1600" dirty="0" smtClean="0">
                <a:cs typeface="B Zar" pitchFamily="2" charset="-78"/>
              </a:rPr>
              <a:t>گردد . </a:t>
            </a:r>
            <a:endParaRPr lang="en-US" sz="1600" dirty="0" smtClean="0">
              <a:cs typeface="B Zar" pitchFamily="2" charset="-78"/>
            </a:endParaRPr>
          </a:p>
          <a:p>
            <a:pPr algn="r" rtl="1">
              <a:buNone/>
            </a:pPr>
            <a:r>
              <a:rPr lang="fa-IR" sz="1600" b="1" u="sng" dirty="0" smtClean="0">
                <a:cs typeface="B Zar" pitchFamily="2" charset="-78"/>
              </a:rPr>
              <a:t>ماده 3 ـ مبلغ قرارداد و نحوة پرداخت : </a:t>
            </a:r>
            <a:endParaRPr lang="en-US" sz="1600" dirty="0" smtClean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ar-SA" sz="1600" dirty="0" smtClean="0">
                <a:cs typeface="B Zar" pitchFamily="2" charset="-78"/>
              </a:rPr>
              <a:t>مبلغ كل اين قرارداد(به عدد)               </a:t>
            </a:r>
            <a:r>
              <a:rPr lang="fa-IR" sz="1600" dirty="0" smtClean="0">
                <a:cs typeface="B Zar" pitchFamily="2" charset="-78"/>
              </a:rPr>
              <a:t>            </a:t>
            </a:r>
            <a:r>
              <a:rPr lang="ar-SA" sz="1600" dirty="0" smtClean="0">
                <a:cs typeface="B Zar" pitchFamily="2" charset="-78"/>
              </a:rPr>
              <a:t>  ريال (به حروف) </a:t>
            </a:r>
            <a:r>
              <a:rPr lang="fa-IR" sz="1600" dirty="0" smtClean="0">
                <a:cs typeface="B Zar" pitchFamily="2" charset="-78"/>
              </a:rPr>
              <a:t>                                                    </a:t>
            </a:r>
            <a:r>
              <a:rPr lang="ar-SA" sz="1600" dirty="0" smtClean="0">
                <a:cs typeface="B Zar" pitchFamily="2" charset="-78"/>
              </a:rPr>
              <a:t>ريال مي‌باشدكه بنابه درخواست </a:t>
            </a:r>
            <a:r>
              <a:rPr lang="fa-IR" sz="1600" dirty="0" smtClean="0">
                <a:cs typeface="B Zar" pitchFamily="2" charset="-78"/>
              </a:rPr>
              <a:t>کمیته </a:t>
            </a:r>
            <a:r>
              <a:rPr lang="ar-SA" sz="1600" dirty="0" smtClean="0">
                <a:cs typeface="B Zar" pitchFamily="2" charset="-78"/>
              </a:rPr>
              <a:t>در سه مرحله به طرف قرارداد پرداخت خواهد شد</a:t>
            </a:r>
            <a:r>
              <a:rPr lang="fa-IR" sz="1600" dirty="0" smtClean="0">
                <a:cs typeface="B Zar" pitchFamily="2" charset="-78"/>
              </a:rPr>
              <a:t>.</a:t>
            </a:r>
            <a:r>
              <a:rPr lang="ar-SA" sz="1600" dirty="0" smtClean="0">
                <a:cs typeface="B Zar" pitchFamily="2" charset="-78"/>
              </a:rPr>
              <a:t> </a:t>
            </a:r>
            <a:r>
              <a:rPr lang="fa-IR" sz="1600" dirty="0" smtClean="0">
                <a:cs typeface="B Zar" pitchFamily="2" charset="-78"/>
              </a:rPr>
              <a:t>(</a:t>
            </a:r>
            <a:r>
              <a:rPr lang="ar-SA" sz="1600" dirty="0" smtClean="0">
                <a:cs typeface="B Zar" pitchFamily="2" charset="-78"/>
              </a:rPr>
              <a:t>مرحله</a:t>
            </a:r>
            <a:r>
              <a:rPr lang="fa-IR" sz="1600" dirty="0" smtClean="0">
                <a:cs typeface="B Zar" pitchFamily="2" charset="-78"/>
              </a:rPr>
              <a:t> اول</a:t>
            </a:r>
            <a:r>
              <a:rPr lang="ar-SA" sz="1600" dirty="0" smtClean="0">
                <a:cs typeface="B Zar" pitchFamily="2" charset="-78"/>
              </a:rPr>
              <a:t> پس از </a:t>
            </a:r>
            <a:r>
              <a:rPr lang="fa-IR" sz="1600" dirty="0" smtClean="0">
                <a:cs typeface="B Zar" pitchFamily="2" charset="-78"/>
              </a:rPr>
              <a:t>انعقاد قرارداد</a:t>
            </a:r>
            <a:r>
              <a:rPr lang="ar-SA" sz="1600" dirty="0" smtClean="0">
                <a:cs typeface="B Zar" pitchFamily="2" charset="-78"/>
              </a:rPr>
              <a:t>، مرحله دوم درحین انجام پژوهش و</a:t>
            </a:r>
            <a:r>
              <a:rPr lang="fa-IR" sz="1600" dirty="0" smtClean="0">
                <a:cs typeface="B Zar" pitchFamily="2" charset="-78"/>
              </a:rPr>
              <a:t> </a:t>
            </a:r>
            <a:r>
              <a:rPr lang="ar-SA" sz="1600" dirty="0" smtClean="0">
                <a:cs typeface="B Zar" pitchFamily="2" charset="-78"/>
              </a:rPr>
              <a:t>بنا به تشخیص </a:t>
            </a:r>
            <a:r>
              <a:rPr lang="fa-IR" sz="1600" dirty="0" smtClean="0">
                <a:cs typeface="B Zar" pitchFamily="2" charset="-78"/>
              </a:rPr>
              <a:t>کمیته </a:t>
            </a:r>
            <a:r>
              <a:rPr lang="ar-SA" sz="1600" dirty="0" smtClean="0">
                <a:cs typeface="B Zar" pitchFamily="2" charset="-78"/>
              </a:rPr>
              <a:t>و مرحله سوم پس از اتمام کامل قرارداد</a:t>
            </a:r>
            <a:r>
              <a:rPr lang="fa-IR" sz="1600" dirty="0" smtClean="0">
                <a:cs typeface="B Zar" pitchFamily="2" charset="-78"/>
              </a:rPr>
              <a:t>)</a:t>
            </a:r>
            <a:r>
              <a:rPr lang="ar-SA" sz="1600" dirty="0" smtClean="0">
                <a:cs typeface="B Zar" pitchFamily="2" charset="-78"/>
              </a:rPr>
              <a:t> </a:t>
            </a:r>
            <a:r>
              <a:rPr lang="fa-IR" sz="1600" dirty="0" smtClean="0">
                <a:cs typeface="B Zar" pitchFamily="2" charset="-78"/>
              </a:rPr>
              <a:t>(مطابق جزء بند «ه » بند 4 « تعهدات» شیوه نامه حمایت) </a:t>
            </a:r>
            <a:r>
              <a:rPr lang="ar-SA" sz="1600" dirty="0" smtClean="0">
                <a:cs typeface="B Zar" pitchFamily="2" charset="-78"/>
              </a:rPr>
              <a:t>. </a:t>
            </a:r>
            <a:endParaRPr lang="en-US" sz="1600" dirty="0">
              <a:cs typeface="B Za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548680"/>
            <a:ext cx="8147248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باغ موزه 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دفاع مقدس و ترویج فرهنگ مقاومت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Adobe Hebrew" pitchFamily="18" charset="-79"/>
              </a:rPr>
            </a:b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dobe Hebrew" pitchFamily="18" charset="-79"/>
                <a:ea typeface="+mj-ea"/>
                <a:cs typeface="+mj-cs"/>
              </a:rPr>
              <a:t>شيوه‌نامه حمايت از پایان‌نامه‌های کارشناسی ارشد و رساله‌های دکتری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dobe Hebrew" pitchFamily="18" charset="-79"/>
              <a:ea typeface="+mj-ea"/>
              <a:cs typeface="Adobe Hebrew" pitchFamily="18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2174</TotalTime>
  <Words>1984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PowerPoint Presentation</vt:lpstr>
      <vt:lpstr>PowerPoint Presentation</vt:lpstr>
      <vt:lpstr>باغ موزه دفاع مقدس و ترویج فرهنگ مقاومت شيوه‌نامه حمايت از پایان‌نامه‌های کارشناسی ارشد و رساله‌های دکتری</vt:lpstr>
      <vt:lpstr>باغ موزه دفاع مقدس و ترویج فرهنگ مقاومت شيوه‌نامه حمايت از پایان‌نامه‌های کارشناسی ارشد و رساله‌های دکتری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موزه دفاع مقدس و ترویج فرهنگ مقاومت شيوه‌نامه حمايت از رساله دکتری و پایان‌نامه‌های کارشناسی ارشد</dc:title>
  <dc:creator>azarmi</dc:creator>
  <cp:lastModifiedBy>user</cp:lastModifiedBy>
  <cp:revision>314</cp:revision>
  <dcterms:created xsi:type="dcterms:W3CDTF">2015-04-20T04:42:32Z</dcterms:created>
  <dcterms:modified xsi:type="dcterms:W3CDTF">2017-06-13T05:15:41Z</dcterms:modified>
</cp:coreProperties>
</file>