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64" r:id="rId8"/>
    <p:sldId id="265" r:id="rId9"/>
    <p:sldId id="268"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B8A078-277F-4F2F-8A14-844B3C1E4713}" type="datetimeFigureOut">
              <a:rPr lang="en-US" smtClean="0"/>
              <a:pPr/>
              <a:t>7/27/2013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D2CD5-DB14-4CB2-B548-B446BC3F3B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8A078-277F-4F2F-8A14-844B3C1E4713}" type="datetimeFigureOut">
              <a:rPr lang="en-US" smtClean="0"/>
              <a:pPr/>
              <a:t>7/27/2013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D2CD5-DB14-4CB2-B548-B446BC3F3B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8A078-277F-4F2F-8A14-844B3C1E4713}" type="datetimeFigureOut">
              <a:rPr lang="en-US" smtClean="0"/>
              <a:pPr/>
              <a:t>7/27/2013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D2CD5-DB14-4CB2-B548-B446BC3F3B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8A078-277F-4F2F-8A14-844B3C1E4713}" type="datetimeFigureOut">
              <a:rPr lang="en-US" smtClean="0"/>
              <a:pPr/>
              <a:t>7/27/2013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D2CD5-DB14-4CB2-B548-B446BC3F3B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B8A078-277F-4F2F-8A14-844B3C1E4713}" type="datetimeFigureOut">
              <a:rPr lang="en-US" smtClean="0"/>
              <a:pPr/>
              <a:t>7/27/2013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D2CD5-DB14-4CB2-B548-B446BC3F3B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B8A078-277F-4F2F-8A14-844B3C1E4713}" type="datetimeFigureOut">
              <a:rPr lang="en-US" smtClean="0"/>
              <a:pPr/>
              <a:t>7/27/2013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D2CD5-DB14-4CB2-B548-B446BC3F3B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B8A078-277F-4F2F-8A14-844B3C1E4713}" type="datetimeFigureOut">
              <a:rPr lang="en-US" smtClean="0"/>
              <a:pPr/>
              <a:t>7/27/2013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0D2CD5-DB14-4CB2-B548-B446BC3F3B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B8A078-277F-4F2F-8A14-844B3C1E4713}" type="datetimeFigureOut">
              <a:rPr lang="en-US" smtClean="0"/>
              <a:pPr/>
              <a:t>7/27/2013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0D2CD5-DB14-4CB2-B548-B446BC3F3B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8A078-277F-4F2F-8A14-844B3C1E4713}" type="datetimeFigureOut">
              <a:rPr lang="en-US" smtClean="0"/>
              <a:pPr/>
              <a:t>7/27/2013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0D2CD5-DB14-4CB2-B548-B446BC3F3B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B8A078-277F-4F2F-8A14-844B3C1E4713}" type="datetimeFigureOut">
              <a:rPr lang="en-US" smtClean="0"/>
              <a:pPr/>
              <a:t>7/27/2013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D2CD5-DB14-4CB2-B548-B446BC3F3B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B8A078-277F-4F2F-8A14-844B3C1E4713}" type="datetimeFigureOut">
              <a:rPr lang="en-US" smtClean="0"/>
              <a:pPr/>
              <a:t>7/27/2013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D2CD5-DB14-4CB2-B548-B446BC3F3B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8A078-277F-4F2F-8A14-844B3C1E4713}" type="datetimeFigureOut">
              <a:rPr lang="en-US" smtClean="0"/>
              <a:pPr/>
              <a:t>7/27/2013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D2CD5-DB14-4CB2-B548-B446BC3F3B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a-IR" b="1" dirty="0" smtClean="0">
                <a:solidFill>
                  <a:srgbClr val="FF0000"/>
                </a:solidFill>
              </a:rPr>
              <a:t>ع)</a:t>
            </a:r>
            <a:r>
              <a:rPr lang="en-US" b="1" dirty="0" smtClean="0">
                <a:solidFill>
                  <a:srgbClr val="FF0000"/>
                </a:solidFill>
              </a:rPr>
              <a:t>)</a:t>
            </a:r>
            <a:r>
              <a:rPr lang="ar-SA" b="1" dirty="0" smtClean="0">
                <a:solidFill>
                  <a:srgbClr val="FF0000"/>
                </a:solidFill>
              </a:rPr>
              <a:t>شگفتی‌های آفرینش از زبان امام صادق </a:t>
            </a:r>
            <a:endParaRPr lang="en-US" dirty="0">
              <a:solidFill>
                <a:srgbClr val="FF0000"/>
              </a:solidFill>
            </a:endParaRPr>
          </a:p>
        </p:txBody>
      </p:sp>
      <p:sp>
        <p:nvSpPr>
          <p:cNvPr id="3" name="Content Placeholder 2"/>
          <p:cNvSpPr>
            <a:spLocks noGrp="1"/>
          </p:cNvSpPr>
          <p:nvPr>
            <p:ph idx="1"/>
          </p:nvPr>
        </p:nvSpPr>
        <p:spPr>
          <a:xfrm>
            <a:off x="4572000" y="1600201"/>
            <a:ext cx="4114800" cy="748680"/>
          </a:xfrm>
        </p:spPr>
        <p:txBody>
          <a:bodyPr/>
          <a:lstStyle/>
          <a:p>
            <a:pPr algn="r">
              <a:buNone/>
            </a:pPr>
            <a:r>
              <a:rPr lang="ar-SA" b="1" dirty="0">
                <a:solidFill>
                  <a:srgbClr val="7030A0"/>
                </a:solidFill>
              </a:rPr>
              <a:t>یك جهان در یك جسم</a:t>
            </a:r>
            <a:endParaRPr lang="en-US" dirty="0">
              <a:solidFill>
                <a:srgbClr val="7030A0"/>
              </a:solidFill>
            </a:endParaRPr>
          </a:p>
          <a:p>
            <a:pPr algn="r"/>
            <a:endParaRPr lang="en-US" dirty="0"/>
          </a:p>
        </p:txBody>
      </p:sp>
      <p:sp>
        <p:nvSpPr>
          <p:cNvPr id="10241" name="Rectangle 1"/>
          <p:cNvSpPr>
            <a:spLocks noChangeArrowheads="1"/>
          </p:cNvSpPr>
          <p:nvPr/>
        </p:nvSpPr>
        <p:spPr bwMode="auto">
          <a:xfrm>
            <a:off x="3275856" y="2132856"/>
            <a:ext cx="5544616" cy="4567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خداوند متعال بدن انسان را از دوازده قطعه تركیب كرده و آفریده است ، تمام بدن انسان داراى 246 قطعه استخوان ، و 360 رگ مى باشد.</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رگ ها جسم انسان را سیراب و تازه نگه مى دارند، استخوان ها جسم را پایدار و ثابت مى دارند، گوشت ها نگه دارنده استخوان ها هستند، و عصب ها پى نگه دارنده گوشت ها مى باشند.</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42" name="Picture 2" descr="C:\Users\user\Desktop\03022317808579567672.jpg"/>
          <p:cNvPicPr>
            <a:picLocks noChangeAspect="1" noChangeArrowheads="1"/>
          </p:cNvPicPr>
          <p:nvPr/>
        </p:nvPicPr>
        <p:blipFill>
          <a:blip r:embed="rId2" cstate="print"/>
          <a:srcRect/>
          <a:stretch>
            <a:fillRect/>
          </a:stretch>
        </p:blipFill>
        <p:spPr bwMode="auto">
          <a:xfrm>
            <a:off x="179512" y="1772816"/>
            <a:ext cx="2699792" cy="4269528"/>
          </a:xfrm>
          <a:prstGeom prst="rect">
            <a:avLst/>
          </a:prstGeom>
          <a:noFill/>
        </p:spPr>
      </p:pic>
    </p:spTree>
  </p:cSld>
  <p:clrMapOvr>
    <a:masterClrMapping/>
  </p:clrMapOvr>
  <p:transition advClick="0" advTm="20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5" presetClass="entr" presetSubtype="10" fill="hold" grpId="0" nodeType="afterEffect">
                                  <p:stCondLst>
                                    <p:cond delay="2000"/>
                                  </p:stCondLst>
                                  <p:childTnLst>
                                    <p:set>
                                      <p:cBhvr>
                                        <p:cTn id="16" dur="1" fill="hold">
                                          <p:stCondLst>
                                            <p:cond delay="0"/>
                                          </p:stCondLst>
                                        </p:cTn>
                                        <p:tgtEl>
                                          <p:spTgt spid="10241"/>
                                        </p:tgtEl>
                                        <p:attrNameLst>
                                          <p:attrName>style.visibility</p:attrName>
                                        </p:attrNameLst>
                                      </p:cBhvr>
                                      <p:to>
                                        <p:strVal val="visible"/>
                                      </p:to>
                                    </p:set>
                                    <p:animEffect transition="in" filter="checkerboard(across)">
                                      <p:cBhvr>
                                        <p:cTn id="17" dur="500"/>
                                        <p:tgtEl>
                                          <p:spTgt spid="10241"/>
                                        </p:tgtEl>
                                      </p:cBhvr>
                                    </p:animEffect>
                                  </p:childTnLst>
                                </p:cTn>
                              </p:par>
                            </p:childTnLst>
                          </p:cTn>
                        </p:par>
                        <p:par>
                          <p:cTn id="18" fill="hold">
                            <p:stCondLst>
                              <p:cond delay="3500"/>
                            </p:stCondLst>
                            <p:childTnLst>
                              <p:par>
                                <p:cTn id="19" presetID="2" presetClass="entr" presetSubtype="4" fill="hold" nodeType="afterEffect">
                                  <p:stCondLst>
                                    <p:cond delay="2000"/>
                                  </p:stCondLst>
                                  <p:childTnLst>
                                    <p:set>
                                      <p:cBhvr>
                                        <p:cTn id="20" dur="1" fill="hold">
                                          <p:stCondLst>
                                            <p:cond delay="0"/>
                                          </p:stCondLst>
                                        </p:cTn>
                                        <p:tgtEl>
                                          <p:spTgt spid="10242"/>
                                        </p:tgtEl>
                                        <p:attrNameLst>
                                          <p:attrName>style.visibility</p:attrName>
                                        </p:attrNameLst>
                                      </p:cBhvr>
                                      <p:to>
                                        <p:strVal val="visible"/>
                                      </p:to>
                                    </p:set>
                                    <p:anim calcmode="lin" valueType="num">
                                      <p:cBhvr additive="base">
                                        <p:cTn id="21" dur="2000" fill="hold"/>
                                        <p:tgtEl>
                                          <p:spTgt spid="10242"/>
                                        </p:tgtEl>
                                        <p:attrNameLst>
                                          <p:attrName>ppt_x</p:attrName>
                                        </p:attrNameLst>
                                      </p:cBhvr>
                                      <p:tavLst>
                                        <p:tav tm="0">
                                          <p:val>
                                            <p:strVal val="#ppt_x"/>
                                          </p:val>
                                        </p:tav>
                                        <p:tav tm="100000">
                                          <p:val>
                                            <p:strVal val="#ppt_x"/>
                                          </p:val>
                                        </p:tav>
                                      </p:tavLst>
                                    </p:anim>
                                    <p:anim calcmode="lin" valueType="num">
                                      <p:cBhvr additive="base">
                                        <p:cTn id="22" dur="2000" fill="hold"/>
                                        <p:tgtEl>
                                          <p:spTgt spid="10242"/>
                                        </p:tgtEl>
                                        <p:attrNameLst>
                                          <p:attrName>ppt_y</p:attrName>
                                        </p:attrNameLst>
                                      </p:cBhvr>
                                      <p:tavLst>
                                        <p:tav tm="0">
                                          <p:val>
                                            <p:strVal val="1+#ppt_h/2"/>
                                          </p:val>
                                        </p:tav>
                                        <p:tav tm="100000">
                                          <p:val>
                                            <p:strVal val="#ppt_y"/>
                                          </p:val>
                                        </p:tav>
                                      </p:tavLst>
                                    </p:anim>
                                  </p:childTnLst>
                                </p:cTn>
                              </p:par>
                            </p:childTnLst>
                          </p:cTn>
                        </p:par>
                        <p:par>
                          <p:cTn id="23" fill="hold">
                            <p:stCondLst>
                              <p:cond delay="7500"/>
                            </p:stCondLst>
                            <p:childTnLst>
                              <p:par>
                                <p:cTn id="24" presetID="6" presetClass="emph" presetSubtype="0" fill="hold" nodeType="afterEffect">
                                  <p:stCondLst>
                                    <p:cond delay="2000"/>
                                  </p:stCondLst>
                                  <p:childTnLst>
                                    <p:animScale>
                                      <p:cBhvr>
                                        <p:cTn id="25" dur="2000" fill="hold"/>
                                        <p:tgtEl>
                                          <p:spTgt spid="1024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24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a-IR" b="1" dirty="0" smtClean="0">
                <a:solidFill>
                  <a:srgbClr val="FF0000"/>
                </a:solidFill>
              </a:rPr>
              <a:t>ع)</a:t>
            </a:r>
            <a:r>
              <a:rPr lang="en-US" b="1" dirty="0" smtClean="0">
                <a:solidFill>
                  <a:srgbClr val="FF0000"/>
                </a:solidFill>
              </a:rPr>
              <a:t>)</a:t>
            </a:r>
            <a:r>
              <a:rPr lang="ar-SA" b="1" dirty="0" smtClean="0">
                <a:solidFill>
                  <a:srgbClr val="FF0000"/>
                </a:solidFill>
              </a:rPr>
              <a:t>شگفتی‌های آفرینش از زبان امام صادق </a:t>
            </a:r>
            <a:endParaRPr lang="en-US" dirty="0"/>
          </a:p>
        </p:txBody>
      </p:sp>
      <p:sp>
        <p:nvSpPr>
          <p:cNvPr id="3" name="Content Placeholder 2"/>
          <p:cNvSpPr>
            <a:spLocks noGrp="1"/>
          </p:cNvSpPr>
          <p:nvPr>
            <p:ph idx="1"/>
          </p:nvPr>
        </p:nvSpPr>
        <p:spPr>
          <a:xfrm>
            <a:off x="3995936" y="2348880"/>
            <a:ext cx="4690864" cy="4248472"/>
          </a:xfrm>
        </p:spPr>
        <p:txBody>
          <a:bodyPr>
            <a:normAutofit fontScale="92500" lnSpcReduction="20000"/>
          </a:bodyPr>
          <a:lstStyle/>
          <a:p>
            <a:pPr algn="r" rtl="1">
              <a:buNone/>
            </a:pPr>
            <a:r>
              <a:rPr lang="ar-SA" sz="3600" dirty="0"/>
              <a:t>مرحوم كلینى در كتاب شریف كافى آورده است</a:t>
            </a:r>
            <a:r>
              <a:rPr lang="en-US" sz="3600" dirty="0"/>
              <a:t> :</a:t>
            </a:r>
          </a:p>
          <a:p>
            <a:pPr algn="r" rtl="1">
              <a:buNone/>
            </a:pPr>
            <a:r>
              <a:rPr lang="ar-SA" sz="3600" dirty="0"/>
              <a:t>یكى از اصحاب امام جعفر صادق علیه السلام داراى دو نوزاد دوقلو گردید، همین كه به حضور مبارك آن حضرت شرفیاب شد، پس از تبریك و تهنیت به او فرمود: آیا مى دانى كدام یك از دوقلوها </a:t>
            </a:r>
            <a:r>
              <a:rPr lang="ar-SA" sz="3600" dirty="0" smtClean="0"/>
              <a:t>بزرگترند؟</a:t>
            </a: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5" name="Content Placeholder 2"/>
          <p:cNvSpPr txBox="1">
            <a:spLocks/>
          </p:cNvSpPr>
          <p:nvPr/>
        </p:nvSpPr>
        <p:spPr>
          <a:xfrm>
            <a:off x="4572000" y="1600201"/>
            <a:ext cx="4114800" cy="748680"/>
          </a:xfrm>
          <a:prstGeom prst="rect">
            <a:avLst/>
          </a:prstGeom>
        </p:spPr>
        <p:txBody>
          <a:bodyPr vert="horz" lIns="91440" tIns="45720" rIns="91440" bIns="45720" rtlCol="0">
            <a:normAutofit/>
          </a:bodyPr>
          <a:lstStyle/>
          <a:p>
            <a:pPr algn="r" rtl="1"/>
            <a:r>
              <a:rPr lang="ar-SA" sz="3200" b="1" dirty="0">
                <a:solidFill>
                  <a:srgbClr val="7030A0"/>
                </a:solidFill>
              </a:rPr>
              <a:t>دوقلوها</a:t>
            </a:r>
            <a:endParaRPr lang="en-US" sz="3200" b="1" dirty="0">
              <a:solidFill>
                <a:srgbClr val="7030A0"/>
              </a:solidFill>
            </a:endParaRPr>
          </a:p>
        </p:txBody>
      </p:sp>
      <p:pic>
        <p:nvPicPr>
          <p:cNvPr id="23554" name="Picture 2" descr="http://t2.gstatic.com/images?q=tbn:ANd9GcToYC9rluCp4kiWL6m-hQGiCThWX7b-W74FMNOf8SFCbWEeEBmXvg"/>
          <p:cNvPicPr>
            <a:picLocks noChangeAspect="1" noChangeArrowheads="1"/>
          </p:cNvPicPr>
          <p:nvPr/>
        </p:nvPicPr>
        <p:blipFill>
          <a:blip r:embed="rId2" cstate="print"/>
          <a:srcRect/>
          <a:stretch>
            <a:fillRect/>
          </a:stretch>
        </p:blipFill>
        <p:spPr bwMode="auto">
          <a:xfrm>
            <a:off x="395536" y="2924944"/>
            <a:ext cx="3510390" cy="2160240"/>
          </a:xfrm>
          <a:prstGeom prst="rect">
            <a:avLst/>
          </a:prstGeom>
          <a:noFill/>
        </p:spPr>
      </p:pic>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5" presetClass="entr" presetSubtype="10" fill="hold" nodeType="afterEffect">
                                  <p:stCondLst>
                                    <p:cond delay="200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par>
                          <p:cTn id="18" fill="hold">
                            <p:stCondLst>
                              <p:cond delay="3500"/>
                            </p:stCondLst>
                            <p:childTnLst>
                              <p:par>
                                <p:cTn id="19" presetID="5" presetClass="entr" presetSubtype="10" fill="hold" nodeType="afterEffect">
                                  <p:stCondLst>
                                    <p:cond delay="200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checkerboard(across)">
                                      <p:cBhvr>
                                        <p:cTn id="21" dur="500"/>
                                        <p:tgtEl>
                                          <p:spTgt spid="3">
                                            <p:txEl>
                                              <p:pRg st="1" end="1"/>
                                            </p:txEl>
                                          </p:spTgt>
                                        </p:tgtEl>
                                      </p:cBhvr>
                                    </p:animEffect>
                                  </p:childTnLst>
                                </p:cTn>
                              </p:par>
                            </p:childTnLst>
                          </p:cTn>
                        </p:par>
                        <p:par>
                          <p:cTn id="22" fill="hold">
                            <p:stCondLst>
                              <p:cond delay="6000"/>
                            </p:stCondLst>
                            <p:childTnLst>
                              <p:par>
                                <p:cTn id="23" presetID="2" presetClass="entr" presetSubtype="4" fill="hold" nodeType="afterEffect">
                                  <p:stCondLst>
                                    <p:cond delay="0"/>
                                  </p:stCondLst>
                                  <p:childTnLst>
                                    <p:set>
                                      <p:cBhvr>
                                        <p:cTn id="24" dur="1" fill="hold">
                                          <p:stCondLst>
                                            <p:cond delay="0"/>
                                          </p:stCondLst>
                                        </p:cTn>
                                        <p:tgtEl>
                                          <p:spTgt spid="23554"/>
                                        </p:tgtEl>
                                        <p:attrNameLst>
                                          <p:attrName>style.visibility</p:attrName>
                                        </p:attrNameLst>
                                      </p:cBhvr>
                                      <p:to>
                                        <p:strVal val="visible"/>
                                      </p:to>
                                    </p:set>
                                    <p:anim calcmode="lin" valueType="num">
                                      <p:cBhvr additive="base">
                                        <p:cTn id="25" dur="500" fill="hold"/>
                                        <p:tgtEl>
                                          <p:spTgt spid="23554"/>
                                        </p:tgtEl>
                                        <p:attrNameLst>
                                          <p:attrName>ppt_x</p:attrName>
                                        </p:attrNameLst>
                                      </p:cBhvr>
                                      <p:tavLst>
                                        <p:tav tm="0">
                                          <p:val>
                                            <p:strVal val="#ppt_x"/>
                                          </p:val>
                                        </p:tav>
                                        <p:tav tm="100000">
                                          <p:val>
                                            <p:strVal val="#ppt_x"/>
                                          </p:val>
                                        </p:tav>
                                      </p:tavLst>
                                    </p:anim>
                                    <p:anim calcmode="lin" valueType="num">
                                      <p:cBhvr additive="base">
                                        <p:cTn id="26"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solidFill>
                  <a:srgbClr val="FF0000"/>
                </a:solidFill>
              </a:rPr>
              <a:t>(</a:t>
            </a:r>
            <a:r>
              <a:rPr lang="fa-IR" b="1" dirty="0" smtClean="0">
                <a:solidFill>
                  <a:srgbClr val="FF0000"/>
                </a:solidFill>
              </a:rPr>
              <a:t>ع</a:t>
            </a:r>
            <a:r>
              <a:rPr lang="en-US" b="1" dirty="0" smtClean="0">
                <a:solidFill>
                  <a:srgbClr val="FF0000"/>
                </a:solidFill>
              </a:rPr>
              <a:t>)</a:t>
            </a:r>
            <a:r>
              <a:rPr lang="ar-SA" b="1" dirty="0" smtClean="0">
                <a:solidFill>
                  <a:srgbClr val="FF0000"/>
                </a:solidFill>
              </a:rPr>
              <a:t>شگفتی‌های آفرینش از زبان امام صادق </a:t>
            </a:r>
            <a:endParaRPr lang="en-US" dirty="0"/>
          </a:p>
        </p:txBody>
      </p:sp>
      <p:sp>
        <p:nvSpPr>
          <p:cNvPr id="3" name="Content Placeholder 2"/>
          <p:cNvSpPr>
            <a:spLocks noGrp="1"/>
          </p:cNvSpPr>
          <p:nvPr>
            <p:ph idx="1"/>
          </p:nvPr>
        </p:nvSpPr>
        <p:spPr>
          <a:xfrm>
            <a:off x="323528" y="2276872"/>
            <a:ext cx="8363272" cy="3849291"/>
          </a:xfrm>
        </p:spPr>
        <p:txBody>
          <a:bodyPr>
            <a:normAutofit fontScale="92500" lnSpcReduction="20000"/>
          </a:bodyPr>
          <a:lstStyle/>
          <a:p>
            <a:pPr algn="r" rtl="1">
              <a:buNone/>
            </a:pPr>
            <a:r>
              <a:rPr lang="ar-SA" dirty="0"/>
              <a:t>حضرت فرمود: خیر، آن كه آخر به دنیا آمده بزرگ تر است ، زیرا مادر در ابتداء به وسیله او؛ و سپس به وسیله آن كه اوّل خارج شده ، آبستن گردیده است</a:t>
            </a:r>
            <a:r>
              <a:rPr lang="en-US" dirty="0"/>
              <a:t> .</a:t>
            </a:r>
          </a:p>
          <a:p>
            <a:pPr algn="r" rtl="1">
              <a:buNone/>
            </a:pPr>
            <a:r>
              <a:rPr lang="ar-SA" dirty="0"/>
              <a:t>و چون نطفه اوّلى در ابتداء وارد رحم شده و منعقد گردیده است ، به همین جهت توان خروج از رحم مادر را ندارد، تا آن كه نوزاد بعد از خودش خارج گردد؛ و پس از آن كه راه براى اوّلى باز شد آن وقت مى تواند از رحم مادر خارج و وارد دنیا گردد</a:t>
            </a:r>
            <a:r>
              <a:rPr lang="en-US" dirty="0"/>
              <a:t>.</a:t>
            </a:r>
          </a:p>
          <a:p>
            <a:pPr algn="r" rtl="1">
              <a:buNone/>
            </a:pPr>
            <a:r>
              <a:rPr lang="ar-SA" dirty="0"/>
              <a:t>بنابر این ، آن كه نطفه اش اوّل منعقد شده است ، دوّمین نوزاد محسوب مى شود، كه به همین جهت بزرگ تر هم خواهد بود</a:t>
            </a:r>
            <a:r>
              <a:rPr lang="en-US" dirty="0"/>
              <a:t>.  </a:t>
            </a:r>
          </a:p>
          <a:p>
            <a:pPr algn="r">
              <a:buNone/>
            </a:pPr>
            <a:endParaRPr lang="en-US"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5" name="Content Placeholder 2"/>
          <p:cNvSpPr txBox="1">
            <a:spLocks/>
          </p:cNvSpPr>
          <p:nvPr/>
        </p:nvSpPr>
        <p:spPr>
          <a:xfrm>
            <a:off x="4572000" y="1600201"/>
            <a:ext cx="4114800" cy="748680"/>
          </a:xfrm>
          <a:prstGeom prst="rect">
            <a:avLst/>
          </a:prstGeom>
        </p:spPr>
        <p:txBody>
          <a:bodyPr vert="horz" lIns="91440" tIns="45720" rIns="91440" bIns="45720" rtlCol="0">
            <a:normAutofit/>
          </a:bodyPr>
          <a:lstStyle/>
          <a:p>
            <a:pPr algn="r" rtl="1"/>
            <a:r>
              <a:rPr lang="ar-SA" sz="3200" b="1" dirty="0">
                <a:solidFill>
                  <a:srgbClr val="7030A0"/>
                </a:solidFill>
              </a:rPr>
              <a:t>دوقلوها</a:t>
            </a:r>
            <a:endParaRPr lang="en-US" sz="3200" b="1" dirty="0">
              <a:solidFill>
                <a:srgbClr val="7030A0"/>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3" presetClass="entr" presetSubtype="10" fill="hold" grpId="0" nodeType="afterEffect">
                                  <p:stCondLst>
                                    <p:cond delay="200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par>
                          <p:cTn id="18" fill="hold">
                            <p:stCondLst>
                              <p:cond delay="3500"/>
                            </p:stCondLst>
                            <p:childTnLst>
                              <p:par>
                                <p:cTn id="19" presetID="3" presetClass="entr" presetSubtype="10" fill="hold" grpId="0" nodeType="afterEffect">
                                  <p:stCondLst>
                                    <p:cond delay="200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blinds(horizontal)">
                                      <p:cBhvr>
                                        <p:cTn id="21" dur="500"/>
                                        <p:tgtEl>
                                          <p:spTgt spid="3">
                                            <p:txEl>
                                              <p:pRg st="1" end="1"/>
                                            </p:txEl>
                                          </p:spTgt>
                                        </p:tgtEl>
                                      </p:cBhvr>
                                    </p:animEffect>
                                  </p:childTnLst>
                                </p:cTn>
                              </p:par>
                            </p:childTnLst>
                          </p:cTn>
                        </p:par>
                        <p:par>
                          <p:cTn id="22" fill="hold">
                            <p:stCondLst>
                              <p:cond delay="6000"/>
                            </p:stCondLst>
                            <p:childTnLst>
                              <p:par>
                                <p:cTn id="23" presetID="3" presetClass="entr" presetSubtype="10" fill="hold" grpId="0" nodeType="afterEffect">
                                  <p:stCondLst>
                                    <p:cond delay="200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linds(horizontal)">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28868"/>
            <a:ext cx="8229600" cy="3697295"/>
          </a:xfrm>
        </p:spPr>
        <p:txBody>
          <a:bodyPr>
            <a:normAutofit/>
          </a:bodyPr>
          <a:lstStyle/>
          <a:p>
            <a:pPr algn="r">
              <a:buNone/>
            </a:pPr>
            <a:r>
              <a:rPr lang="ar-SA" dirty="0" smtClean="0"/>
              <a:t>روزی امام صادق(ع) به مجلس منصور دوانیقی وارد شد. طبیب هندی کنار خلیفه نشسته بود.</a:t>
            </a:r>
            <a:endParaRPr lang="fa-IR" dirty="0" smtClean="0"/>
          </a:p>
          <a:p>
            <a:pPr algn="r" rtl="1">
              <a:buNone/>
            </a:pPr>
            <a:r>
              <a:rPr lang="fa-IR" dirty="0" smtClean="0"/>
              <a:t>طبیب گفت: </a:t>
            </a:r>
            <a:r>
              <a:rPr lang="ar-SA" dirty="0" smtClean="0"/>
              <a:t>آیا میل دار</a:t>
            </a:r>
            <a:r>
              <a:rPr lang="fa-IR" dirty="0" smtClean="0"/>
              <a:t>ی</a:t>
            </a:r>
            <a:r>
              <a:rPr lang="ar-SA" dirty="0" smtClean="0"/>
              <a:t> از اندوخته های علمی من بهره مند</a:t>
            </a:r>
            <a:r>
              <a:rPr lang="fa-IR" dirty="0" smtClean="0"/>
              <a:t> </a:t>
            </a:r>
            <a:r>
              <a:rPr lang="ar-SA" dirty="0" smtClean="0"/>
              <a:t>گرد</a:t>
            </a:r>
            <a:r>
              <a:rPr lang="fa-IR" dirty="0" smtClean="0"/>
              <a:t>ی</a:t>
            </a:r>
            <a:r>
              <a:rPr lang="ar-SA" dirty="0" smtClean="0"/>
              <a:t>؟</a:t>
            </a:r>
            <a:endParaRPr lang="fa-IR" dirty="0" smtClean="0"/>
          </a:p>
          <a:p>
            <a:pPr algn="r" rtl="1">
              <a:buNone/>
            </a:pPr>
            <a:r>
              <a:rPr lang="fa-IR" dirty="0" smtClean="0"/>
              <a:t>امام گفت:ن</a:t>
            </a:r>
            <a:r>
              <a:rPr lang="ar-SA" dirty="0" smtClean="0"/>
              <a:t>ه!چون بهتر از آنچه تو داری، در اختیار دارم</a:t>
            </a:r>
            <a:r>
              <a:rPr lang="fa-IR" dirty="0" smtClean="0"/>
              <a:t>.</a:t>
            </a:r>
            <a:endParaRPr lang="en-US" dirty="0" smtClean="0"/>
          </a:p>
          <a:p>
            <a:pPr algn="r">
              <a:buNone/>
            </a:pPr>
            <a:r>
              <a:rPr lang="ar-SA" dirty="0" smtClean="0">
                <a:solidFill>
                  <a:srgbClr val="7030A0"/>
                </a:solidFill>
              </a:rPr>
              <a:t>چه چیز در اختیار داری؟</a:t>
            </a:r>
            <a:endParaRPr lang="en-US" dirty="0" smtClean="0">
              <a:solidFill>
                <a:srgbClr val="7030A0"/>
              </a:solidFill>
            </a:endParaRPr>
          </a:p>
          <a:p>
            <a:pPr algn="r">
              <a:buNone/>
            </a:pPr>
            <a:endParaRPr lang="en-US" dirty="0"/>
          </a:p>
        </p:txBody>
      </p:sp>
      <p:sp>
        <p:nvSpPr>
          <p:cNvPr id="4" name="Title 1"/>
          <p:cNvSpPr>
            <a:spLocks noGrp="1"/>
          </p:cNvSpPr>
          <p:nvPr>
            <p:ph type="title"/>
          </p:nvPr>
        </p:nvSpPr>
        <p:spPr/>
        <p:txBody>
          <a:bodyPr>
            <a:normAutofit/>
          </a:bodyPr>
          <a:lstStyle/>
          <a:p>
            <a:pPr lvl="0"/>
            <a:r>
              <a:rPr lang="en-US" b="1" dirty="0" smtClean="0">
                <a:solidFill>
                  <a:srgbClr val="FF0000"/>
                </a:solidFill>
              </a:rPr>
              <a:t>(</a:t>
            </a:r>
            <a:r>
              <a:rPr lang="fa-IR" b="1" dirty="0" smtClean="0">
                <a:solidFill>
                  <a:srgbClr val="FF0000"/>
                </a:solidFill>
              </a:rPr>
              <a:t>ع</a:t>
            </a:r>
            <a:r>
              <a:rPr lang="en-US" b="1" dirty="0" smtClean="0">
                <a:solidFill>
                  <a:srgbClr val="FF0000"/>
                </a:solidFill>
              </a:rPr>
              <a:t>)</a:t>
            </a:r>
            <a:r>
              <a:rPr lang="ar-SA" b="1" dirty="0" smtClean="0">
                <a:solidFill>
                  <a:srgbClr val="FF0000"/>
                </a:solidFill>
              </a:rPr>
              <a:t>شگفتی‌های آفرینش از زبان امام صادق </a:t>
            </a:r>
            <a:endParaRPr lang="en-US" dirty="0"/>
          </a:p>
        </p:txBody>
      </p:sp>
      <p:sp>
        <p:nvSpPr>
          <p:cNvPr id="5" name="Content Placeholder 2"/>
          <p:cNvSpPr txBox="1">
            <a:spLocks/>
          </p:cNvSpPr>
          <p:nvPr/>
        </p:nvSpPr>
        <p:spPr>
          <a:xfrm>
            <a:off x="4572000" y="1600201"/>
            <a:ext cx="4114800" cy="748680"/>
          </a:xfrm>
          <a:prstGeom prst="rect">
            <a:avLst/>
          </a:prstGeom>
        </p:spPr>
        <p:txBody>
          <a:bodyPr vert="horz" lIns="91440" tIns="45720" rIns="91440" bIns="45720" rtlCol="0">
            <a:normAutofit/>
          </a:bodyPr>
          <a:lstStyle/>
          <a:p>
            <a:pPr algn="r" rtl="1"/>
            <a:r>
              <a:rPr lang="fa-IR" sz="3200" b="1" dirty="0" smtClean="0">
                <a:solidFill>
                  <a:srgbClr val="7030A0"/>
                </a:solidFill>
              </a:rPr>
              <a:t>مناظره با طبیب هندی</a:t>
            </a:r>
            <a:endParaRPr lang="en-US" sz="3200" b="1" dirty="0">
              <a:solidFill>
                <a:srgbClr val="7030A0"/>
              </a:solidFill>
            </a:endParaRPr>
          </a:p>
        </p:txBody>
      </p:sp>
    </p:spTree>
  </p:cSld>
  <p:clrMapOvr>
    <a:masterClrMapping/>
  </p:clrMapOvr>
  <p:transition advTm="20000">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714348" y="2357430"/>
            <a:ext cx="7972452" cy="3768733"/>
          </a:xfrm>
        </p:spPr>
        <p:txBody>
          <a:bodyPr>
            <a:normAutofit fontScale="92500" lnSpcReduction="20000"/>
          </a:bodyPr>
          <a:lstStyle/>
          <a:p>
            <a:pPr algn="r" rtl="1">
              <a:buNone/>
            </a:pPr>
            <a:r>
              <a:rPr lang="ar-SA" dirty="0" smtClean="0"/>
              <a:t>گرمی را با سردی معالجه می کنم و سردی را با گرمی، رطوبت رابا خشکی درمان می کنم و خشکی را با رطوبت و آنچه را که پیامبراسلام(ص) فرموده به کار می بندم و نتیجه کار را به خداوند وامی گذارم.</a:t>
            </a:r>
            <a:endParaRPr lang="en-US" dirty="0" smtClean="0"/>
          </a:p>
          <a:p>
            <a:pPr algn="r" rtl="1">
              <a:buNone/>
            </a:pPr>
            <a:r>
              <a:rPr lang="ar-SA" dirty="0" smtClean="0"/>
              <a:t>سپس به سخن جدش رسول الله(ص) اشاره کرده، افزود: «معده خانه هربیماری و پرهیز، سر هردرمان است</a:t>
            </a:r>
            <a:r>
              <a:rPr lang="en-US" dirty="0" smtClean="0"/>
              <a:t>.</a:t>
            </a:r>
            <a:r>
              <a:rPr lang="fa-IR" dirty="0" smtClean="0"/>
              <a:t>»</a:t>
            </a:r>
            <a:endParaRPr lang="en-US" dirty="0" smtClean="0"/>
          </a:p>
          <a:p>
            <a:pPr algn="r" rtl="1">
              <a:buNone/>
            </a:pPr>
            <a:r>
              <a:rPr lang="ar-SA" dirty="0" smtClean="0"/>
              <a:t>طبیب هندی برای این که سخنان امام را سبک جلوه دهد</a:t>
            </a:r>
            <a:r>
              <a:rPr lang="fa-IR" dirty="0" smtClean="0"/>
              <a:t> </a:t>
            </a:r>
            <a:r>
              <a:rPr lang="ar-SA" dirty="0" smtClean="0"/>
              <a:t>، پرسید:</a:t>
            </a:r>
            <a:endParaRPr lang="en-US" dirty="0" smtClean="0"/>
          </a:p>
          <a:p>
            <a:pPr algn="r" rtl="1">
              <a:buNone/>
            </a:pPr>
            <a:r>
              <a:rPr lang="ar-SA" dirty="0" smtClean="0">
                <a:solidFill>
                  <a:srgbClr val="7030A0"/>
                </a:solidFill>
              </a:rPr>
              <a:t>مگر طب غیر از این ها است که گفتی؟</a:t>
            </a:r>
            <a:endParaRPr lang="en-US" dirty="0">
              <a:solidFill>
                <a:srgbClr val="7030A0"/>
              </a:solidFill>
            </a:endParaRP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rgbClr val="FF0000"/>
                </a:solidFill>
                <a:effectLst/>
                <a:uLnTx/>
                <a:uFillTx/>
                <a:latin typeface="+mj-lt"/>
                <a:ea typeface="+mj-ea"/>
                <a:cs typeface="+mj-cs"/>
              </a:rPr>
              <a:t>(</a:t>
            </a:r>
            <a:r>
              <a:rPr kumimoji="0" lang="fa-IR" sz="4400" b="1" i="0" u="none" strike="noStrike" kern="1200" cap="none" spc="0" normalizeH="0" baseline="0" noProof="0" smtClean="0">
                <a:ln>
                  <a:noFill/>
                </a:ln>
                <a:solidFill>
                  <a:srgbClr val="FF0000"/>
                </a:solidFill>
                <a:effectLst/>
                <a:uLnTx/>
                <a:uFillTx/>
                <a:latin typeface="+mj-lt"/>
                <a:ea typeface="+mj-ea"/>
                <a:cs typeface="+mj-cs"/>
              </a:rPr>
              <a:t>ع</a:t>
            </a:r>
            <a:r>
              <a:rPr kumimoji="0" lang="en-US" sz="4400" b="1" i="0" u="none" strike="noStrike" kern="1200" cap="none" spc="0" normalizeH="0" baseline="0" noProof="0" smtClean="0">
                <a:ln>
                  <a:noFill/>
                </a:ln>
                <a:solidFill>
                  <a:srgbClr val="FF0000"/>
                </a:solidFill>
                <a:effectLst/>
                <a:uLnTx/>
                <a:uFillTx/>
                <a:latin typeface="+mj-lt"/>
                <a:ea typeface="+mj-ea"/>
                <a:cs typeface="+mj-cs"/>
              </a:rPr>
              <a:t>)</a:t>
            </a:r>
            <a:r>
              <a:rPr kumimoji="0" lang="ar-SA" sz="4400" b="1" i="0" u="none" strike="noStrike" kern="1200" cap="none" spc="0" normalizeH="0" baseline="0" noProof="0" smtClean="0">
                <a:ln>
                  <a:noFill/>
                </a:ln>
                <a:solidFill>
                  <a:srgbClr val="FF0000"/>
                </a:solidFill>
                <a:effectLst/>
                <a:uLnTx/>
                <a:uFillTx/>
                <a:latin typeface="+mj-lt"/>
                <a:ea typeface="+mj-ea"/>
                <a:cs typeface="+mj-cs"/>
              </a:rPr>
              <a:t>شگفتی‌های آفرینش از زبان امام صادق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4572000" y="1600201"/>
            <a:ext cx="4114800" cy="748680"/>
          </a:xfrm>
          <a:prstGeom prst="rect">
            <a:avLst/>
          </a:prstGeom>
        </p:spPr>
        <p:txBody>
          <a:bodyPr vert="horz" lIns="91440" tIns="45720" rIns="91440" bIns="45720" rtlCol="0">
            <a:normAutofit/>
          </a:bodyPr>
          <a:lstStyle/>
          <a:p>
            <a:pPr algn="r" rtl="1"/>
            <a:r>
              <a:rPr lang="fa-IR" sz="3200" b="1" dirty="0" smtClean="0">
                <a:solidFill>
                  <a:srgbClr val="7030A0"/>
                </a:solidFill>
              </a:rPr>
              <a:t>مناظره با طبیب هندی</a:t>
            </a:r>
            <a:endParaRPr lang="en-US" sz="3200" b="1" dirty="0">
              <a:solidFill>
                <a:srgbClr val="7030A0"/>
              </a:solidFill>
            </a:endParaRPr>
          </a:p>
        </p:txBody>
      </p:sp>
    </p:spTree>
  </p:cSld>
  <p:clrMapOvr>
    <a:masterClrMapping/>
  </p:clrMapOvr>
  <p:transition advTm="20000">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rtl="1">
              <a:buNone/>
            </a:pPr>
            <a:endParaRPr lang="en-US" dirty="0" smtClean="0"/>
          </a:p>
          <a:p>
            <a:pPr algn="r" rtl="1">
              <a:buNone/>
            </a:pPr>
            <a:r>
              <a:rPr lang="ar-SA" dirty="0" smtClean="0"/>
              <a:t>گمان می کنی من مثل تو این ها را از کتابهای طبی آموخته ام؟</a:t>
            </a:r>
            <a:endParaRPr lang="en-US" dirty="0" smtClean="0"/>
          </a:p>
          <a:p>
            <a:pPr algn="r" rtl="1">
              <a:buNone/>
            </a:pPr>
            <a:r>
              <a:rPr lang="ar-SA" dirty="0" smtClean="0">
                <a:solidFill>
                  <a:srgbClr val="7030A0"/>
                </a:solidFill>
              </a:rPr>
              <a:t>حتما، غیر از این، راهی برای فراگیری علم طب وجود ندارد.</a:t>
            </a:r>
            <a:endParaRPr lang="en-US" dirty="0" smtClean="0">
              <a:solidFill>
                <a:srgbClr val="7030A0"/>
              </a:solidFill>
            </a:endParaRPr>
          </a:p>
          <a:p>
            <a:pPr algn="r" rtl="1">
              <a:buNone/>
            </a:pPr>
            <a:r>
              <a:rPr lang="ar-SA" dirty="0" smtClean="0"/>
              <a:t>نه، به خدا سوگند، جز از خداوند، از دیگری نیاموخته ام. اکنون بگو کدام یک از من و تو در علم طب داناتریم؟</a:t>
            </a:r>
            <a:endParaRPr lang="en-US" dirty="0" smtClean="0"/>
          </a:p>
          <a:p>
            <a:pPr algn="r" rtl="1">
              <a:buNone/>
            </a:pPr>
            <a:r>
              <a:rPr lang="ar-SA" dirty="0" smtClean="0">
                <a:solidFill>
                  <a:srgbClr val="7030A0"/>
                </a:solidFill>
              </a:rPr>
              <a:t>کار من طبابت است و حتما در طب از شما عالم ترم</a:t>
            </a:r>
            <a:endParaRPr lang="en-US" dirty="0">
              <a:solidFill>
                <a:srgbClr val="7030A0"/>
              </a:solidFill>
            </a:endParaRP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mj-lt"/>
                <a:ea typeface="+mj-ea"/>
                <a:cs typeface="+mj-cs"/>
              </a:rPr>
              <a:t>(</a:t>
            </a:r>
            <a:r>
              <a:rPr kumimoji="0" lang="fa-IR" sz="4400" b="1" i="0" u="none" strike="noStrike" kern="1200" cap="none" spc="0" normalizeH="0" baseline="0" noProof="0" dirty="0" smtClean="0">
                <a:ln>
                  <a:noFill/>
                </a:ln>
                <a:solidFill>
                  <a:srgbClr val="FF0000"/>
                </a:solidFill>
                <a:effectLst/>
                <a:uLnTx/>
                <a:uFillTx/>
                <a:latin typeface="+mj-lt"/>
                <a:ea typeface="+mj-ea"/>
                <a:cs typeface="+mj-cs"/>
              </a:rPr>
              <a:t>ع</a:t>
            </a:r>
            <a:r>
              <a:rPr kumimoji="0" lang="en-US" sz="4400" b="1" i="0" u="none" strike="noStrike" kern="1200" cap="none" spc="0" normalizeH="0" baseline="0" noProof="0" dirty="0" smtClean="0">
                <a:ln>
                  <a:noFill/>
                </a:ln>
                <a:solidFill>
                  <a:srgbClr val="FF0000"/>
                </a:solidFill>
                <a:effectLst/>
                <a:uLnTx/>
                <a:uFillTx/>
                <a:latin typeface="+mj-lt"/>
                <a:ea typeface="+mj-ea"/>
                <a:cs typeface="+mj-cs"/>
              </a:rPr>
              <a:t>)</a:t>
            </a:r>
            <a:r>
              <a:rPr kumimoji="0" lang="ar-SA" sz="4400" b="1" i="0" u="none" strike="noStrike" kern="1200" cap="none" spc="0" normalizeH="0" baseline="0" noProof="0" dirty="0" smtClean="0">
                <a:ln>
                  <a:noFill/>
                </a:ln>
                <a:solidFill>
                  <a:srgbClr val="FF0000"/>
                </a:solidFill>
                <a:effectLst/>
                <a:uLnTx/>
                <a:uFillTx/>
                <a:latin typeface="+mj-lt"/>
                <a:ea typeface="+mj-ea"/>
                <a:cs typeface="+mj-cs"/>
              </a:rPr>
              <a:t>شگفتی‌های آفرینش از زبان امام صادق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4572000" y="1600201"/>
            <a:ext cx="4114800" cy="748680"/>
          </a:xfrm>
          <a:prstGeom prst="rect">
            <a:avLst/>
          </a:prstGeom>
        </p:spPr>
        <p:txBody>
          <a:bodyPr vert="horz" lIns="91440" tIns="45720" rIns="91440" bIns="45720" rtlCol="0">
            <a:normAutofit/>
          </a:bodyPr>
          <a:lstStyle/>
          <a:p>
            <a:pPr algn="r" rtl="1"/>
            <a:r>
              <a:rPr lang="fa-IR" sz="3200" b="1" dirty="0" smtClean="0">
                <a:solidFill>
                  <a:srgbClr val="7030A0"/>
                </a:solidFill>
              </a:rPr>
              <a:t>مناظره با طبیب هندی</a:t>
            </a:r>
            <a:endParaRPr lang="en-US" sz="3200" b="1" dirty="0">
              <a:solidFill>
                <a:srgbClr val="7030A0"/>
              </a:solidFill>
            </a:endParaRPr>
          </a:p>
        </p:txBody>
      </p:sp>
    </p:spTree>
  </p:cSld>
  <p:clrMapOvr>
    <a:masterClrMapping/>
  </p:clrMapOvr>
  <p:transition advTm="20000">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28596" y="2428868"/>
            <a:ext cx="8258204" cy="3697295"/>
          </a:xfrm>
        </p:spPr>
        <p:txBody>
          <a:bodyPr>
            <a:normAutofit lnSpcReduction="10000"/>
          </a:bodyPr>
          <a:lstStyle/>
          <a:p>
            <a:pPr algn="r" rtl="1">
              <a:buNone/>
            </a:pPr>
            <a:r>
              <a:rPr lang="ar-SA" dirty="0" smtClean="0"/>
              <a:t>پس لطفا به سوالهایم پاسخ گویید.</a:t>
            </a:r>
            <a:endParaRPr lang="en-US" dirty="0" smtClean="0"/>
          </a:p>
          <a:p>
            <a:pPr algn="r" rtl="1">
              <a:buNone/>
            </a:pPr>
            <a:r>
              <a:rPr lang="ar-SA" dirty="0" smtClean="0">
                <a:solidFill>
                  <a:srgbClr val="7030A0"/>
                </a:solidFill>
              </a:rPr>
              <a:t>بپرسید:</a:t>
            </a:r>
            <a:endParaRPr lang="en-US" dirty="0" smtClean="0">
              <a:solidFill>
                <a:srgbClr val="7030A0"/>
              </a:solidFill>
            </a:endParaRPr>
          </a:p>
          <a:p>
            <a:pPr algn="r" rtl="1">
              <a:buNone/>
            </a:pPr>
            <a:r>
              <a:rPr lang="ar-SA" dirty="0" smtClean="0"/>
              <a:t>چرا سر آدمی یک پارچه نیست و از قطعات مختلف به وجود آمده است؟</a:t>
            </a:r>
            <a:endParaRPr lang="en-US" dirty="0" smtClean="0"/>
          </a:p>
          <a:p>
            <a:pPr algn="r" rtl="1">
              <a:buNone/>
            </a:pPr>
            <a:r>
              <a:rPr lang="ar-SA" dirty="0" smtClean="0">
                <a:solidFill>
                  <a:srgbClr val="7030A0"/>
                </a:solidFill>
              </a:rPr>
              <a:t>نمی دانم.</a:t>
            </a:r>
            <a:endParaRPr lang="en-US" dirty="0" smtClean="0">
              <a:solidFill>
                <a:srgbClr val="7030A0"/>
              </a:solidFill>
            </a:endParaRPr>
          </a:p>
          <a:p>
            <a:pPr algn="r" rtl="1">
              <a:buNone/>
            </a:pPr>
            <a:r>
              <a:rPr lang="ar-SA" dirty="0" smtClean="0"/>
              <a:t>چرا پیشانی مانند سر انسان از مو پوشیده نیست؟</a:t>
            </a:r>
            <a:endParaRPr lang="en-US" dirty="0" smtClean="0"/>
          </a:p>
          <a:p>
            <a:pPr algn="r" rtl="1">
              <a:buNone/>
            </a:pPr>
            <a:r>
              <a:rPr lang="ar-SA" dirty="0" smtClean="0">
                <a:solidFill>
                  <a:srgbClr val="7030A0"/>
                </a:solidFill>
              </a:rPr>
              <a:t>نمی دانم.</a:t>
            </a:r>
            <a:endParaRPr lang="en-US" dirty="0" smtClean="0">
              <a:solidFill>
                <a:srgbClr val="7030A0"/>
              </a:solidFill>
            </a:endParaRPr>
          </a:p>
          <a:p>
            <a:pPr algn="r" rtl="1">
              <a:buNone/>
            </a:pPr>
            <a:endParaRPr lang="en-US"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mj-lt"/>
                <a:ea typeface="+mj-ea"/>
                <a:cs typeface="+mj-cs"/>
              </a:rPr>
              <a:t>(</a:t>
            </a:r>
            <a:r>
              <a:rPr kumimoji="0" lang="fa-IR" sz="4400" b="1" i="0" u="none" strike="noStrike" kern="1200" cap="none" spc="0" normalizeH="0" baseline="0" noProof="0" dirty="0" smtClean="0">
                <a:ln>
                  <a:noFill/>
                </a:ln>
                <a:solidFill>
                  <a:srgbClr val="FF0000"/>
                </a:solidFill>
                <a:effectLst/>
                <a:uLnTx/>
                <a:uFillTx/>
                <a:latin typeface="+mj-lt"/>
                <a:ea typeface="+mj-ea"/>
                <a:cs typeface="+mj-cs"/>
              </a:rPr>
              <a:t>ع</a:t>
            </a:r>
            <a:r>
              <a:rPr kumimoji="0" lang="en-US" sz="4400" b="1" i="0" u="none" strike="noStrike" kern="1200" cap="none" spc="0" normalizeH="0" baseline="0" noProof="0" dirty="0" smtClean="0">
                <a:ln>
                  <a:noFill/>
                </a:ln>
                <a:solidFill>
                  <a:srgbClr val="FF0000"/>
                </a:solidFill>
                <a:effectLst/>
                <a:uLnTx/>
                <a:uFillTx/>
                <a:latin typeface="+mj-lt"/>
                <a:ea typeface="+mj-ea"/>
                <a:cs typeface="+mj-cs"/>
              </a:rPr>
              <a:t>)</a:t>
            </a:r>
            <a:r>
              <a:rPr kumimoji="0" lang="ar-SA" sz="4400" b="1" i="0" u="none" strike="noStrike" kern="1200" cap="none" spc="0" normalizeH="0" baseline="0" noProof="0" dirty="0" smtClean="0">
                <a:ln>
                  <a:noFill/>
                </a:ln>
                <a:solidFill>
                  <a:srgbClr val="FF0000"/>
                </a:solidFill>
                <a:effectLst/>
                <a:uLnTx/>
                <a:uFillTx/>
                <a:latin typeface="+mj-lt"/>
                <a:ea typeface="+mj-ea"/>
                <a:cs typeface="+mj-cs"/>
              </a:rPr>
              <a:t>شگفتی‌های آفرینش از زبان امام صادق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4572000" y="1600201"/>
            <a:ext cx="4114800" cy="748680"/>
          </a:xfrm>
          <a:prstGeom prst="rect">
            <a:avLst/>
          </a:prstGeom>
        </p:spPr>
        <p:txBody>
          <a:bodyPr vert="horz" lIns="91440" tIns="45720" rIns="91440" bIns="45720" rtlCol="0">
            <a:normAutofit/>
          </a:bodyPr>
          <a:lstStyle/>
          <a:p>
            <a:pPr algn="r" rtl="1"/>
            <a:r>
              <a:rPr lang="fa-IR" sz="3200" b="1" dirty="0" smtClean="0">
                <a:solidFill>
                  <a:srgbClr val="7030A0"/>
                </a:solidFill>
              </a:rPr>
              <a:t>مناظره با طبیب هندی</a:t>
            </a:r>
            <a:endParaRPr lang="en-US" sz="3200" b="1" dirty="0">
              <a:solidFill>
                <a:srgbClr val="7030A0"/>
              </a:solidFill>
            </a:endParaRPr>
          </a:p>
        </p:txBody>
      </p:sp>
    </p:spTree>
  </p:cSld>
  <p:clrMapOvr>
    <a:masterClrMapping/>
  </p:clrMapOvr>
  <p:transition advTm="20000">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285992"/>
            <a:ext cx="8186766" cy="3840171"/>
          </a:xfrm>
        </p:spPr>
        <p:txBody>
          <a:bodyPr/>
          <a:lstStyle/>
          <a:p>
            <a:pPr algn="r" rtl="1">
              <a:buNone/>
            </a:pPr>
            <a:r>
              <a:rPr lang="ar-SA" dirty="0" smtClean="0"/>
              <a:t>چرا بر روی پیشانی خطوط مختلفی نقش بسته است؟</a:t>
            </a:r>
            <a:endParaRPr lang="en-US" dirty="0" smtClean="0"/>
          </a:p>
          <a:p>
            <a:pPr algn="r" rtl="1">
              <a:buNone/>
            </a:pPr>
            <a:r>
              <a:rPr lang="ar-SA" dirty="0" smtClean="0">
                <a:solidFill>
                  <a:srgbClr val="7030A0"/>
                </a:solidFill>
              </a:rPr>
              <a:t>نمی دانم.</a:t>
            </a:r>
            <a:endParaRPr lang="en-US" dirty="0" smtClean="0">
              <a:solidFill>
                <a:srgbClr val="7030A0"/>
              </a:solidFill>
            </a:endParaRPr>
          </a:p>
          <a:p>
            <a:pPr algn="r" rtl="1">
              <a:buNone/>
            </a:pPr>
            <a:r>
              <a:rPr lang="ar-SA" dirty="0" smtClean="0"/>
              <a:t>چرا ابروها در بالای دیدگان انسان قرار گرفته است؟</a:t>
            </a:r>
            <a:endParaRPr lang="en-US" dirty="0" smtClean="0"/>
          </a:p>
          <a:p>
            <a:pPr algn="r" rtl="1">
              <a:buNone/>
            </a:pPr>
            <a:r>
              <a:rPr lang="ar-SA" dirty="0" smtClean="0">
                <a:solidFill>
                  <a:srgbClr val="7030A0"/>
                </a:solidFill>
              </a:rPr>
              <a:t>نمی دانم.</a:t>
            </a:r>
            <a:endParaRPr lang="en-US" dirty="0" smtClean="0">
              <a:solidFill>
                <a:srgbClr val="7030A0"/>
              </a:solidFill>
            </a:endParaRPr>
          </a:p>
          <a:p>
            <a:pPr algn="r" rtl="1">
              <a:buNone/>
            </a:pPr>
            <a:r>
              <a:rPr lang="ar-SA" dirty="0" smtClean="0"/>
              <a:t>چرا چشمهای انسان به شکل لوزی ساخته شده است؟</a:t>
            </a:r>
            <a:endParaRPr lang="en-US" dirty="0" smtClean="0"/>
          </a:p>
          <a:p>
            <a:pPr algn="r" rtl="1">
              <a:buNone/>
            </a:pPr>
            <a:r>
              <a:rPr lang="ar-SA" dirty="0" smtClean="0">
                <a:solidFill>
                  <a:srgbClr val="7030A0"/>
                </a:solidFill>
              </a:rPr>
              <a:t>نمی دانم.</a:t>
            </a:r>
            <a:endParaRPr lang="en-US" dirty="0" smtClean="0">
              <a:solidFill>
                <a:srgbClr val="7030A0"/>
              </a:solidFill>
            </a:endParaRPr>
          </a:p>
          <a:p>
            <a:pPr algn="r" rtl="1">
              <a:buNone/>
            </a:pPr>
            <a:endParaRPr lang="en-US" dirty="0"/>
          </a:p>
        </p:txBody>
      </p:sp>
      <p:sp>
        <p:nvSpPr>
          <p:cNvPr id="4" name="Content Placeholder 2"/>
          <p:cNvSpPr txBox="1">
            <a:spLocks/>
          </p:cNvSpPr>
          <p:nvPr/>
        </p:nvSpPr>
        <p:spPr>
          <a:xfrm>
            <a:off x="4572000" y="1600201"/>
            <a:ext cx="4114800" cy="748680"/>
          </a:xfrm>
          <a:prstGeom prst="rect">
            <a:avLst/>
          </a:prstGeom>
        </p:spPr>
        <p:txBody>
          <a:bodyPr vert="horz" lIns="91440" tIns="45720" rIns="91440" bIns="45720" rtlCol="0">
            <a:normAutofit/>
          </a:bodyPr>
          <a:lstStyle/>
          <a:p>
            <a:pPr algn="r" rtl="1"/>
            <a:r>
              <a:rPr lang="fa-IR" sz="3200" b="1" dirty="0" smtClean="0">
                <a:solidFill>
                  <a:srgbClr val="7030A0"/>
                </a:solidFill>
              </a:rPr>
              <a:t>مناظره با طبیب هندی</a:t>
            </a:r>
            <a:endParaRPr lang="en-US" sz="3200" b="1" dirty="0">
              <a:solidFill>
                <a:srgbClr val="7030A0"/>
              </a:solidFill>
            </a:endParaRPr>
          </a:p>
        </p:txBody>
      </p:sp>
      <p:sp>
        <p:nvSpPr>
          <p:cNvPr id="5" name="Title 1"/>
          <p:cNvSpPr txBox="1">
            <a:spLocks noGrp="1"/>
          </p:cNvSpPr>
          <p:nvPr>
            <p:ph type="title"/>
          </p:nvPr>
        </p:nvSpPr>
        <p:spPr>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mj-lt"/>
                <a:ea typeface="+mj-ea"/>
                <a:cs typeface="+mj-cs"/>
              </a:rPr>
              <a:t>(</a:t>
            </a:r>
            <a:r>
              <a:rPr kumimoji="0" lang="fa-IR" sz="4400" b="1" i="0" u="none" strike="noStrike" kern="1200" cap="none" spc="0" normalizeH="0" baseline="0" noProof="0" dirty="0" smtClean="0">
                <a:ln>
                  <a:noFill/>
                </a:ln>
                <a:solidFill>
                  <a:srgbClr val="FF0000"/>
                </a:solidFill>
                <a:effectLst/>
                <a:uLnTx/>
                <a:uFillTx/>
                <a:latin typeface="+mj-lt"/>
                <a:ea typeface="+mj-ea"/>
                <a:cs typeface="+mj-cs"/>
              </a:rPr>
              <a:t>ع</a:t>
            </a:r>
            <a:r>
              <a:rPr kumimoji="0" lang="en-US" sz="4400" b="1" i="0" u="none" strike="noStrike" kern="1200" cap="none" spc="0" normalizeH="0" baseline="0" noProof="0" dirty="0" smtClean="0">
                <a:ln>
                  <a:noFill/>
                </a:ln>
                <a:solidFill>
                  <a:srgbClr val="FF0000"/>
                </a:solidFill>
                <a:effectLst/>
                <a:uLnTx/>
                <a:uFillTx/>
                <a:latin typeface="+mj-lt"/>
                <a:ea typeface="+mj-ea"/>
                <a:cs typeface="+mj-cs"/>
              </a:rPr>
              <a:t>)</a:t>
            </a:r>
            <a:r>
              <a:rPr kumimoji="0" lang="ar-SA" sz="4400" b="1" i="0" u="none" strike="noStrike" kern="1200" cap="none" spc="0" normalizeH="0" baseline="0" noProof="0" dirty="0" smtClean="0">
                <a:ln>
                  <a:noFill/>
                </a:ln>
                <a:solidFill>
                  <a:srgbClr val="FF0000"/>
                </a:solidFill>
                <a:effectLst/>
                <a:uLnTx/>
                <a:uFillTx/>
                <a:latin typeface="+mj-lt"/>
                <a:ea typeface="+mj-ea"/>
                <a:cs typeface="+mj-cs"/>
              </a:rPr>
              <a:t>شگفتی‌های آفرینش از زبان امام صادق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advTm="20000">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28596" y="2428868"/>
            <a:ext cx="8258204" cy="4000528"/>
          </a:xfrm>
        </p:spPr>
        <p:txBody>
          <a:bodyPr>
            <a:normAutofit fontScale="92500"/>
          </a:bodyPr>
          <a:lstStyle/>
          <a:p>
            <a:pPr algn="r" rtl="1">
              <a:buNone/>
            </a:pPr>
            <a:r>
              <a:rPr lang="ar-SA" dirty="0" smtClean="0"/>
              <a:t>چرا بینی میان دو چشم قرار گرفته است؟</a:t>
            </a:r>
            <a:endParaRPr lang="en-US" dirty="0" smtClean="0"/>
          </a:p>
          <a:p>
            <a:pPr algn="r" rtl="1">
              <a:buNone/>
            </a:pPr>
            <a:r>
              <a:rPr lang="ar-SA" dirty="0" smtClean="0">
                <a:solidFill>
                  <a:srgbClr val="7030A0"/>
                </a:solidFill>
              </a:rPr>
              <a:t>نمی دانم.</a:t>
            </a:r>
            <a:endParaRPr lang="en-US" dirty="0" smtClean="0">
              <a:solidFill>
                <a:srgbClr val="7030A0"/>
              </a:solidFill>
            </a:endParaRPr>
          </a:p>
          <a:p>
            <a:pPr algn="r" rtl="1">
              <a:buNone/>
            </a:pPr>
            <a:r>
              <a:rPr lang="ar-SA" dirty="0" smtClean="0"/>
              <a:t>چرا سوراخهای بینی در زیر آن خلق شده است؟</a:t>
            </a:r>
            <a:endParaRPr lang="en-US" dirty="0" smtClean="0"/>
          </a:p>
          <a:p>
            <a:pPr algn="r" rtl="1">
              <a:buNone/>
            </a:pPr>
            <a:r>
              <a:rPr lang="ar-SA" dirty="0" smtClean="0">
                <a:solidFill>
                  <a:srgbClr val="7030A0"/>
                </a:solidFill>
              </a:rPr>
              <a:t>نمی دانم.</a:t>
            </a:r>
            <a:endParaRPr lang="en-US" dirty="0" smtClean="0">
              <a:solidFill>
                <a:srgbClr val="7030A0"/>
              </a:solidFill>
            </a:endParaRPr>
          </a:p>
          <a:p>
            <a:pPr algn="r" rtl="1">
              <a:buNone/>
            </a:pPr>
            <a:r>
              <a:rPr lang="ar-SA" dirty="0" smtClean="0"/>
              <a:t>چرا لب فوقانی و سبیل در قسمت بالای دهان آفریده شده است؟</a:t>
            </a:r>
            <a:endParaRPr lang="en-US" dirty="0" smtClean="0"/>
          </a:p>
          <a:p>
            <a:pPr algn="r" rtl="1">
              <a:buNone/>
            </a:pPr>
            <a:r>
              <a:rPr lang="ar-SA" dirty="0" smtClean="0">
                <a:solidFill>
                  <a:srgbClr val="7030A0"/>
                </a:solidFill>
              </a:rPr>
              <a:t>نمی دانم.</a:t>
            </a:r>
            <a:endParaRPr lang="fa-IR" dirty="0" smtClean="0">
              <a:solidFill>
                <a:srgbClr val="7030A0"/>
              </a:solidFill>
            </a:endParaRPr>
          </a:p>
          <a:p>
            <a:pPr algn="r" rtl="1">
              <a:buNone/>
            </a:pPr>
            <a:r>
              <a:rPr lang="fa-IR" dirty="0" smtClean="0">
                <a:solidFill>
                  <a:schemeClr val="tx1">
                    <a:lumMod val="85000"/>
                    <a:lumOff val="15000"/>
                  </a:schemeClr>
                </a:solidFill>
              </a:rPr>
              <a:t>و.....</a:t>
            </a:r>
            <a:endParaRPr lang="en-US" dirty="0" smtClean="0">
              <a:solidFill>
                <a:schemeClr val="tx1">
                  <a:lumMod val="85000"/>
                  <a:lumOff val="15000"/>
                </a:schemeClr>
              </a:solidFill>
            </a:endParaRPr>
          </a:p>
          <a:p>
            <a:pPr algn="r" rtl="1">
              <a:buNone/>
            </a:pPr>
            <a:endParaRPr lang="en-US" dirty="0"/>
          </a:p>
        </p:txBody>
      </p:sp>
      <p:sp>
        <p:nvSpPr>
          <p:cNvPr id="4" name="Content Placeholder 2"/>
          <p:cNvSpPr txBox="1">
            <a:spLocks/>
          </p:cNvSpPr>
          <p:nvPr/>
        </p:nvSpPr>
        <p:spPr>
          <a:xfrm>
            <a:off x="4724400" y="1752601"/>
            <a:ext cx="4114800" cy="748680"/>
          </a:xfrm>
          <a:prstGeom prst="rect">
            <a:avLst/>
          </a:prstGeom>
        </p:spPr>
        <p:txBody>
          <a:bodyPr vert="horz" lIns="91440" tIns="45720" rIns="91440" bIns="45720" rtlCol="0">
            <a:normAutofit/>
          </a:bodyPr>
          <a:lstStyle/>
          <a:p>
            <a:pPr algn="r" rtl="1"/>
            <a:r>
              <a:rPr lang="fa-IR" sz="3200" b="1" dirty="0" smtClean="0">
                <a:solidFill>
                  <a:srgbClr val="7030A0"/>
                </a:solidFill>
              </a:rPr>
              <a:t>مناظره با طبیب هندی</a:t>
            </a:r>
            <a:endParaRPr lang="en-US" sz="3200" b="1" dirty="0">
              <a:solidFill>
                <a:srgbClr val="7030A0"/>
              </a:solidFill>
            </a:endParaRPr>
          </a:p>
        </p:txBody>
      </p:sp>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mj-lt"/>
                <a:ea typeface="+mj-ea"/>
                <a:cs typeface="+mj-cs"/>
              </a:rPr>
              <a:t>(</a:t>
            </a:r>
            <a:r>
              <a:rPr kumimoji="0" lang="fa-IR" sz="4400" b="1" i="0" u="none" strike="noStrike" kern="1200" cap="none" spc="0" normalizeH="0" baseline="0" noProof="0" dirty="0" smtClean="0">
                <a:ln>
                  <a:noFill/>
                </a:ln>
                <a:solidFill>
                  <a:srgbClr val="FF0000"/>
                </a:solidFill>
                <a:effectLst/>
                <a:uLnTx/>
                <a:uFillTx/>
                <a:latin typeface="+mj-lt"/>
                <a:ea typeface="+mj-ea"/>
                <a:cs typeface="+mj-cs"/>
              </a:rPr>
              <a:t>ع</a:t>
            </a:r>
            <a:r>
              <a:rPr kumimoji="0" lang="en-US" sz="4400" b="1" i="0" u="none" strike="noStrike" kern="1200" cap="none" spc="0" normalizeH="0" baseline="0" noProof="0" dirty="0" smtClean="0">
                <a:ln>
                  <a:noFill/>
                </a:ln>
                <a:solidFill>
                  <a:srgbClr val="FF0000"/>
                </a:solidFill>
                <a:effectLst/>
                <a:uLnTx/>
                <a:uFillTx/>
                <a:latin typeface="+mj-lt"/>
                <a:ea typeface="+mj-ea"/>
                <a:cs typeface="+mj-cs"/>
              </a:rPr>
              <a:t>)</a:t>
            </a:r>
            <a:r>
              <a:rPr kumimoji="0" lang="ar-SA" sz="4400" b="1" i="0" u="none" strike="noStrike" kern="1200" cap="none" spc="0" normalizeH="0" baseline="0" noProof="0" dirty="0" smtClean="0">
                <a:ln>
                  <a:noFill/>
                </a:ln>
                <a:solidFill>
                  <a:srgbClr val="FF0000"/>
                </a:solidFill>
                <a:effectLst/>
                <a:uLnTx/>
                <a:uFillTx/>
                <a:latin typeface="+mj-lt"/>
                <a:ea typeface="+mj-ea"/>
                <a:cs typeface="+mj-cs"/>
              </a:rPr>
              <a:t>شگفتی‌های آفرینش از زبان امام صادق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advTm="20000">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buNone/>
            </a:pPr>
            <a:endParaRPr lang="fa-IR" dirty="0" smtClean="0"/>
          </a:p>
          <a:p>
            <a:pPr algn="r" rtl="1">
              <a:buNone/>
            </a:pPr>
            <a:endParaRPr lang="fa-IR" dirty="0" smtClean="0"/>
          </a:p>
          <a:p>
            <a:pPr algn="r" rtl="1">
              <a:buNone/>
            </a:pPr>
            <a:r>
              <a:rPr lang="ar-SA" dirty="0" smtClean="0"/>
              <a:t>طبیب که چاره ای جز تسلیم شدن نداشت، گفت:</a:t>
            </a:r>
            <a:endParaRPr lang="en-US" dirty="0" smtClean="0"/>
          </a:p>
          <a:p>
            <a:pPr algn="r" rtl="1">
              <a:buNone/>
            </a:pPr>
            <a:r>
              <a:rPr lang="ar-SA" dirty="0" smtClean="0"/>
              <a:t>پاسخها را بگویید تا بهره مند گردم</a:t>
            </a:r>
            <a:endParaRPr lang="en-US" dirty="0" smtClean="0"/>
          </a:p>
          <a:p>
            <a:pPr algn="r" rtl="1">
              <a:buNone/>
            </a:pPr>
            <a:r>
              <a:rPr lang="ar-SA" dirty="0" smtClean="0"/>
              <a:t>آن گاه امام(ع) به ترتیب به یکایک سوالهای مطرح شده، چنین پاسخ گفتند:</a:t>
            </a:r>
            <a:endParaRPr lang="en-US" dirty="0" smtClean="0"/>
          </a:p>
          <a:p>
            <a:pPr algn="r" rtl="1">
              <a:buNone/>
            </a:pPr>
            <a:endParaRPr lang="en-US" dirty="0"/>
          </a:p>
        </p:txBody>
      </p:sp>
      <p:sp>
        <p:nvSpPr>
          <p:cNvPr id="4" name="Content Placeholder 2"/>
          <p:cNvSpPr txBox="1">
            <a:spLocks/>
          </p:cNvSpPr>
          <p:nvPr/>
        </p:nvSpPr>
        <p:spPr>
          <a:xfrm>
            <a:off x="4724400" y="1752601"/>
            <a:ext cx="4114800" cy="748680"/>
          </a:xfrm>
          <a:prstGeom prst="rect">
            <a:avLst/>
          </a:prstGeom>
        </p:spPr>
        <p:txBody>
          <a:bodyPr vert="horz" lIns="91440" tIns="45720" rIns="91440" bIns="45720" rtlCol="0">
            <a:normAutofit/>
          </a:bodyPr>
          <a:lstStyle/>
          <a:p>
            <a:pPr algn="r" rtl="1"/>
            <a:r>
              <a:rPr lang="fa-IR" sz="3200" b="1" dirty="0" smtClean="0">
                <a:solidFill>
                  <a:srgbClr val="7030A0"/>
                </a:solidFill>
              </a:rPr>
              <a:t>مناظره با طبیب هندی</a:t>
            </a:r>
            <a:endParaRPr lang="en-US" sz="3200" b="1" dirty="0">
              <a:solidFill>
                <a:srgbClr val="7030A0"/>
              </a:solidFill>
            </a:endParaRPr>
          </a:p>
        </p:txBody>
      </p:sp>
      <p:sp>
        <p:nvSpPr>
          <p:cNvPr id="6"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mj-lt"/>
                <a:ea typeface="+mj-ea"/>
                <a:cs typeface="+mj-cs"/>
              </a:rPr>
              <a:t>(</a:t>
            </a:r>
            <a:r>
              <a:rPr kumimoji="0" lang="fa-IR" sz="4400" b="1" i="0" u="none" strike="noStrike" kern="1200" cap="none" spc="0" normalizeH="0" baseline="0" noProof="0" dirty="0" smtClean="0">
                <a:ln>
                  <a:noFill/>
                </a:ln>
                <a:solidFill>
                  <a:srgbClr val="FF0000"/>
                </a:solidFill>
                <a:effectLst/>
                <a:uLnTx/>
                <a:uFillTx/>
                <a:latin typeface="+mj-lt"/>
                <a:ea typeface="+mj-ea"/>
                <a:cs typeface="+mj-cs"/>
              </a:rPr>
              <a:t>ع</a:t>
            </a:r>
            <a:r>
              <a:rPr kumimoji="0" lang="en-US" sz="4400" b="1" i="0" u="none" strike="noStrike" kern="1200" cap="none" spc="0" normalizeH="0" baseline="0" noProof="0" dirty="0" smtClean="0">
                <a:ln>
                  <a:noFill/>
                </a:ln>
                <a:solidFill>
                  <a:srgbClr val="FF0000"/>
                </a:solidFill>
                <a:effectLst/>
                <a:uLnTx/>
                <a:uFillTx/>
                <a:latin typeface="+mj-lt"/>
                <a:ea typeface="+mj-ea"/>
                <a:cs typeface="+mj-cs"/>
              </a:rPr>
              <a:t>)</a:t>
            </a:r>
            <a:r>
              <a:rPr kumimoji="0" lang="ar-SA" sz="4400" b="1" i="0" u="none" strike="noStrike" kern="1200" cap="none" spc="0" normalizeH="0" baseline="0" noProof="0" dirty="0" smtClean="0">
                <a:ln>
                  <a:noFill/>
                </a:ln>
                <a:solidFill>
                  <a:srgbClr val="FF0000"/>
                </a:solidFill>
                <a:effectLst/>
                <a:uLnTx/>
                <a:uFillTx/>
                <a:latin typeface="+mj-lt"/>
                <a:ea typeface="+mj-ea"/>
                <a:cs typeface="+mj-cs"/>
              </a:rPr>
              <a:t>شگفتی‌های آفرینش از زبان امام صادق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advTm="20000">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lgn="r" rtl="1">
              <a:buNone/>
            </a:pPr>
            <a:endParaRPr lang="fa-IR" dirty="0" smtClean="0"/>
          </a:p>
          <a:p>
            <a:pPr algn="r" rtl="1">
              <a:buNone/>
            </a:pPr>
            <a:endParaRPr lang="fa-IR" dirty="0" smtClean="0"/>
          </a:p>
          <a:p>
            <a:pPr algn="r" rtl="1">
              <a:buNone/>
            </a:pPr>
            <a:r>
              <a:rPr lang="ar-SA" dirty="0" smtClean="0"/>
              <a:t>به این جهت سر از قطعات مختلف تشکیل شده و شکافهایی برایش قرار داده شده است تا صداع (سردرد) آن را نیازارد.</a:t>
            </a:r>
            <a:endParaRPr lang="en-US" dirty="0" smtClean="0"/>
          </a:p>
          <a:p>
            <a:pPr algn="r" rtl="1">
              <a:buNone/>
            </a:pPr>
            <a:r>
              <a:rPr lang="ar-SA" dirty="0" smtClean="0"/>
              <a:t>خداوند مو را بالای سر رویانده تا به وسیله آن روغن لازم به مغز برسد و بخار مغز از طریق موها خارج شود. همین طور، پوششی برای سرما و گرما باشد. ولی در پیشانی مو نیافریده تا چشم هامزاحمی نداشته باشند و بتوانند به راحتی نور بگیرند.</a:t>
            </a:r>
            <a:endParaRPr lang="en-US" dirty="0" smtClean="0"/>
          </a:p>
          <a:p>
            <a:pPr algn="r" rtl="1">
              <a:buNone/>
            </a:pPr>
            <a:endParaRPr lang="en-US" dirty="0"/>
          </a:p>
        </p:txBody>
      </p:sp>
      <p:sp>
        <p:nvSpPr>
          <p:cNvPr id="4" name="Content Placeholder 2"/>
          <p:cNvSpPr txBox="1">
            <a:spLocks/>
          </p:cNvSpPr>
          <p:nvPr/>
        </p:nvSpPr>
        <p:spPr>
          <a:xfrm>
            <a:off x="4724400" y="1752601"/>
            <a:ext cx="4114800" cy="748680"/>
          </a:xfrm>
          <a:prstGeom prst="rect">
            <a:avLst/>
          </a:prstGeom>
        </p:spPr>
        <p:txBody>
          <a:bodyPr vert="horz" lIns="91440" tIns="45720" rIns="91440" bIns="45720" rtlCol="0">
            <a:normAutofit/>
          </a:bodyPr>
          <a:lstStyle/>
          <a:p>
            <a:pPr algn="r" rtl="1"/>
            <a:r>
              <a:rPr lang="fa-IR" sz="3200" b="1" dirty="0" smtClean="0">
                <a:solidFill>
                  <a:srgbClr val="7030A0"/>
                </a:solidFill>
              </a:rPr>
              <a:t>مناظره با طبیب هندی</a:t>
            </a:r>
            <a:endParaRPr lang="en-US" sz="3200" b="1" dirty="0">
              <a:solidFill>
                <a:srgbClr val="7030A0"/>
              </a:solidFill>
            </a:endParaRPr>
          </a:p>
        </p:txBody>
      </p:sp>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mj-lt"/>
                <a:ea typeface="+mj-ea"/>
                <a:cs typeface="+mj-cs"/>
              </a:rPr>
              <a:t>(</a:t>
            </a:r>
            <a:r>
              <a:rPr kumimoji="0" lang="fa-IR" sz="4400" b="1" i="0" u="none" strike="noStrike" kern="1200" cap="none" spc="0" normalizeH="0" baseline="0" noProof="0" dirty="0" smtClean="0">
                <a:ln>
                  <a:noFill/>
                </a:ln>
                <a:solidFill>
                  <a:srgbClr val="FF0000"/>
                </a:solidFill>
                <a:effectLst/>
                <a:uLnTx/>
                <a:uFillTx/>
                <a:latin typeface="+mj-lt"/>
                <a:ea typeface="+mj-ea"/>
                <a:cs typeface="+mj-cs"/>
              </a:rPr>
              <a:t>ع</a:t>
            </a:r>
            <a:r>
              <a:rPr kumimoji="0" lang="en-US" sz="4400" b="1" i="0" u="none" strike="noStrike" kern="1200" cap="none" spc="0" normalizeH="0" baseline="0" noProof="0" dirty="0" smtClean="0">
                <a:ln>
                  <a:noFill/>
                </a:ln>
                <a:solidFill>
                  <a:srgbClr val="FF0000"/>
                </a:solidFill>
                <a:effectLst/>
                <a:uLnTx/>
                <a:uFillTx/>
                <a:latin typeface="+mj-lt"/>
                <a:ea typeface="+mj-ea"/>
                <a:cs typeface="+mj-cs"/>
              </a:rPr>
              <a:t>)</a:t>
            </a:r>
            <a:r>
              <a:rPr kumimoji="0" lang="ar-SA" sz="4400" b="1" i="0" u="none" strike="noStrike" kern="1200" cap="none" spc="0" normalizeH="0" baseline="0" noProof="0" dirty="0" smtClean="0">
                <a:ln>
                  <a:noFill/>
                </a:ln>
                <a:solidFill>
                  <a:srgbClr val="FF0000"/>
                </a:solidFill>
                <a:effectLst/>
                <a:uLnTx/>
                <a:uFillTx/>
                <a:latin typeface="+mj-lt"/>
                <a:ea typeface="+mj-ea"/>
                <a:cs typeface="+mj-cs"/>
              </a:rPr>
              <a:t>شگفتی‌های آفرینش از زبان امام صادق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advTm="20000">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3968" y="2348880"/>
            <a:ext cx="4464496" cy="4104456"/>
          </a:xfrm>
        </p:spPr>
        <p:txBody>
          <a:bodyPr>
            <a:normAutofit fontScale="92500" lnSpcReduction="10000"/>
          </a:bodyPr>
          <a:lstStyle/>
          <a:p>
            <a:pPr algn="r" rtl="1">
              <a:buNone/>
            </a:pPr>
            <a:r>
              <a:rPr lang="ar-SA" dirty="0"/>
              <a:t>سپس امام علیه السلام افزود: </a:t>
            </a:r>
            <a:endParaRPr lang="en-US" dirty="0"/>
          </a:p>
          <a:p>
            <a:pPr algn="r" rtl="1">
              <a:buNone/>
            </a:pPr>
            <a:r>
              <a:rPr lang="ar-SA" dirty="0"/>
              <a:t>خداوند دست هاى انسان را با 82 قطعه استخوان آفریده است ، كه در هر دست </a:t>
            </a:r>
            <a:r>
              <a:rPr lang="fa-IR" dirty="0" smtClean="0"/>
              <a:t>41 </a:t>
            </a:r>
            <a:r>
              <a:rPr lang="ar-SA" dirty="0" smtClean="0"/>
              <a:t>قطعه </a:t>
            </a:r>
            <a:r>
              <a:rPr lang="ar-SA" dirty="0"/>
              <a:t>استخوان وجود دارد و در كف دست 35 قطعه ، در مچ دو قطعه ، در بازو یك قطعه ؛ و شانه نیز داراى سه قطعه استخوان مى باشد</a:t>
            </a:r>
            <a:r>
              <a:rPr lang="ar-SA" dirty="0" smtClean="0"/>
              <a:t>.</a:t>
            </a:r>
            <a:endParaRPr lang="en-US" dirty="0"/>
          </a:p>
        </p:txBody>
      </p:sp>
      <p:sp>
        <p:nvSpPr>
          <p:cNvPr id="4" name="Title 1"/>
          <p:cNvSpPr>
            <a:spLocks noGrp="1"/>
          </p:cNvSpPr>
          <p:nvPr>
            <p:ph type="title"/>
          </p:nvPr>
        </p:nvSpPr>
        <p:spPr/>
        <p:txBody>
          <a:bodyPr>
            <a:normAutofit/>
          </a:bodyPr>
          <a:lstStyle/>
          <a:p>
            <a:pPr lvl="0">
              <a:defRPr/>
            </a:pPr>
            <a:r>
              <a:rPr lang="fa-IR" b="1" dirty="0" smtClean="0">
                <a:solidFill>
                  <a:srgbClr val="FF0000"/>
                </a:solidFill>
              </a:rPr>
              <a:t>ع)</a:t>
            </a:r>
            <a:r>
              <a:rPr lang="en-US" b="1" dirty="0" smtClean="0">
                <a:solidFill>
                  <a:srgbClr val="FF0000"/>
                </a:solidFill>
              </a:rPr>
              <a:t>)</a:t>
            </a:r>
            <a:r>
              <a:rPr lang="ar-SA" b="1" dirty="0" smtClean="0">
                <a:solidFill>
                  <a:srgbClr val="FF0000"/>
                </a:solidFill>
              </a:rPr>
              <a:t>شگفتی‌های آفرینش از زبان امام صادق </a:t>
            </a:r>
            <a:endParaRPr lang="en-US" dirty="0" smtClean="0">
              <a:solidFill>
                <a:srgbClr val="FF0000"/>
              </a:solidFill>
            </a:endParaRPr>
          </a:p>
        </p:txBody>
      </p:sp>
      <p:sp>
        <p:nvSpPr>
          <p:cNvPr id="6" name="Content Placeholder 2"/>
          <p:cNvSpPr txBox="1">
            <a:spLocks/>
          </p:cNvSpPr>
          <p:nvPr/>
        </p:nvSpPr>
        <p:spPr>
          <a:xfrm>
            <a:off x="4572000" y="1600201"/>
            <a:ext cx="4114800" cy="748680"/>
          </a:xfrm>
          <a:prstGeom prst="rect">
            <a:avLst/>
          </a:prstGeom>
        </p:spPr>
        <p:txBody>
          <a:bodyPr vert="horz" lIns="91440" tIns="45720" rIns="91440" bIns="45720" rtlCol="0">
            <a:normAutofit/>
          </a:bodyPr>
          <a:lstStyle/>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ar-SA" sz="3200" b="1" i="0" u="none" strike="noStrike" kern="1200" cap="none" spc="0" normalizeH="0" baseline="0" noProof="0" dirty="0" smtClean="0">
                <a:ln>
                  <a:noFill/>
                </a:ln>
                <a:solidFill>
                  <a:srgbClr val="7030A0"/>
                </a:solidFill>
                <a:effectLst/>
                <a:uLnTx/>
                <a:uFillTx/>
                <a:latin typeface="+mn-lt"/>
                <a:ea typeface="+mn-ea"/>
                <a:cs typeface="+mn-cs"/>
              </a:rPr>
              <a:t>یك جهان در یك جسم</a:t>
            </a:r>
            <a:endParaRPr kumimoji="0" lang="en-US" sz="3200" b="0" i="0" u="none" strike="noStrike" kern="1200" cap="none" spc="0" normalizeH="0" baseline="0" noProof="0" dirty="0" smtClean="0">
              <a:ln>
                <a:noFill/>
              </a:ln>
              <a:solidFill>
                <a:srgbClr val="7030A0"/>
              </a:solidFill>
              <a:effectLst/>
              <a:uLnTx/>
              <a:uFillTx/>
              <a:latin typeface="+mn-lt"/>
              <a:ea typeface="+mn-ea"/>
              <a:cs typeface="+mn-cs"/>
            </a:endParaRPr>
          </a:p>
          <a:p>
            <a:pPr marL="342900" marR="0" lvl="0" indent="-342900" algn="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5362" name="Picture 2" descr="http://www.irannaz.com/user_files/L129875440959.jpg"/>
          <p:cNvPicPr>
            <a:picLocks noChangeAspect="1" noChangeArrowheads="1"/>
          </p:cNvPicPr>
          <p:nvPr/>
        </p:nvPicPr>
        <p:blipFill>
          <a:blip r:embed="rId2" cstate="print"/>
          <a:srcRect/>
          <a:stretch>
            <a:fillRect/>
          </a:stretch>
        </p:blipFill>
        <p:spPr bwMode="auto">
          <a:xfrm>
            <a:off x="755576" y="2060848"/>
            <a:ext cx="3347864" cy="2376985"/>
          </a:xfrm>
          <a:prstGeom prst="rect">
            <a:avLst/>
          </a:prstGeom>
          <a:noFill/>
        </p:spPr>
      </p:pic>
    </p:spTree>
  </p:cSld>
  <p:clrMapOvr>
    <a:masterClrMapping/>
  </p:clrMapOvr>
  <p:transition advClick="0" advTm="20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3" presetClass="entr" presetSubtype="1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par>
                          <p:cTn id="18" fill="hold">
                            <p:stCondLst>
                              <p:cond delay="2000"/>
                            </p:stCondLst>
                            <p:childTnLst>
                              <p:par>
                                <p:cTn id="19" presetID="3" presetClass="entr" presetSubtype="1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blinds(horizontal)">
                                      <p:cBhvr>
                                        <p:cTn id="21" dur="500"/>
                                        <p:tgtEl>
                                          <p:spTgt spid="3">
                                            <p:txEl>
                                              <p:pRg st="1" end="1"/>
                                            </p:txEl>
                                          </p:spTgt>
                                        </p:tgtEl>
                                      </p:cBhvr>
                                    </p:animEffect>
                                  </p:childTnLst>
                                </p:cTn>
                              </p:par>
                            </p:childTnLst>
                          </p:cTn>
                        </p:par>
                        <p:par>
                          <p:cTn id="22" fill="hold">
                            <p:stCondLst>
                              <p:cond delay="2500"/>
                            </p:stCondLst>
                            <p:childTnLst>
                              <p:par>
                                <p:cTn id="23" presetID="2" presetClass="entr" presetSubtype="4" fill="hold" nodeType="afterEffect">
                                  <p:stCondLst>
                                    <p:cond delay="2000"/>
                                  </p:stCondLst>
                                  <p:childTnLst>
                                    <p:set>
                                      <p:cBhvr>
                                        <p:cTn id="24" dur="1" fill="hold">
                                          <p:stCondLst>
                                            <p:cond delay="0"/>
                                          </p:stCondLst>
                                        </p:cTn>
                                        <p:tgtEl>
                                          <p:spTgt spid="15362"/>
                                        </p:tgtEl>
                                        <p:attrNameLst>
                                          <p:attrName>style.visibility</p:attrName>
                                        </p:attrNameLst>
                                      </p:cBhvr>
                                      <p:to>
                                        <p:strVal val="visible"/>
                                      </p:to>
                                    </p:set>
                                    <p:anim calcmode="lin" valueType="num">
                                      <p:cBhvr additive="base">
                                        <p:cTn id="25" dur="2000" fill="hold"/>
                                        <p:tgtEl>
                                          <p:spTgt spid="15362"/>
                                        </p:tgtEl>
                                        <p:attrNameLst>
                                          <p:attrName>ppt_x</p:attrName>
                                        </p:attrNameLst>
                                      </p:cBhvr>
                                      <p:tavLst>
                                        <p:tav tm="0">
                                          <p:val>
                                            <p:strVal val="#ppt_x"/>
                                          </p:val>
                                        </p:tav>
                                        <p:tav tm="100000">
                                          <p:val>
                                            <p:strVal val="#ppt_x"/>
                                          </p:val>
                                        </p:tav>
                                      </p:tavLst>
                                    </p:anim>
                                    <p:anim calcmode="lin" valueType="num">
                                      <p:cBhvr additive="base">
                                        <p:cTn id="26" dur="2000" fill="hold"/>
                                        <p:tgtEl>
                                          <p:spTgt spid="15362"/>
                                        </p:tgtEl>
                                        <p:attrNameLst>
                                          <p:attrName>ppt_y</p:attrName>
                                        </p:attrNameLst>
                                      </p:cBhvr>
                                      <p:tavLst>
                                        <p:tav tm="0">
                                          <p:val>
                                            <p:strVal val="1+#ppt_h/2"/>
                                          </p:val>
                                        </p:tav>
                                        <p:tav tm="100000">
                                          <p:val>
                                            <p:strVal val="#ppt_y"/>
                                          </p:val>
                                        </p:tav>
                                      </p:tavLst>
                                    </p:anim>
                                  </p:childTnLst>
                                </p:cTn>
                              </p:par>
                            </p:childTnLst>
                          </p:cTn>
                        </p:par>
                        <p:par>
                          <p:cTn id="27" fill="hold">
                            <p:stCondLst>
                              <p:cond delay="6500"/>
                            </p:stCondLst>
                            <p:childTnLst>
                              <p:par>
                                <p:cTn id="28" presetID="6" presetClass="emph" presetSubtype="0" fill="hold" nodeType="afterEffect">
                                  <p:stCondLst>
                                    <p:cond delay="2000"/>
                                  </p:stCondLst>
                                  <p:childTnLst>
                                    <p:animScale>
                                      <p:cBhvr>
                                        <p:cTn id="29" dur="2000" fill="hold"/>
                                        <p:tgtEl>
                                          <p:spTgt spid="1536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solidFill>
                  <a:srgbClr val="FF0000"/>
                </a:solidFill>
              </a:rPr>
              <a:t>(</a:t>
            </a:r>
            <a:r>
              <a:rPr lang="fa-IR" b="1" dirty="0" smtClean="0">
                <a:solidFill>
                  <a:srgbClr val="FF0000"/>
                </a:solidFill>
              </a:rPr>
              <a:t>ع</a:t>
            </a:r>
            <a:r>
              <a:rPr lang="en-US" b="1" dirty="0" smtClean="0">
                <a:solidFill>
                  <a:srgbClr val="FF0000"/>
                </a:solidFill>
              </a:rPr>
              <a:t>)</a:t>
            </a:r>
            <a:r>
              <a:rPr lang="ar-SA" b="1" dirty="0" smtClean="0">
                <a:solidFill>
                  <a:srgbClr val="FF0000"/>
                </a:solidFill>
              </a:rPr>
              <a:t>شگفتی‌های آفرینش از زبان امام صادق </a:t>
            </a:r>
            <a:endParaRPr lang="en-US" dirty="0"/>
          </a:p>
        </p:txBody>
      </p:sp>
      <p:sp>
        <p:nvSpPr>
          <p:cNvPr id="3" name="Content Placeholder 2"/>
          <p:cNvSpPr>
            <a:spLocks noGrp="1"/>
          </p:cNvSpPr>
          <p:nvPr>
            <p:ph idx="1"/>
          </p:nvPr>
        </p:nvSpPr>
        <p:spPr>
          <a:xfrm>
            <a:off x="500034" y="2428868"/>
            <a:ext cx="8186766" cy="3697295"/>
          </a:xfrm>
        </p:spPr>
        <p:txBody>
          <a:bodyPr/>
          <a:lstStyle/>
          <a:p>
            <a:pPr algn="r" rtl="1">
              <a:buNone/>
            </a:pPr>
            <a:r>
              <a:rPr lang="ar-SA" dirty="0" smtClean="0"/>
              <a:t>ابروها را بالای چشم قرار داد تا به اندازه کافی به چشم ها نوربرسد و نیز از رسیدن نور زیاد جلوگیری کند. چون زیادی نور، چشم را آزار داده و زمینه معیوب شدن آن را فراهم می سازد.</a:t>
            </a:r>
            <a:endParaRPr lang="en-US" dirty="0" smtClean="0"/>
          </a:p>
          <a:p>
            <a:pPr algn="r" rtl="1">
              <a:buNone/>
            </a:pPr>
            <a:r>
              <a:rPr lang="ar-SA" dirty="0" smtClean="0"/>
              <a:t>چشم ها به شکل لوزی آفریده شده تا داروهایی که با سرمه استعمال می شود، به آسانی وارد چشم شده، چرک و مرض به آسانی ازآن به وسیله اشک خارج شود</a:t>
            </a:r>
            <a:r>
              <a:rPr lang="fa-IR" dirty="0" smtClean="0"/>
              <a:t>.</a:t>
            </a:r>
            <a:endParaRPr lang="en-US" dirty="0"/>
          </a:p>
        </p:txBody>
      </p:sp>
      <p:sp>
        <p:nvSpPr>
          <p:cNvPr id="4" name="Content Placeholder 2"/>
          <p:cNvSpPr txBox="1">
            <a:spLocks/>
          </p:cNvSpPr>
          <p:nvPr/>
        </p:nvSpPr>
        <p:spPr>
          <a:xfrm>
            <a:off x="4724400" y="1752601"/>
            <a:ext cx="4114800" cy="748680"/>
          </a:xfrm>
          <a:prstGeom prst="rect">
            <a:avLst/>
          </a:prstGeom>
        </p:spPr>
        <p:txBody>
          <a:bodyPr vert="horz" lIns="91440" tIns="45720" rIns="91440" bIns="45720" rtlCol="0">
            <a:normAutofit/>
          </a:bodyPr>
          <a:lstStyle/>
          <a:p>
            <a:pPr algn="r" rtl="1"/>
            <a:r>
              <a:rPr lang="fa-IR" sz="3200" b="1" dirty="0" smtClean="0">
                <a:solidFill>
                  <a:srgbClr val="7030A0"/>
                </a:solidFill>
              </a:rPr>
              <a:t>مناظره با طبیب هندی</a:t>
            </a:r>
            <a:endParaRPr lang="en-US" sz="3200" b="1" dirty="0">
              <a:solidFill>
                <a:srgbClr val="7030A0"/>
              </a:solidFill>
            </a:endParaRPr>
          </a:p>
        </p:txBody>
      </p:sp>
    </p:spTree>
  </p:cSld>
  <p:clrMapOvr>
    <a:masterClrMapping/>
  </p:clrMapOvr>
  <p:transition advTm="20000">
    <p:cut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gn="r" rtl="1">
              <a:buNone/>
            </a:pPr>
            <a:endParaRPr lang="fa-IR" dirty="0" smtClean="0"/>
          </a:p>
          <a:p>
            <a:pPr algn="r" rtl="1">
              <a:buNone/>
            </a:pPr>
            <a:endParaRPr lang="fa-IR" dirty="0" smtClean="0"/>
          </a:p>
          <a:p>
            <a:pPr algn="r" rtl="1">
              <a:buNone/>
            </a:pPr>
            <a:r>
              <a:rPr lang="ar-SA" dirty="0" smtClean="0"/>
              <a:t>به این جهت بینی را میان دو چشم قرار داده است که بینی نوررا به دو قسمت مساوی تقسیم می کند تا نور به طور اعتدال به چشم ها برسد</a:t>
            </a:r>
            <a:r>
              <a:rPr lang="en-US" dirty="0" smtClean="0"/>
              <a:t>.</a:t>
            </a:r>
          </a:p>
          <a:p>
            <a:pPr algn="r" rtl="1">
              <a:buNone/>
            </a:pPr>
            <a:r>
              <a:rPr lang="ar-SA" dirty="0" smtClean="0"/>
              <a:t>سوراخهای بینی را در پایین آن آفریده تا چرک های انباشته شده در مغز از این سوراخها بیرون شده و بوهای معطر که به وسیله هوامتصاعد می گردد، از آن، بالا رود</a:t>
            </a:r>
            <a:r>
              <a:rPr lang="en-US" dirty="0" smtClean="0"/>
              <a:t>.</a:t>
            </a:r>
          </a:p>
          <a:p>
            <a:pPr algn="r" rtl="1">
              <a:buNone/>
            </a:pPr>
            <a:r>
              <a:rPr lang="ar-SA" dirty="0" smtClean="0"/>
              <a:t>لب و سبیل را به این جهت روی دهان قرار داده است تا از ورود</a:t>
            </a:r>
            <a:r>
              <a:rPr lang="fa-IR" dirty="0" smtClean="0"/>
              <a:t> </a:t>
            </a:r>
            <a:r>
              <a:rPr lang="ar-SA" dirty="0" smtClean="0"/>
              <a:t>کثافات دماغ به داخل دهان جلوگیری کند. و نیز مانع آلوده شدن خوراکی ها گردد</a:t>
            </a:r>
            <a:r>
              <a:rPr lang="fa-IR" dirty="0" smtClean="0"/>
              <a:t>.</a:t>
            </a:r>
            <a:endParaRPr lang="en-US"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rgbClr val="FF0000"/>
                </a:solidFill>
                <a:effectLst/>
                <a:uLnTx/>
                <a:uFillTx/>
                <a:latin typeface="+mj-lt"/>
                <a:ea typeface="+mj-ea"/>
                <a:cs typeface="+mj-cs"/>
              </a:rPr>
              <a:t>(</a:t>
            </a:r>
            <a:r>
              <a:rPr kumimoji="0" lang="fa-IR" sz="4400" b="1" i="0" u="none" strike="noStrike" kern="1200" cap="none" spc="0" normalizeH="0" baseline="0" noProof="0" smtClean="0">
                <a:ln>
                  <a:noFill/>
                </a:ln>
                <a:solidFill>
                  <a:srgbClr val="FF0000"/>
                </a:solidFill>
                <a:effectLst/>
                <a:uLnTx/>
                <a:uFillTx/>
                <a:latin typeface="+mj-lt"/>
                <a:ea typeface="+mj-ea"/>
                <a:cs typeface="+mj-cs"/>
              </a:rPr>
              <a:t>ع</a:t>
            </a:r>
            <a:r>
              <a:rPr kumimoji="0" lang="en-US" sz="4400" b="1" i="0" u="none" strike="noStrike" kern="1200" cap="none" spc="0" normalizeH="0" baseline="0" noProof="0" smtClean="0">
                <a:ln>
                  <a:noFill/>
                </a:ln>
                <a:solidFill>
                  <a:srgbClr val="FF0000"/>
                </a:solidFill>
                <a:effectLst/>
                <a:uLnTx/>
                <a:uFillTx/>
                <a:latin typeface="+mj-lt"/>
                <a:ea typeface="+mj-ea"/>
                <a:cs typeface="+mj-cs"/>
              </a:rPr>
              <a:t>)</a:t>
            </a:r>
            <a:r>
              <a:rPr kumimoji="0" lang="ar-SA" sz="4400" b="1" i="0" u="none" strike="noStrike" kern="1200" cap="none" spc="0" normalizeH="0" baseline="0" noProof="0" smtClean="0">
                <a:ln>
                  <a:noFill/>
                </a:ln>
                <a:solidFill>
                  <a:srgbClr val="FF0000"/>
                </a:solidFill>
                <a:effectLst/>
                <a:uLnTx/>
                <a:uFillTx/>
                <a:latin typeface="+mj-lt"/>
                <a:ea typeface="+mj-ea"/>
                <a:cs typeface="+mj-cs"/>
              </a:rPr>
              <a:t>شگفتی‌های آفرینش از زبان امام صادق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4724400" y="1752601"/>
            <a:ext cx="4114800" cy="748680"/>
          </a:xfrm>
          <a:prstGeom prst="rect">
            <a:avLst/>
          </a:prstGeom>
        </p:spPr>
        <p:txBody>
          <a:bodyPr vert="horz" lIns="91440" tIns="45720" rIns="91440" bIns="45720" rtlCol="0">
            <a:normAutofit/>
          </a:bodyPr>
          <a:lstStyle/>
          <a:p>
            <a:pPr algn="r" rtl="1"/>
            <a:r>
              <a:rPr lang="fa-IR" sz="3200" b="1" dirty="0" smtClean="0">
                <a:solidFill>
                  <a:srgbClr val="7030A0"/>
                </a:solidFill>
              </a:rPr>
              <a:t>مناظره با طبیب هندی</a:t>
            </a:r>
            <a:endParaRPr lang="en-US" sz="3200" b="1" dirty="0">
              <a:solidFill>
                <a:srgbClr val="7030A0"/>
              </a:solidFill>
            </a:endParaRPr>
          </a:p>
        </p:txBody>
      </p:sp>
    </p:spTree>
  </p:cSld>
  <p:clrMapOvr>
    <a:masterClrMapping/>
  </p:clrMapOvr>
  <p:transition advTm="20000">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gn="r" rtl="1">
              <a:buNone/>
            </a:pPr>
            <a:endParaRPr lang="fa-IR" dirty="0" smtClean="0"/>
          </a:p>
          <a:p>
            <a:pPr algn="r" rtl="1">
              <a:buNone/>
            </a:pPr>
            <a:endParaRPr lang="fa-IR" dirty="0" smtClean="0"/>
          </a:p>
          <a:p>
            <a:pPr algn="r" rtl="1">
              <a:buNone/>
            </a:pPr>
            <a:r>
              <a:rPr lang="ar-SA" dirty="0" smtClean="0"/>
              <a:t>دندانهای جلو را تیزتر آفریده تا غذا را قطعه قطعه سازند</a:t>
            </a:r>
            <a:r>
              <a:rPr lang="en-US" dirty="0" smtClean="0"/>
              <a:t>.</a:t>
            </a:r>
          </a:p>
          <a:p>
            <a:pPr algn="r" rtl="1">
              <a:buNone/>
            </a:pPr>
            <a:r>
              <a:rPr lang="ar-SA" dirty="0" smtClean="0"/>
              <a:t>دندانهای آسیاب را پهن خلق کرده تا غذا به وسیله آن ها کوبیده ونرم گردند. دندانهای انیاب را درازتر آفریده تا میان دندانهای آسیاب و دندانهای پیشین، چون ستونی استوار باشند</a:t>
            </a:r>
            <a:r>
              <a:rPr lang="en-US" dirty="0" smtClean="0"/>
              <a:t>.</a:t>
            </a:r>
          </a:p>
          <a:p>
            <a:pPr algn="r" rtl="1">
              <a:buNone/>
            </a:pPr>
            <a:r>
              <a:rPr lang="ar-SA" dirty="0" smtClean="0"/>
              <a:t>کف دست و پاها مو ندارند تا بتوانیم اشیاء را به وسیله آن هالمس نموده، از قوه لامسه به اندازه کافی استفاده نماییم</a:t>
            </a:r>
            <a:r>
              <a:rPr lang="en-US" dirty="0" smtClean="0"/>
              <a:t>.</a:t>
            </a:r>
          </a:p>
          <a:p>
            <a:pPr algn="r" rtl="1">
              <a:buNone/>
            </a:pPr>
            <a:r>
              <a:rPr lang="ar-SA" dirty="0" smtClean="0"/>
              <a:t>برای مرد ریش قرار داده تا به پوشاندن صورت محتاج نباشد ونیز از زن بازشناخته گردد</a:t>
            </a:r>
            <a:r>
              <a:rPr lang="fa-IR" dirty="0" smtClean="0"/>
              <a:t>.</a:t>
            </a:r>
            <a:endParaRPr lang="en-US"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rgbClr val="FF0000"/>
                </a:solidFill>
                <a:effectLst/>
                <a:uLnTx/>
                <a:uFillTx/>
                <a:latin typeface="+mj-lt"/>
                <a:ea typeface="+mj-ea"/>
                <a:cs typeface="+mj-cs"/>
              </a:rPr>
              <a:t>(</a:t>
            </a:r>
            <a:r>
              <a:rPr kumimoji="0" lang="fa-IR" sz="4400" b="1" i="0" u="none" strike="noStrike" kern="1200" cap="none" spc="0" normalizeH="0" baseline="0" noProof="0" smtClean="0">
                <a:ln>
                  <a:noFill/>
                </a:ln>
                <a:solidFill>
                  <a:srgbClr val="FF0000"/>
                </a:solidFill>
                <a:effectLst/>
                <a:uLnTx/>
                <a:uFillTx/>
                <a:latin typeface="+mj-lt"/>
                <a:ea typeface="+mj-ea"/>
                <a:cs typeface="+mj-cs"/>
              </a:rPr>
              <a:t>ع</a:t>
            </a:r>
            <a:r>
              <a:rPr kumimoji="0" lang="en-US" sz="4400" b="1" i="0" u="none" strike="noStrike" kern="1200" cap="none" spc="0" normalizeH="0" baseline="0" noProof="0" smtClean="0">
                <a:ln>
                  <a:noFill/>
                </a:ln>
                <a:solidFill>
                  <a:srgbClr val="FF0000"/>
                </a:solidFill>
                <a:effectLst/>
                <a:uLnTx/>
                <a:uFillTx/>
                <a:latin typeface="+mj-lt"/>
                <a:ea typeface="+mj-ea"/>
                <a:cs typeface="+mj-cs"/>
              </a:rPr>
              <a:t>)</a:t>
            </a:r>
            <a:r>
              <a:rPr kumimoji="0" lang="ar-SA" sz="4400" b="1" i="0" u="none" strike="noStrike" kern="1200" cap="none" spc="0" normalizeH="0" baseline="0" noProof="0" smtClean="0">
                <a:ln>
                  <a:noFill/>
                </a:ln>
                <a:solidFill>
                  <a:srgbClr val="FF0000"/>
                </a:solidFill>
                <a:effectLst/>
                <a:uLnTx/>
                <a:uFillTx/>
                <a:latin typeface="+mj-lt"/>
                <a:ea typeface="+mj-ea"/>
                <a:cs typeface="+mj-cs"/>
              </a:rPr>
              <a:t>شگفتی‌های آفرینش از زبان امام صادق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4724400" y="1752601"/>
            <a:ext cx="4114800" cy="748680"/>
          </a:xfrm>
          <a:prstGeom prst="rect">
            <a:avLst/>
          </a:prstGeom>
        </p:spPr>
        <p:txBody>
          <a:bodyPr vert="horz" lIns="91440" tIns="45720" rIns="91440" bIns="45720" rtlCol="0">
            <a:normAutofit/>
          </a:bodyPr>
          <a:lstStyle/>
          <a:p>
            <a:pPr algn="r" rtl="1"/>
            <a:r>
              <a:rPr lang="fa-IR" sz="3200" b="1" dirty="0" smtClean="0">
                <a:solidFill>
                  <a:srgbClr val="7030A0"/>
                </a:solidFill>
              </a:rPr>
              <a:t>مناظره با طبیب هندی</a:t>
            </a:r>
            <a:endParaRPr lang="en-US" sz="3200" b="1" dirty="0">
              <a:solidFill>
                <a:srgbClr val="7030A0"/>
              </a:solidFill>
            </a:endParaRPr>
          </a:p>
        </p:txBody>
      </p:sp>
    </p:spTree>
  </p:cSld>
  <p:clrMapOvr>
    <a:masterClrMapping/>
  </p:clrMapOvr>
  <p:transition advTm="20000">
    <p:strips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r" rtl="1">
              <a:buNone/>
            </a:pPr>
            <a:endParaRPr lang="fa-IR" dirty="0" smtClean="0"/>
          </a:p>
          <a:p>
            <a:pPr algn="r" rtl="1">
              <a:buNone/>
            </a:pPr>
            <a:endParaRPr lang="fa-IR" dirty="0" smtClean="0"/>
          </a:p>
          <a:p>
            <a:pPr algn="r" rtl="1">
              <a:buNone/>
            </a:pPr>
            <a:r>
              <a:rPr lang="ar-SA" dirty="0" smtClean="0"/>
              <a:t>به مو و ناخن های تن انسان روح نداده تا چیدن و بریدن آن هادردآور و ناراحت کننده نباشد</a:t>
            </a:r>
            <a:r>
              <a:rPr lang="en-US" dirty="0" smtClean="0"/>
              <a:t>.</a:t>
            </a:r>
          </a:p>
          <a:p>
            <a:pPr algn="r" rtl="1">
              <a:buNone/>
            </a:pPr>
            <a:r>
              <a:rPr lang="ar-SA" dirty="0" smtClean="0"/>
              <a:t>قلب، صنوبری شکل آفریده شده است تا هنگام آویختگی، نوک باریکش وارد ریه شده و از نسیم آن خنک گردد و نیز مغز سر ازحرارت آن آسیب نبیند</a:t>
            </a:r>
            <a:r>
              <a:rPr lang="en-US" dirty="0" smtClean="0"/>
              <a:t>.</a:t>
            </a:r>
          </a:p>
          <a:p>
            <a:pPr algn="r" rtl="1">
              <a:buNone/>
            </a:pPr>
            <a:r>
              <a:rPr lang="ar-SA" dirty="0" smtClean="0"/>
              <a:t>ریه را در دوقسمت آفریده تا قلب میان فشارهای آن دو (هنگام باز و بسته شدن) داخل شده و هوا بگیرد</a:t>
            </a:r>
            <a:r>
              <a:rPr lang="fa-IR" dirty="0" smtClean="0"/>
              <a:t>.</a:t>
            </a:r>
            <a:endParaRPr lang="en-US"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rgbClr val="FF0000"/>
                </a:solidFill>
                <a:effectLst/>
                <a:uLnTx/>
                <a:uFillTx/>
                <a:latin typeface="+mj-lt"/>
                <a:ea typeface="+mj-ea"/>
                <a:cs typeface="+mj-cs"/>
              </a:rPr>
              <a:t>(</a:t>
            </a:r>
            <a:r>
              <a:rPr kumimoji="0" lang="fa-IR" sz="4400" b="1" i="0" u="none" strike="noStrike" kern="1200" cap="none" spc="0" normalizeH="0" baseline="0" noProof="0" smtClean="0">
                <a:ln>
                  <a:noFill/>
                </a:ln>
                <a:solidFill>
                  <a:srgbClr val="FF0000"/>
                </a:solidFill>
                <a:effectLst/>
                <a:uLnTx/>
                <a:uFillTx/>
                <a:latin typeface="+mj-lt"/>
                <a:ea typeface="+mj-ea"/>
                <a:cs typeface="+mj-cs"/>
              </a:rPr>
              <a:t>ع</a:t>
            </a:r>
            <a:r>
              <a:rPr kumimoji="0" lang="en-US" sz="4400" b="1" i="0" u="none" strike="noStrike" kern="1200" cap="none" spc="0" normalizeH="0" baseline="0" noProof="0" smtClean="0">
                <a:ln>
                  <a:noFill/>
                </a:ln>
                <a:solidFill>
                  <a:srgbClr val="FF0000"/>
                </a:solidFill>
                <a:effectLst/>
                <a:uLnTx/>
                <a:uFillTx/>
                <a:latin typeface="+mj-lt"/>
                <a:ea typeface="+mj-ea"/>
                <a:cs typeface="+mj-cs"/>
              </a:rPr>
              <a:t>)</a:t>
            </a:r>
            <a:r>
              <a:rPr kumimoji="0" lang="ar-SA" sz="4400" b="1" i="0" u="none" strike="noStrike" kern="1200" cap="none" spc="0" normalizeH="0" baseline="0" noProof="0" smtClean="0">
                <a:ln>
                  <a:noFill/>
                </a:ln>
                <a:solidFill>
                  <a:srgbClr val="FF0000"/>
                </a:solidFill>
                <a:effectLst/>
                <a:uLnTx/>
                <a:uFillTx/>
                <a:latin typeface="+mj-lt"/>
                <a:ea typeface="+mj-ea"/>
                <a:cs typeface="+mj-cs"/>
              </a:rPr>
              <a:t>شگفتی‌های آفرینش از زبان امام صادق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4724400" y="1752601"/>
            <a:ext cx="4114800" cy="748680"/>
          </a:xfrm>
          <a:prstGeom prst="rect">
            <a:avLst/>
          </a:prstGeom>
        </p:spPr>
        <p:txBody>
          <a:bodyPr vert="horz" lIns="91440" tIns="45720" rIns="91440" bIns="45720" rtlCol="0">
            <a:normAutofit/>
          </a:bodyPr>
          <a:lstStyle/>
          <a:p>
            <a:pPr algn="r" rtl="1"/>
            <a:r>
              <a:rPr lang="fa-IR" sz="3200" b="1" dirty="0" smtClean="0">
                <a:solidFill>
                  <a:srgbClr val="7030A0"/>
                </a:solidFill>
              </a:rPr>
              <a:t>مناظره با طبیب هندی</a:t>
            </a:r>
            <a:endParaRPr lang="en-US" sz="3200" b="1" dirty="0">
              <a:solidFill>
                <a:srgbClr val="7030A0"/>
              </a:solidFill>
            </a:endParaRPr>
          </a:p>
        </p:txBody>
      </p:sp>
    </p:spTree>
  </p:cSld>
  <p:clrMapOvr>
    <a:masterClrMapping/>
  </p:clrMapOvr>
  <p:transition advTm="20000">
    <p:zoom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gn="r" rtl="1">
              <a:buNone/>
            </a:pPr>
            <a:endParaRPr lang="fa-IR" dirty="0" smtClean="0"/>
          </a:p>
          <a:p>
            <a:pPr algn="r" rtl="1">
              <a:buNone/>
            </a:pPr>
            <a:endParaRPr lang="fa-IR" dirty="0" smtClean="0"/>
          </a:p>
          <a:p>
            <a:pPr algn="r" rtl="1">
              <a:buNone/>
            </a:pPr>
            <a:r>
              <a:rPr lang="ar-SA" dirty="0" smtClean="0"/>
              <a:t>کلیه ها مانند لوبیا ساخته شده اند، برای این که «منی » ازکلیه ها قطره قطره به سمت مثانه می چکد. اگر کلیه ها کروی و یا به شکل چهارگوش بودند، قطرات منی که همواره در حال انبساط وانقباضند، به یکدیگر برخورد کرده و در نتیجه هنگام خروج، موجب التذاذ نمی شود</a:t>
            </a:r>
            <a:r>
              <a:rPr lang="en-US" dirty="0" smtClean="0"/>
              <a:t>.</a:t>
            </a:r>
          </a:p>
          <a:p>
            <a:pPr algn="r" rtl="1">
              <a:buNone/>
            </a:pPr>
            <a:r>
              <a:rPr lang="ar-SA" dirty="0" smtClean="0"/>
              <a:t>این که کاسه زانوها به سمت جلو قرار گرفته، به این جهت است که انسان رو به جلو حرکت می کند. سنگینی بدن انسان رو به جلواست. وقتی زانوها به عقب خم شوند، تعادل انسان حفظ شده، راه رفتن و حرکات انسان ناموزون و لرزان نمی شود</a:t>
            </a:r>
            <a:r>
              <a:rPr lang="fa-IR" dirty="0" smtClean="0"/>
              <a:t>.</a:t>
            </a:r>
            <a:endParaRPr lang="en-US"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rgbClr val="FF0000"/>
                </a:solidFill>
                <a:effectLst/>
                <a:uLnTx/>
                <a:uFillTx/>
                <a:latin typeface="+mj-lt"/>
                <a:ea typeface="+mj-ea"/>
                <a:cs typeface="+mj-cs"/>
              </a:rPr>
              <a:t>(</a:t>
            </a:r>
            <a:r>
              <a:rPr kumimoji="0" lang="fa-IR" sz="4400" b="1" i="0" u="none" strike="noStrike" kern="1200" cap="none" spc="0" normalizeH="0" baseline="0" noProof="0" smtClean="0">
                <a:ln>
                  <a:noFill/>
                </a:ln>
                <a:solidFill>
                  <a:srgbClr val="FF0000"/>
                </a:solidFill>
                <a:effectLst/>
                <a:uLnTx/>
                <a:uFillTx/>
                <a:latin typeface="+mj-lt"/>
                <a:ea typeface="+mj-ea"/>
                <a:cs typeface="+mj-cs"/>
              </a:rPr>
              <a:t>ع</a:t>
            </a:r>
            <a:r>
              <a:rPr kumimoji="0" lang="en-US" sz="4400" b="1" i="0" u="none" strike="noStrike" kern="1200" cap="none" spc="0" normalizeH="0" baseline="0" noProof="0" smtClean="0">
                <a:ln>
                  <a:noFill/>
                </a:ln>
                <a:solidFill>
                  <a:srgbClr val="FF0000"/>
                </a:solidFill>
                <a:effectLst/>
                <a:uLnTx/>
                <a:uFillTx/>
                <a:latin typeface="+mj-lt"/>
                <a:ea typeface="+mj-ea"/>
                <a:cs typeface="+mj-cs"/>
              </a:rPr>
              <a:t>)</a:t>
            </a:r>
            <a:r>
              <a:rPr kumimoji="0" lang="ar-SA" sz="4400" b="1" i="0" u="none" strike="noStrike" kern="1200" cap="none" spc="0" normalizeH="0" baseline="0" noProof="0" smtClean="0">
                <a:ln>
                  <a:noFill/>
                </a:ln>
                <a:solidFill>
                  <a:srgbClr val="FF0000"/>
                </a:solidFill>
                <a:effectLst/>
                <a:uLnTx/>
                <a:uFillTx/>
                <a:latin typeface="+mj-lt"/>
                <a:ea typeface="+mj-ea"/>
                <a:cs typeface="+mj-cs"/>
              </a:rPr>
              <a:t>شگفتی‌های آفرینش از زبان امام صادق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4724400" y="1752601"/>
            <a:ext cx="4114800" cy="748680"/>
          </a:xfrm>
          <a:prstGeom prst="rect">
            <a:avLst/>
          </a:prstGeom>
        </p:spPr>
        <p:txBody>
          <a:bodyPr vert="horz" lIns="91440" tIns="45720" rIns="91440" bIns="45720" rtlCol="0">
            <a:normAutofit/>
          </a:bodyPr>
          <a:lstStyle/>
          <a:p>
            <a:pPr algn="r" rtl="1"/>
            <a:r>
              <a:rPr lang="fa-IR" sz="3200" b="1" dirty="0" smtClean="0">
                <a:solidFill>
                  <a:srgbClr val="7030A0"/>
                </a:solidFill>
              </a:rPr>
              <a:t>مناظره با طبیب هندی</a:t>
            </a:r>
            <a:endParaRPr lang="en-US" sz="3200" b="1" dirty="0">
              <a:solidFill>
                <a:srgbClr val="7030A0"/>
              </a:solidFill>
            </a:endParaRPr>
          </a:p>
        </p:txBody>
      </p:sp>
    </p:spTree>
  </p:cSld>
  <p:clrMapOvr>
    <a:masterClrMapping/>
  </p:clrMapOvr>
  <p:transition advTm="20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r" rtl="1">
              <a:buNone/>
            </a:pPr>
            <a:endParaRPr lang="fa-IR" dirty="0" smtClean="0"/>
          </a:p>
          <a:p>
            <a:pPr algn="r" rtl="1">
              <a:buNone/>
            </a:pPr>
            <a:endParaRPr lang="fa-IR" dirty="0" smtClean="0"/>
          </a:p>
          <a:p>
            <a:pPr algn="r" rtl="1">
              <a:buNone/>
            </a:pPr>
            <a:r>
              <a:rPr lang="ar-SA" dirty="0" smtClean="0"/>
              <a:t>این که کف پاها را گود و قوسی مانند، خلق کرده به این جهت است که تمام کف پاها با زمین تماس پیدا نکند. زیرا اگر تمام کف پاهابه زمین تماس پیدا کند، پا، چشم و اعصاب صدمه می بینند</a:t>
            </a:r>
            <a:r>
              <a:rPr lang="en-US" dirty="0" smtClean="0"/>
              <a:t>.</a:t>
            </a:r>
          </a:p>
          <a:p>
            <a:pPr algn="r" rtl="1">
              <a:buNone/>
            </a:pPr>
            <a:r>
              <a:rPr lang="ar-SA" dirty="0" smtClean="0"/>
              <a:t>طبیب که تاکنون سکوت کرده و به سخنان امام گوش می داد، با تعجب پرسید</a:t>
            </a:r>
            <a:r>
              <a:rPr lang="en-US" dirty="0" smtClean="0"/>
              <a:t>:</a:t>
            </a:r>
          </a:p>
          <a:p>
            <a:pPr algn="r" rtl="1">
              <a:buNone/>
            </a:pPr>
            <a:r>
              <a:rPr lang="ar-SA" dirty="0" smtClean="0"/>
              <a:t>این ها را از کجا می دانی؟</a:t>
            </a:r>
            <a:endParaRPr lang="en-US" dirty="0" smtClean="0"/>
          </a:p>
          <a:p>
            <a:pPr algn="r" rtl="1">
              <a:buNone/>
            </a:pPr>
            <a:r>
              <a:rPr lang="ar-SA" dirty="0" smtClean="0"/>
              <a:t>از پدرانم فراگرفته ام; پدرانم از رسول خدا(ص) آموخته اند; رسول خدا(ص) از جبرئیل و جبرئیل از خداوند متعال فرا گرفته است</a:t>
            </a:r>
            <a:r>
              <a:rPr lang="fa-IR" dirty="0" smtClean="0"/>
              <a:t>.</a:t>
            </a:r>
            <a:endParaRPr lang="en-US"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rgbClr val="FF0000"/>
                </a:solidFill>
                <a:effectLst/>
                <a:uLnTx/>
                <a:uFillTx/>
                <a:latin typeface="+mj-lt"/>
                <a:ea typeface="+mj-ea"/>
                <a:cs typeface="+mj-cs"/>
              </a:rPr>
              <a:t>(</a:t>
            </a:r>
            <a:r>
              <a:rPr kumimoji="0" lang="fa-IR" sz="4400" b="1" i="0" u="none" strike="noStrike" kern="1200" cap="none" spc="0" normalizeH="0" baseline="0" noProof="0" smtClean="0">
                <a:ln>
                  <a:noFill/>
                </a:ln>
                <a:solidFill>
                  <a:srgbClr val="FF0000"/>
                </a:solidFill>
                <a:effectLst/>
                <a:uLnTx/>
                <a:uFillTx/>
                <a:latin typeface="+mj-lt"/>
                <a:ea typeface="+mj-ea"/>
                <a:cs typeface="+mj-cs"/>
              </a:rPr>
              <a:t>ع</a:t>
            </a:r>
            <a:r>
              <a:rPr kumimoji="0" lang="en-US" sz="4400" b="1" i="0" u="none" strike="noStrike" kern="1200" cap="none" spc="0" normalizeH="0" baseline="0" noProof="0" smtClean="0">
                <a:ln>
                  <a:noFill/>
                </a:ln>
                <a:solidFill>
                  <a:srgbClr val="FF0000"/>
                </a:solidFill>
                <a:effectLst/>
                <a:uLnTx/>
                <a:uFillTx/>
                <a:latin typeface="+mj-lt"/>
                <a:ea typeface="+mj-ea"/>
                <a:cs typeface="+mj-cs"/>
              </a:rPr>
              <a:t>)</a:t>
            </a:r>
            <a:r>
              <a:rPr kumimoji="0" lang="ar-SA" sz="4400" b="1" i="0" u="none" strike="noStrike" kern="1200" cap="none" spc="0" normalizeH="0" baseline="0" noProof="0" smtClean="0">
                <a:ln>
                  <a:noFill/>
                </a:ln>
                <a:solidFill>
                  <a:srgbClr val="FF0000"/>
                </a:solidFill>
                <a:effectLst/>
                <a:uLnTx/>
                <a:uFillTx/>
                <a:latin typeface="+mj-lt"/>
                <a:ea typeface="+mj-ea"/>
                <a:cs typeface="+mj-cs"/>
              </a:rPr>
              <a:t>شگفتی‌های آفرینش از زبان امام صادق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4724400" y="1752601"/>
            <a:ext cx="4114800" cy="748680"/>
          </a:xfrm>
          <a:prstGeom prst="rect">
            <a:avLst/>
          </a:prstGeom>
        </p:spPr>
        <p:txBody>
          <a:bodyPr vert="horz" lIns="91440" tIns="45720" rIns="91440" bIns="45720" rtlCol="0">
            <a:normAutofit/>
          </a:bodyPr>
          <a:lstStyle/>
          <a:p>
            <a:pPr algn="r" rtl="1"/>
            <a:r>
              <a:rPr lang="fa-IR" sz="3200" b="1" dirty="0" smtClean="0">
                <a:solidFill>
                  <a:srgbClr val="7030A0"/>
                </a:solidFill>
              </a:rPr>
              <a:t>مناظره با طبیب هندی</a:t>
            </a:r>
            <a:endParaRPr lang="en-US" sz="3200" b="1" dirty="0">
              <a:solidFill>
                <a:srgbClr val="7030A0"/>
              </a:solidFill>
            </a:endParaRPr>
          </a:p>
        </p:txBody>
      </p:sp>
    </p:spTree>
  </p:cSld>
  <p:clrMapOvr>
    <a:masterClrMapping/>
  </p:clrMapOvr>
  <p:transition advTm="20000">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endParaRPr lang="fa-IR" dirty="0" smtClean="0"/>
          </a:p>
          <a:p>
            <a:pPr algn="r" rtl="1">
              <a:buNone/>
            </a:pPr>
            <a:endParaRPr lang="fa-IR" dirty="0" smtClean="0"/>
          </a:p>
          <a:p>
            <a:pPr algn="r" rtl="1">
              <a:buNone/>
            </a:pPr>
            <a:r>
              <a:rPr lang="ar-SA" dirty="0" smtClean="0"/>
              <a:t>طبیب هندی که چنین شخصیت علمی را در عمرش ندیده بود، به فکرفرو رفت. آنگاه در حالی که محو تماشای سیمای امام بود، چنین لب به سخن گشود:</a:t>
            </a:r>
            <a:endParaRPr lang="en-US" dirty="0" smtClean="0"/>
          </a:p>
          <a:p>
            <a:pPr algn="r" rtl="1">
              <a:buNone/>
            </a:pPr>
            <a:r>
              <a:rPr lang="ar-SA" dirty="0" smtClean="0"/>
              <a:t>تصدیق می کنم و شهادت می دهم که جز خدای یگانه، خدایی نیست ومحمد(ص) فرستاده اوست. به خدا سوگند، تاکنون کسی را در طب،عالم تر از تو ندیده ام</a:t>
            </a:r>
            <a:r>
              <a:rPr lang="fa-IR" dirty="0" smtClean="0"/>
              <a:t>.</a:t>
            </a:r>
            <a:endParaRPr lang="en-US"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mj-lt"/>
                <a:ea typeface="+mj-ea"/>
                <a:cs typeface="+mj-cs"/>
              </a:rPr>
              <a:t>(</a:t>
            </a:r>
            <a:r>
              <a:rPr kumimoji="0" lang="fa-IR" sz="4400" b="1" i="0" u="none" strike="noStrike" kern="1200" cap="none" spc="0" normalizeH="0" baseline="0" noProof="0" dirty="0" smtClean="0">
                <a:ln>
                  <a:noFill/>
                </a:ln>
                <a:solidFill>
                  <a:srgbClr val="FF0000"/>
                </a:solidFill>
                <a:effectLst/>
                <a:uLnTx/>
                <a:uFillTx/>
                <a:latin typeface="+mj-lt"/>
                <a:ea typeface="+mj-ea"/>
                <a:cs typeface="+mj-cs"/>
              </a:rPr>
              <a:t>ع</a:t>
            </a:r>
            <a:r>
              <a:rPr kumimoji="0" lang="en-US" sz="4400" b="1" i="0" u="none" strike="noStrike" kern="1200" cap="none" spc="0" normalizeH="0" baseline="0" noProof="0" dirty="0" smtClean="0">
                <a:ln>
                  <a:noFill/>
                </a:ln>
                <a:solidFill>
                  <a:srgbClr val="FF0000"/>
                </a:solidFill>
                <a:effectLst/>
                <a:uLnTx/>
                <a:uFillTx/>
                <a:latin typeface="+mj-lt"/>
                <a:ea typeface="+mj-ea"/>
                <a:cs typeface="+mj-cs"/>
              </a:rPr>
              <a:t>)</a:t>
            </a:r>
            <a:r>
              <a:rPr kumimoji="0" lang="ar-SA" sz="4400" b="1" i="0" u="none" strike="noStrike" kern="1200" cap="none" spc="0" normalizeH="0" baseline="0" noProof="0" dirty="0" smtClean="0">
                <a:ln>
                  <a:noFill/>
                </a:ln>
                <a:solidFill>
                  <a:srgbClr val="FF0000"/>
                </a:solidFill>
                <a:effectLst/>
                <a:uLnTx/>
                <a:uFillTx/>
                <a:latin typeface="+mj-lt"/>
                <a:ea typeface="+mj-ea"/>
                <a:cs typeface="+mj-cs"/>
              </a:rPr>
              <a:t>شگفتی‌های آفرینش از زبان امام صادق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4724400" y="1752601"/>
            <a:ext cx="4114800" cy="748680"/>
          </a:xfrm>
          <a:prstGeom prst="rect">
            <a:avLst/>
          </a:prstGeom>
        </p:spPr>
        <p:txBody>
          <a:bodyPr vert="horz" lIns="91440" tIns="45720" rIns="91440" bIns="45720" rtlCol="0">
            <a:normAutofit/>
          </a:bodyPr>
          <a:lstStyle/>
          <a:p>
            <a:pPr algn="r" rtl="1"/>
            <a:r>
              <a:rPr lang="fa-IR" sz="3200" b="1" dirty="0" smtClean="0">
                <a:solidFill>
                  <a:srgbClr val="7030A0"/>
                </a:solidFill>
              </a:rPr>
              <a:t>مناظره با طبیب هندی</a:t>
            </a:r>
            <a:endParaRPr lang="en-US" sz="3200" b="1" dirty="0">
              <a:solidFill>
                <a:srgbClr val="7030A0"/>
              </a:solidFill>
            </a:endParaRPr>
          </a:p>
        </p:txBody>
      </p:sp>
    </p:spTree>
  </p:cSld>
  <p:clrMapOvr>
    <a:masterClrMapping/>
  </p:clrMapOvr>
  <p:transition advClick="0" advTm="20000">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6912"/>
            <a:ext cx="8229600" cy="3489251"/>
          </a:xfrm>
        </p:spPr>
        <p:txBody>
          <a:bodyPr>
            <a:normAutofit fontScale="92500" lnSpcReduction="10000"/>
          </a:bodyPr>
          <a:lstStyle/>
          <a:p>
            <a:pPr algn="r" rtl="1">
              <a:buNone/>
            </a:pPr>
            <a:r>
              <a:rPr lang="ar-SA" dirty="0"/>
              <a:t>و همچنین هر یك از دو پا داراى 43 قطعه استخوان است ، كه 35 قطعه آن در قدم و دو قطعه در مچ و ساق پا؛ و یك قطعه در ران. </a:t>
            </a:r>
            <a:endParaRPr lang="en-US" dirty="0"/>
          </a:p>
          <a:p>
            <a:pPr algn="r">
              <a:buNone/>
            </a:pPr>
            <a:r>
              <a:rPr lang="ar-SA" dirty="0"/>
              <a:t>و نشیمن گاه نیز داراى دو قطعه استخوان مى باشد و در كمر انسان 18 قطعه استخوان مهره وجود دارد و در هر یك از دو طرف پهلو، 9 دنده استخوان است ، كه دو طرف 18 عدد مى باشد و در گردن هشت قطعه استخوان مختلف هست و در سر </a:t>
            </a:r>
            <a:r>
              <a:rPr lang="ar-SA" dirty="0" smtClean="0"/>
              <a:t>تعداد </a:t>
            </a:r>
            <a:r>
              <a:rPr lang="ar-SA" dirty="0"/>
              <a:t>36 قطعه استخوان وجود دارد </a:t>
            </a:r>
            <a:endParaRPr lang="en-US" dirty="0"/>
          </a:p>
        </p:txBody>
      </p:sp>
      <p:sp>
        <p:nvSpPr>
          <p:cNvPr id="4" name="Title 1"/>
          <p:cNvSpPr>
            <a:spLocks noGrp="1"/>
          </p:cNvSpPr>
          <p:nvPr>
            <p:ph type="title"/>
          </p:nvPr>
        </p:nvSpPr>
        <p:spPr/>
        <p:txBody>
          <a:bodyPr>
            <a:normAutofit/>
          </a:bodyPr>
          <a:lstStyle/>
          <a:p>
            <a:pPr lvl="0">
              <a:defRPr/>
            </a:pPr>
            <a:r>
              <a:rPr lang="fa-IR" b="1" dirty="0" smtClean="0">
                <a:solidFill>
                  <a:srgbClr val="FF0000"/>
                </a:solidFill>
              </a:rPr>
              <a:t>ع)</a:t>
            </a:r>
            <a:r>
              <a:rPr lang="en-US" b="1" dirty="0" smtClean="0">
                <a:solidFill>
                  <a:srgbClr val="FF0000"/>
                </a:solidFill>
              </a:rPr>
              <a:t>)</a:t>
            </a:r>
            <a:r>
              <a:rPr lang="ar-SA" b="1" dirty="0" smtClean="0">
                <a:solidFill>
                  <a:srgbClr val="FF0000"/>
                </a:solidFill>
              </a:rPr>
              <a:t>شگفتی‌های آفرینش از زبان امام صادق </a:t>
            </a:r>
            <a:endParaRPr lang="en-US" dirty="0" smtClean="0">
              <a:solidFill>
                <a:srgbClr val="FF0000"/>
              </a:solidFill>
            </a:endParaRPr>
          </a:p>
        </p:txBody>
      </p:sp>
      <p:sp>
        <p:nvSpPr>
          <p:cNvPr id="5" name="Content Placeholder 2"/>
          <p:cNvSpPr txBox="1">
            <a:spLocks/>
          </p:cNvSpPr>
          <p:nvPr/>
        </p:nvSpPr>
        <p:spPr>
          <a:xfrm>
            <a:off x="4572000" y="1600201"/>
            <a:ext cx="4114800" cy="748680"/>
          </a:xfrm>
          <a:prstGeom prst="rect">
            <a:avLst/>
          </a:prstGeom>
        </p:spPr>
        <p:txBody>
          <a:bodyPr vert="horz" lIns="91440" tIns="45720" rIns="91440" bIns="45720" rtlCol="0">
            <a:normAutofit/>
          </a:bodyPr>
          <a:lstStyle/>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ar-SA" sz="3200" b="1" i="0" u="none" strike="noStrike" kern="1200" cap="none" spc="0" normalizeH="0" baseline="0" noProof="0" dirty="0" smtClean="0">
                <a:ln>
                  <a:noFill/>
                </a:ln>
                <a:solidFill>
                  <a:srgbClr val="7030A0"/>
                </a:solidFill>
                <a:effectLst/>
                <a:uLnTx/>
                <a:uFillTx/>
                <a:latin typeface="+mn-lt"/>
                <a:ea typeface="+mn-ea"/>
                <a:cs typeface="+mn-cs"/>
              </a:rPr>
              <a:t>یك جهان در یك جسم</a:t>
            </a:r>
            <a:endParaRPr kumimoji="0" lang="en-US" sz="3200" b="0" i="0" u="none" strike="noStrike" kern="1200" cap="none" spc="0" normalizeH="0" baseline="0" noProof="0" dirty="0" smtClean="0">
              <a:ln>
                <a:noFill/>
              </a:ln>
              <a:solidFill>
                <a:srgbClr val="7030A0"/>
              </a:solidFill>
              <a:effectLst/>
              <a:uLnTx/>
              <a:uFillTx/>
              <a:latin typeface="+mn-lt"/>
              <a:ea typeface="+mn-ea"/>
              <a:cs typeface="+mn-cs"/>
            </a:endParaRPr>
          </a:p>
          <a:p>
            <a:pPr marL="342900" marR="0" lvl="0" indent="-342900" algn="r" defTabSz="914400" rtl="0" eaLnBrk="1" fontAlgn="auto" latinLnBrk="0" hangingPunct="1">
              <a:lnSpc>
                <a:spcPct val="100000"/>
              </a:lnSpc>
              <a:spcBef>
                <a:spcPct val="20000"/>
              </a:spcBef>
              <a:spcAft>
                <a:spcPts val="0"/>
              </a:spcAft>
              <a:buClrTx/>
              <a:buSzTx/>
              <a:tabLst/>
              <a:defRPr/>
            </a:pPr>
            <a:endParaRPr lang="fa-IR" sz="3200" dirty="0" smtClean="0"/>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5" presetClass="entr" presetSubtype="1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par>
                          <p:cTn id="18" fill="hold">
                            <p:stCondLst>
                              <p:cond delay="1500"/>
                            </p:stCondLst>
                            <p:childTnLst>
                              <p:par>
                                <p:cTn id="19" presetID="5" presetClass="entr" presetSubtype="1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checkerboard(across)">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1920" y="2420888"/>
            <a:ext cx="4845224" cy="4104456"/>
          </a:xfrm>
        </p:spPr>
        <p:txBody>
          <a:bodyPr>
            <a:normAutofit/>
          </a:bodyPr>
          <a:lstStyle/>
          <a:p>
            <a:pPr algn="r">
              <a:buNone/>
            </a:pPr>
            <a:r>
              <a:rPr lang="ar-SA" dirty="0"/>
              <a:t>و در دهان 28 عدد تا 32 قطعه استخوان غیر از فكّ پائین و بالا، موجود است و معمولا انسان ها تا سنین بیست سالگى ، 28 عدد دندان دارند؛ ولى از سنین 20 سالگى به بعد تعداد چهار دندان دیگر كه به نام دندان هاى عقل معروف است ، روئیده مى شود. </a:t>
            </a:r>
            <a:endParaRPr lang="en-US" dirty="0"/>
          </a:p>
        </p:txBody>
      </p:sp>
      <p:sp>
        <p:nvSpPr>
          <p:cNvPr id="4" name="Title 1"/>
          <p:cNvSpPr>
            <a:spLocks noGrp="1"/>
          </p:cNvSpPr>
          <p:nvPr>
            <p:ph type="title"/>
          </p:nvPr>
        </p:nvSpPr>
        <p:spPr/>
        <p:txBody>
          <a:bodyPr>
            <a:normAutofit/>
          </a:bodyPr>
          <a:lstStyle/>
          <a:p>
            <a:pPr lvl="0">
              <a:defRPr/>
            </a:pPr>
            <a:r>
              <a:rPr lang="fa-IR" b="1" dirty="0" smtClean="0">
                <a:solidFill>
                  <a:srgbClr val="FF0000"/>
                </a:solidFill>
              </a:rPr>
              <a:t>ع)</a:t>
            </a:r>
            <a:r>
              <a:rPr lang="en-US" b="1" dirty="0" smtClean="0">
                <a:solidFill>
                  <a:srgbClr val="FF0000"/>
                </a:solidFill>
              </a:rPr>
              <a:t>)</a:t>
            </a:r>
            <a:r>
              <a:rPr lang="ar-SA" b="1" dirty="0" smtClean="0">
                <a:solidFill>
                  <a:srgbClr val="FF0000"/>
                </a:solidFill>
              </a:rPr>
              <a:t>شگفتی‌های آفرینش از زبان امام صادق </a:t>
            </a:r>
            <a:endParaRPr lang="en-US" dirty="0" smtClean="0">
              <a:solidFill>
                <a:srgbClr val="FF0000"/>
              </a:solidFill>
            </a:endParaRPr>
          </a:p>
        </p:txBody>
      </p:sp>
      <p:sp>
        <p:nvSpPr>
          <p:cNvPr id="5" name="Content Placeholder 2"/>
          <p:cNvSpPr txBox="1">
            <a:spLocks/>
          </p:cNvSpPr>
          <p:nvPr/>
        </p:nvSpPr>
        <p:spPr>
          <a:xfrm>
            <a:off x="4572000" y="1600201"/>
            <a:ext cx="4114800" cy="748680"/>
          </a:xfrm>
          <a:prstGeom prst="rect">
            <a:avLst/>
          </a:prstGeom>
        </p:spPr>
        <p:txBody>
          <a:bodyPr vert="horz" lIns="91440" tIns="45720" rIns="91440" bIns="45720" rtlCol="0">
            <a:normAutofit/>
          </a:bodyPr>
          <a:lstStyle/>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ar-SA" sz="3200" b="1" i="0" u="none" strike="noStrike" kern="1200" cap="none" spc="0" normalizeH="0" baseline="0" noProof="0" dirty="0" smtClean="0">
                <a:ln>
                  <a:noFill/>
                </a:ln>
                <a:solidFill>
                  <a:srgbClr val="7030A0"/>
                </a:solidFill>
                <a:effectLst/>
                <a:uLnTx/>
                <a:uFillTx/>
                <a:latin typeface="+mn-lt"/>
                <a:ea typeface="+mn-ea"/>
                <a:cs typeface="+mn-cs"/>
              </a:rPr>
              <a:t>یك جهان در یك جسم</a:t>
            </a:r>
            <a:endParaRPr kumimoji="0" lang="en-US" sz="3200" b="0" i="0" u="none" strike="noStrike" kern="1200" cap="none" spc="0" normalizeH="0" baseline="0" noProof="0" dirty="0" smtClean="0">
              <a:ln>
                <a:noFill/>
              </a:ln>
              <a:solidFill>
                <a:srgbClr val="7030A0"/>
              </a:solidFill>
              <a:effectLst/>
              <a:uLnTx/>
              <a:uFillTx/>
              <a:latin typeface="+mn-lt"/>
              <a:ea typeface="+mn-ea"/>
              <a:cs typeface="+mn-cs"/>
            </a:endParaRPr>
          </a:p>
          <a:p>
            <a:pPr marL="342900" marR="0" lvl="0" indent="-342900" algn="r" defTabSz="914400" rtl="0" eaLnBrk="1" fontAlgn="auto" latinLnBrk="0" hangingPunct="1">
              <a:lnSpc>
                <a:spcPct val="100000"/>
              </a:lnSpc>
              <a:spcBef>
                <a:spcPct val="20000"/>
              </a:spcBef>
              <a:spcAft>
                <a:spcPts val="0"/>
              </a:spcAft>
              <a:buClrTx/>
              <a:buSzTx/>
              <a:tabLst/>
              <a:defRPr/>
            </a:pPr>
            <a:endParaRPr lang="fa-IR" sz="3200" dirty="0" smtClean="0"/>
          </a:p>
        </p:txBody>
      </p:sp>
      <p:pic>
        <p:nvPicPr>
          <p:cNvPr id="17410" name="Picture 2" descr="http://img.tebyan.net/big/1386/11/725718321523715854503920819487050249111.jpg"/>
          <p:cNvPicPr>
            <a:picLocks noChangeAspect="1" noChangeArrowheads="1"/>
          </p:cNvPicPr>
          <p:nvPr/>
        </p:nvPicPr>
        <p:blipFill>
          <a:blip r:embed="rId2" cstate="print"/>
          <a:srcRect/>
          <a:stretch>
            <a:fillRect/>
          </a:stretch>
        </p:blipFill>
        <p:spPr bwMode="auto">
          <a:xfrm>
            <a:off x="395536" y="2564904"/>
            <a:ext cx="3746189" cy="2996952"/>
          </a:xfrm>
          <a:prstGeom prst="rect">
            <a:avLst/>
          </a:prstGeom>
          <a:noFill/>
        </p:spPr>
      </p:pic>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8" presetClass="entr" presetSubtype="16" fill="hold" nodeType="afterEffect">
                                  <p:stCondLst>
                                    <p:cond delay="200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par>
                          <p:cTn id="18" fill="hold">
                            <p:stCondLst>
                              <p:cond delay="5000"/>
                            </p:stCondLst>
                            <p:childTnLst>
                              <p:par>
                                <p:cTn id="19" presetID="2" presetClass="entr" presetSubtype="4" fill="hold" nodeType="afterEffect">
                                  <p:stCondLst>
                                    <p:cond delay="0"/>
                                  </p:stCondLst>
                                  <p:childTnLst>
                                    <p:set>
                                      <p:cBhvr>
                                        <p:cTn id="20" dur="1" fill="hold">
                                          <p:stCondLst>
                                            <p:cond delay="0"/>
                                          </p:stCondLst>
                                        </p:cTn>
                                        <p:tgtEl>
                                          <p:spTgt spid="17410"/>
                                        </p:tgtEl>
                                        <p:attrNameLst>
                                          <p:attrName>style.visibility</p:attrName>
                                        </p:attrNameLst>
                                      </p:cBhvr>
                                      <p:to>
                                        <p:strVal val="visible"/>
                                      </p:to>
                                    </p:set>
                                    <p:anim calcmode="lin" valueType="num">
                                      <p:cBhvr additive="base">
                                        <p:cTn id="21" dur="500" fill="hold"/>
                                        <p:tgtEl>
                                          <p:spTgt spid="17410"/>
                                        </p:tgtEl>
                                        <p:attrNameLst>
                                          <p:attrName>ppt_x</p:attrName>
                                        </p:attrNameLst>
                                      </p:cBhvr>
                                      <p:tavLst>
                                        <p:tav tm="0">
                                          <p:val>
                                            <p:strVal val="#ppt_x"/>
                                          </p:val>
                                        </p:tav>
                                        <p:tav tm="100000">
                                          <p:val>
                                            <p:strVal val="#ppt_x"/>
                                          </p:val>
                                        </p:tav>
                                      </p:tavLst>
                                    </p:anim>
                                    <p:anim calcmode="lin" valueType="num">
                                      <p:cBhvr additive="base">
                                        <p:cTn id="22"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48880"/>
            <a:ext cx="8229600" cy="3777283"/>
          </a:xfrm>
        </p:spPr>
        <p:txBody>
          <a:bodyPr>
            <a:normAutofit lnSpcReduction="10000"/>
          </a:bodyPr>
          <a:lstStyle/>
          <a:p>
            <a:pPr algn="r">
              <a:buNone/>
            </a:pPr>
            <a:r>
              <a:rPr lang="ar-SA" dirty="0" smtClean="0"/>
              <a:t>ابن </a:t>
            </a:r>
            <a:r>
              <a:rPr lang="ar-SA" dirty="0"/>
              <a:t>ابى </a:t>
            </a:r>
            <a:r>
              <a:rPr lang="ar-SA" dirty="0" smtClean="0"/>
              <a:t>لیلى-یكى </a:t>
            </a:r>
            <a:r>
              <a:rPr lang="ar-SA" dirty="0"/>
              <a:t>از دوستان امام جعفر </a:t>
            </a:r>
            <a:r>
              <a:rPr lang="ar-SA" dirty="0" smtClean="0"/>
              <a:t>صادق</a:t>
            </a:r>
            <a:r>
              <a:rPr lang="fa-IR" dirty="0" smtClean="0"/>
              <a:t>-</a:t>
            </a:r>
            <a:r>
              <a:rPr lang="ar-SA" dirty="0"/>
              <a:t>حكایت نماید</a:t>
            </a:r>
            <a:r>
              <a:rPr lang="ar-SA" dirty="0" smtClean="0"/>
              <a:t>:</a:t>
            </a:r>
            <a:endParaRPr lang="fa-IR" dirty="0" smtClean="0"/>
          </a:p>
          <a:p>
            <a:pPr algn="r" rtl="1">
              <a:buNone/>
            </a:pPr>
            <a:r>
              <a:rPr lang="ar-SA" dirty="0" smtClean="0"/>
              <a:t>روزى به همراه نعمان كوفى </a:t>
            </a:r>
            <a:r>
              <a:rPr lang="fa-IR" dirty="0" smtClean="0"/>
              <a:t>-</a:t>
            </a:r>
            <a:r>
              <a:rPr lang="ar-SA" dirty="0" smtClean="0"/>
              <a:t>مردى از اهالى كوفه</a:t>
            </a:r>
            <a:r>
              <a:rPr lang="fa-IR" dirty="0" smtClean="0"/>
              <a:t> </a:t>
            </a:r>
            <a:r>
              <a:rPr lang="ar-SA" dirty="0" smtClean="0"/>
              <a:t>صاحب راءى و داراى</a:t>
            </a:r>
            <a:r>
              <a:rPr lang="fa-IR" dirty="0" smtClean="0"/>
              <a:t>  </a:t>
            </a:r>
            <a:r>
              <a:rPr lang="ar-SA" dirty="0" smtClean="0"/>
              <a:t>نفوذ كلا</a:t>
            </a:r>
            <a:r>
              <a:rPr lang="fa-IR" dirty="0" smtClean="0"/>
              <a:t>م- </a:t>
            </a:r>
            <a:r>
              <a:rPr lang="ar-SA" dirty="0" smtClean="0"/>
              <a:t>به محضر مبارك آن حضرت</a:t>
            </a:r>
            <a:r>
              <a:rPr lang="fa-IR" dirty="0" smtClean="0"/>
              <a:t> </a:t>
            </a:r>
            <a:r>
              <a:rPr lang="ar-SA" dirty="0" smtClean="0"/>
              <a:t>وارد ش</a:t>
            </a:r>
            <a:r>
              <a:rPr lang="fa-IR" dirty="0" smtClean="0"/>
              <a:t>د</a:t>
            </a:r>
            <a:r>
              <a:rPr lang="ar-SA" dirty="0" smtClean="0"/>
              <a:t>ی</a:t>
            </a:r>
            <a:r>
              <a:rPr lang="fa-IR" dirty="0" smtClean="0"/>
              <a:t>م؛ </a:t>
            </a:r>
          </a:p>
          <a:p>
            <a:pPr algn="r" rtl="1">
              <a:buNone/>
            </a:pPr>
            <a:r>
              <a:rPr lang="ar-SA" dirty="0" smtClean="0"/>
              <a:t>پس </a:t>
            </a:r>
            <a:r>
              <a:rPr lang="ar-SA" dirty="0"/>
              <a:t>حضرت به او خطاب نمود و فرمود: اى نعمان ! آیا مى توانى سرت را با سایر اعضاء بدن خود قیاس نمائى ؟</a:t>
            </a:r>
            <a:endParaRPr lang="en-US" dirty="0"/>
          </a:p>
          <a:p>
            <a:pPr algn="r" rtl="1">
              <a:buNone/>
            </a:pPr>
            <a:r>
              <a:rPr lang="ar-SA" dirty="0"/>
              <a:t>نعمان پاسخ داد: خیر</a:t>
            </a:r>
            <a:r>
              <a:rPr lang="ar-SA" dirty="0" smtClean="0"/>
              <a:t>.</a:t>
            </a:r>
            <a:endParaRPr lang="en-US" dirty="0"/>
          </a:p>
        </p:txBody>
      </p:sp>
      <p:sp>
        <p:nvSpPr>
          <p:cNvPr id="4" name="Title 1"/>
          <p:cNvSpPr>
            <a:spLocks noGrp="1"/>
          </p:cNvSpPr>
          <p:nvPr>
            <p:ph type="title"/>
          </p:nvPr>
        </p:nvSpPr>
        <p:spPr/>
        <p:txBody>
          <a:bodyPr>
            <a:normAutofit/>
          </a:bodyPr>
          <a:lstStyle/>
          <a:p>
            <a:pPr lvl="0">
              <a:defRPr/>
            </a:pPr>
            <a:r>
              <a:rPr lang="fa-IR" b="1" dirty="0" smtClean="0">
                <a:solidFill>
                  <a:srgbClr val="FF0000"/>
                </a:solidFill>
              </a:rPr>
              <a:t>ع)</a:t>
            </a:r>
            <a:r>
              <a:rPr lang="en-US" b="1" dirty="0" smtClean="0">
                <a:solidFill>
                  <a:srgbClr val="FF0000"/>
                </a:solidFill>
              </a:rPr>
              <a:t>)</a:t>
            </a:r>
            <a:r>
              <a:rPr lang="ar-SA" b="1" dirty="0" smtClean="0">
                <a:solidFill>
                  <a:srgbClr val="FF0000"/>
                </a:solidFill>
              </a:rPr>
              <a:t>شگفتی‌های آفرینش از زبان امام صادق </a:t>
            </a:r>
            <a:endParaRPr lang="en-US" dirty="0" smtClean="0">
              <a:solidFill>
                <a:srgbClr val="FF0000"/>
              </a:solidFill>
            </a:endParaRPr>
          </a:p>
        </p:txBody>
      </p:sp>
      <p:sp>
        <p:nvSpPr>
          <p:cNvPr id="5" name="Content Placeholder 2"/>
          <p:cNvSpPr txBox="1">
            <a:spLocks/>
          </p:cNvSpPr>
          <p:nvPr/>
        </p:nvSpPr>
        <p:spPr>
          <a:xfrm>
            <a:off x="4572000" y="1600201"/>
            <a:ext cx="4114800" cy="748680"/>
          </a:xfrm>
          <a:prstGeom prst="rect">
            <a:avLst/>
          </a:prstGeom>
        </p:spPr>
        <p:txBody>
          <a:bodyPr vert="horz" lIns="91440" tIns="45720" rIns="91440" bIns="45720" rtlCol="0">
            <a:normAutofit/>
          </a:bodyPr>
          <a:lstStyle/>
          <a:p>
            <a:pPr rtl="1"/>
            <a:r>
              <a:rPr lang="ar-SA" sz="3200" b="1" dirty="0">
                <a:solidFill>
                  <a:srgbClr val="7030A0"/>
                </a:solidFill>
              </a:rPr>
              <a:t>تلخى گوش و شورى آب چشم</a:t>
            </a:r>
            <a:endParaRPr lang="en-US" sz="3200" b="1" dirty="0">
              <a:solidFill>
                <a:srgbClr val="7030A0"/>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5" presetClass="entr" presetSubtype="10" fill="hold" grpId="0" nodeType="afterEffect">
                                  <p:stCondLst>
                                    <p:cond delay="200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par>
                          <p:cTn id="18" fill="hold">
                            <p:stCondLst>
                              <p:cond delay="3500"/>
                            </p:stCondLst>
                            <p:childTnLst>
                              <p:par>
                                <p:cTn id="19" presetID="5" presetClass="entr" presetSubtype="10" fill="hold" grpId="0" nodeType="afterEffect">
                                  <p:stCondLst>
                                    <p:cond delay="200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checkerboard(across)">
                                      <p:cBhvr>
                                        <p:cTn id="21" dur="500"/>
                                        <p:tgtEl>
                                          <p:spTgt spid="3">
                                            <p:txEl>
                                              <p:pRg st="1" end="1"/>
                                            </p:txEl>
                                          </p:spTgt>
                                        </p:tgtEl>
                                      </p:cBhvr>
                                    </p:animEffect>
                                  </p:childTnLst>
                                </p:cTn>
                              </p:par>
                            </p:childTnLst>
                          </p:cTn>
                        </p:par>
                        <p:par>
                          <p:cTn id="22" fill="hold">
                            <p:stCondLst>
                              <p:cond delay="6000"/>
                            </p:stCondLst>
                            <p:childTnLst>
                              <p:par>
                                <p:cTn id="23" presetID="5" presetClass="entr" presetSubtype="10" fill="hold" grpId="0" nodeType="afterEffect">
                                  <p:stCondLst>
                                    <p:cond delay="200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heckerboard(across)">
                                      <p:cBhvr>
                                        <p:cTn id="25" dur="500"/>
                                        <p:tgtEl>
                                          <p:spTgt spid="3">
                                            <p:txEl>
                                              <p:pRg st="2" end="2"/>
                                            </p:txEl>
                                          </p:spTgt>
                                        </p:tgtEl>
                                      </p:cBhvr>
                                    </p:animEffect>
                                  </p:childTnLst>
                                </p:cTn>
                              </p:par>
                            </p:childTnLst>
                          </p:cTn>
                        </p:par>
                        <p:par>
                          <p:cTn id="26" fill="hold">
                            <p:stCondLst>
                              <p:cond delay="8500"/>
                            </p:stCondLst>
                            <p:childTnLst>
                              <p:par>
                                <p:cTn id="27" presetID="5" presetClass="entr" presetSubtype="10" fill="hold" grpId="0" nodeType="afterEffect">
                                  <p:stCondLst>
                                    <p:cond delay="200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checkerboard(across)">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a-IR" b="1" dirty="0" smtClean="0">
                <a:solidFill>
                  <a:srgbClr val="FF0000"/>
                </a:solidFill>
              </a:rPr>
              <a:t>ع)</a:t>
            </a:r>
            <a:r>
              <a:rPr lang="en-US" b="1" dirty="0" smtClean="0">
                <a:solidFill>
                  <a:srgbClr val="FF0000"/>
                </a:solidFill>
              </a:rPr>
              <a:t>)</a:t>
            </a:r>
            <a:r>
              <a:rPr lang="ar-SA" b="1" dirty="0" smtClean="0">
                <a:solidFill>
                  <a:srgbClr val="FF0000"/>
                </a:solidFill>
              </a:rPr>
              <a:t>شگفتی‌های آفرینش از زبان امام صادق </a:t>
            </a:r>
            <a:endParaRPr lang="en-US" dirty="0"/>
          </a:p>
        </p:txBody>
      </p:sp>
      <p:sp>
        <p:nvSpPr>
          <p:cNvPr id="3" name="Content Placeholder 2"/>
          <p:cNvSpPr>
            <a:spLocks noGrp="1"/>
          </p:cNvSpPr>
          <p:nvPr>
            <p:ph idx="1"/>
          </p:nvPr>
        </p:nvSpPr>
        <p:spPr>
          <a:xfrm>
            <a:off x="539552" y="2348880"/>
            <a:ext cx="8147248" cy="3777283"/>
          </a:xfrm>
        </p:spPr>
        <p:txBody>
          <a:bodyPr>
            <a:normAutofit lnSpcReduction="10000"/>
          </a:bodyPr>
          <a:lstStyle/>
          <a:p>
            <a:pPr algn="r" rtl="1">
              <a:buNone/>
            </a:pPr>
            <a:r>
              <a:rPr lang="ar-SA" dirty="0"/>
              <a:t>حضرت فرمود: كار خوبى نمى كنى ، و سپس افزود: آیا مى شناسى كلمه اى را كه اوّلش كفر و آخرش ایمان باشد؟</a:t>
            </a:r>
            <a:endParaRPr lang="en-US" dirty="0"/>
          </a:p>
          <a:p>
            <a:pPr algn="r" rtl="1">
              <a:buNone/>
            </a:pPr>
            <a:r>
              <a:rPr lang="ar-SA" dirty="0"/>
              <a:t>جواب گفت : خیر</a:t>
            </a:r>
            <a:r>
              <a:rPr lang="en-US" dirty="0"/>
              <a:t>.</a:t>
            </a:r>
          </a:p>
          <a:p>
            <a:pPr algn="r" rtl="1">
              <a:buNone/>
            </a:pPr>
            <a:r>
              <a:rPr lang="ar-SA" dirty="0"/>
              <a:t>امام علیه السلام پرسید: آیا نسبت به شورى آب چشم و تلخى مایع چسبناك گوش و رطوبت حلقوم و بى مزّه بودن آب دهان شناختى دارى ؟</a:t>
            </a:r>
            <a:endParaRPr lang="en-US" dirty="0"/>
          </a:p>
          <a:p>
            <a:pPr algn="r" rtl="1">
              <a:buNone/>
            </a:pPr>
            <a:r>
              <a:rPr lang="ar-SA" dirty="0"/>
              <a:t>اظهار داشت : خیر</a:t>
            </a:r>
            <a:r>
              <a:rPr lang="en-US" dirty="0"/>
              <a:t>.</a:t>
            </a:r>
          </a:p>
          <a:p>
            <a:pPr algn="r">
              <a:buNone/>
            </a:pPr>
            <a:endParaRPr lang="en-US"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5" name="Content Placeholder 2"/>
          <p:cNvSpPr txBox="1">
            <a:spLocks/>
          </p:cNvSpPr>
          <p:nvPr/>
        </p:nvSpPr>
        <p:spPr>
          <a:xfrm>
            <a:off x="4572000" y="1600201"/>
            <a:ext cx="4114800" cy="748680"/>
          </a:xfrm>
          <a:prstGeom prst="rect">
            <a:avLst/>
          </a:prstGeom>
        </p:spPr>
        <p:txBody>
          <a:bodyPr vert="horz" lIns="91440" tIns="45720" rIns="91440" bIns="45720" rtlCol="0">
            <a:normAutofit/>
          </a:bodyPr>
          <a:lstStyle/>
          <a:p>
            <a:pPr rtl="1"/>
            <a:r>
              <a:rPr lang="ar-SA" sz="3200" b="1" dirty="0">
                <a:solidFill>
                  <a:srgbClr val="7030A0"/>
                </a:solidFill>
              </a:rPr>
              <a:t>تلخى گوش و شورى آب چشم</a:t>
            </a:r>
            <a:endParaRPr lang="en-US" sz="3200" b="1" dirty="0">
              <a:solidFill>
                <a:srgbClr val="7030A0"/>
              </a:solidFill>
            </a:endParaRPr>
          </a:p>
        </p:txBody>
      </p:sp>
    </p:spTree>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5" presetClass="entr" presetSubtype="10" fill="hold" grpId="0" nodeType="afterEffect">
                                  <p:stCondLst>
                                    <p:cond delay="200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1000"/>
                                        <p:tgtEl>
                                          <p:spTgt spid="3">
                                            <p:txEl>
                                              <p:pRg st="0" end="0"/>
                                            </p:txEl>
                                          </p:spTgt>
                                        </p:tgtEl>
                                      </p:cBhvr>
                                    </p:animEffect>
                                  </p:childTnLst>
                                </p:cTn>
                              </p:par>
                            </p:childTnLst>
                          </p:cTn>
                        </p:par>
                        <p:par>
                          <p:cTn id="18" fill="hold">
                            <p:stCondLst>
                              <p:cond delay="4000"/>
                            </p:stCondLst>
                            <p:childTnLst>
                              <p:par>
                                <p:cTn id="19" presetID="5" presetClass="entr" presetSubtype="10" fill="hold" grpId="0" nodeType="afterEffect">
                                  <p:stCondLst>
                                    <p:cond delay="200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checkerboard(across)">
                                      <p:cBhvr>
                                        <p:cTn id="21" dur="1000"/>
                                        <p:tgtEl>
                                          <p:spTgt spid="3">
                                            <p:txEl>
                                              <p:pRg st="1" end="1"/>
                                            </p:txEl>
                                          </p:spTgt>
                                        </p:tgtEl>
                                      </p:cBhvr>
                                    </p:animEffect>
                                  </p:childTnLst>
                                </p:cTn>
                              </p:par>
                            </p:childTnLst>
                          </p:cTn>
                        </p:par>
                        <p:par>
                          <p:cTn id="22" fill="hold">
                            <p:stCondLst>
                              <p:cond delay="7000"/>
                            </p:stCondLst>
                            <p:childTnLst>
                              <p:par>
                                <p:cTn id="23" presetID="5" presetClass="entr" presetSubtype="10" fill="hold" grpId="0" nodeType="afterEffect">
                                  <p:stCondLst>
                                    <p:cond delay="200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heckerboard(across)">
                                      <p:cBhvr>
                                        <p:cTn id="25" dur="1000"/>
                                        <p:tgtEl>
                                          <p:spTgt spid="3">
                                            <p:txEl>
                                              <p:pRg st="2" end="2"/>
                                            </p:txEl>
                                          </p:spTgt>
                                        </p:tgtEl>
                                      </p:cBhvr>
                                    </p:animEffect>
                                  </p:childTnLst>
                                </p:cTn>
                              </p:par>
                            </p:childTnLst>
                          </p:cTn>
                        </p:par>
                        <p:par>
                          <p:cTn id="26" fill="hold">
                            <p:stCondLst>
                              <p:cond delay="10000"/>
                            </p:stCondLst>
                            <p:childTnLst>
                              <p:par>
                                <p:cTn id="27" presetID="5" presetClass="entr" presetSubtype="10" fill="hold" grpId="0" nodeType="afterEffect">
                                  <p:stCondLst>
                                    <p:cond delay="200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checkerboard(across)">
                                      <p:cBhvr>
                                        <p:cTn id="2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a-IR" b="1" dirty="0" smtClean="0">
                <a:solidFill>
                  <a:srgbClr val="FF0000"/>
                </a:solidFill>
              </a:rPr>
              <a:t>ع)</a:t>
            </a:r>
            <a:r>
              <a:rPr lang="en-US" b="1" dirty="0" smtClean="0">
                <a:solidFill>
                  <a:srgbClr val="FF0000"/>
                </a:solidFill>
              </a:rPr>
              <a:t>)</a:t>
            </a:r>
            <a:r>
              <a:rPr lang="ar-SA" b="1" dirty="0" smtClean="0">
                <a:solidFill>
                  <a:srgbClr val="FF0000"/>
                </a:solidFill>
              </a:rPr>
              <a:t>شگفتی‌های آفرینش از زبان امام صادق </a:t>
            </a:r>
            <a:endParaRPr lang="en-US" dirty="0"/>
          </a:p>
        </p:txBody>
      </p:sp>
      <p:sp>
        <p:nvSpPr>
          <p:cNvPr id="3" name="Content Placeholder 2"/>
          <p:cNvSpPr>
            <a:spLocks noGrp="1"/>
          </p:cNvSpPr>
          <p:nvPr>
            <p:ph idx="1"/>
          </p:nvPr>
        </p:nvSpPr>
        <p:spPr>
          <a:xfrm>
            <a:off x="467544" y="2420888"/>
            <a:ext cx="8219256" cy="3744415"/>
          </a:xfrm>
        </p:spPr>
        <p:txBody>
          <a:bodyPr>
            <a:noAutofit/>
          </a:bodyPr>
          <a:lstStyle/>
          <a:p>
            <a:pPr algn="r" rtl="1">
              <a:buNone/>
            </a:pPr>
            <a:r>
              <a:rPr lang="ar-SA" sz="2800" dirty="0"/>
              <a:t>ابن ابى لیلى مى گوید: من به حضور آن حضرت عرضه داشتم : فدایت شوم ، شما خود، پاسخ آن ها را براى ما بیان فرما تا بهره مند گردیم</a:t>
            </a:r>
            <a:r>
              <a:rPr lang="en-US" sz="2800" dirty="0"/>
              <a:t> .</a:t>
            </a:r>
          </a:p>
          <a:p>
            <a:pPr algn="r" rtl="1">
              <a:buNone/>
            </a:pPr>
            <a:r>
              <a:rPr lang="ar-SA" sz="2800" dirty="0"/>
              <a:t>بنابراین حضرت صادق علیه السلام در جواب فرمود: همانا خداوند متعال چشم انسان را از پیه و چربى آفریده است ؛ و چنانچه آن مایع شور مزّه ، در آن نمى بود پیه ها زود فاسد مى شد</a:t>
            </a:r>
            <a:r>
              <a:rPr lang="en-US" sz="2800" dirty="0"/>
              <a:t>.</a:t>
            </a:r>
          </a:p>
          <a:p>
            <a:pPr algn="r" rtl="1">
              <a:buNone/>
            </a:pPr>
            <a:r>
              <a:rPr lang="ar-SA" sz="2800" dirty="0"/>
              <a:t>و همچنین خاصیّت دیگر آن ، این است كه اگر چیزى در چشم برود به وسیله شورى آب آن نابود مى شود و آسیبى به چشم نمى </a:t>
            </a:r>
            <a:r>
              <a:rPr lang="ar-SA" sz="2800" dirty="0" smtClean="0"/>
              <a:t>رسد</a:t>
            </a:r>
            <a:r>
              <a:rPr lang="fa-IR" sz="2800" dirty="0" smtClean="0"/>
              <a:t>.</a:t>
            </a:r>
            <a:endParaRPr lang="en-US" sz="2800" dirty="0"/>
          </a:p>
          <a:p>
            <a:pPr algn="r">
              <a:buNone/>
            </a:pPr>
            <a:endParaRPr lang="en-US" sz="2800"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5" name="Content Placeholder 2"/>
          <p:cNvSpPr txBox="1">
            <a:spLocks/>
          </p:cNvSpPr>
          <p:nvPr/>
        </p:nvSpPr>
        <p:spPr>
          <a:xfrm>
            <a:off x="4572000" y="1600201"/>
            <a:ext cx="4114800" cy="748680"/>
          </a:xfrm>
          <a:prstGeom prst="rect">
            <a:avLst/>
          </a:prstGeom>
        </p:spPr>
        <p:txBody>
          <a:bodyPr vert="horz" lIns="91440" tIns="45720" rIns="91440" bIns="45720" rtlCol="0">
            <a:normAutofit/>
          </a:bodyPr>
          <a:lstStyle/>
          <a:p>
            <a:pPr rtl="1"/>
            <a:r>
              <a:rPr lang="ar-SA" sz="3200" b="1" dirty="0">
                <a:solidFill>
                  <a:srgbClr val="7030A0"/>
                </a:solidFill>
              </a:rPr>
              <a:t>تلخى گوش و شورى آب چشم</a:t>
            </a:r>
            <a:endParaRPr lang="en-US" sz="3200" b="1" dirty="0">
              <a:solidFill>
                <a:srgbClr val="7030A0"/>
              </a:solidFill>
            </a:endParaRPr>
          </a:p>
        </p:txBody>
      </p:sp>
    </p:spTree>
  </p:cSld>
  <p:clrMapOvr>
    <a:masterClrMapping/>
  </p:clrMapOvr>
  <p:transition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4" presetClass="entr" presetSubtype="16" fill="hold" grpId="0" nodeType="afterEffect">
                                  <p:stCondLst>
                                    <p:cond delay="200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par>
                          <p:cTn id="18" fill="hold">
                            <p:stCondLst>
                              <p:cond delay="3500"/>
                            </p:stCondLst>
                            <p:childTnLst>
                              <p:par>
                                <p:cTn id="19" presetID="4" presetClass="entr" presetSubtype="16" fill="hold" grpId="0" nodeType="afterEffect">
                                  <p:stCondLst>
                                    <p:cond delay="200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box(in)">
                                      <p:cBhvr>
                                        <p:cTn id="21" dur="500"/>
                                        <p:tgtEl>
                                          <p:spTgt spid="3">
                                            <p:txEl>
                                              <p:pRg st="1" end="1"/>
                                            </p:txEl>
                                          </p:spTgt>
                                        </p:tgtEl>
                                      </p:cBhvr>
                                    </p:animEffect>
                                  </p:childTnLst>
                                </p:cTn>
                              </p:par>
                            </p:childTnLst>
                          </p:cTn>
                        </p:par>
                        <p:par>
                          <p:cTn id="22" fill="hold">
                            <p:stCondLst>
                              <p:cond delay="6000"/>
                            </p:stCondLst>
                            <p:childTnLst>
                              <p:par>
                                <p:cTn id="23" presetID="4" presetClass="entr" presetSubtype="16" fill="hold" grpId="0" nodeType="afterEffect">
                                  <p:stCondLst>
                                    <p:cond delay="200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ox(in)">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0" y="2276872"/>
            <a:ext cx="4114800" cy="4581128"/>
          </a:xfrm>
        </p:spPr>
        <p:txBody>
          <a:bodyPr>
            <a:normAutofit lnSpcReduction="10000"/>
          </a:bodyPr>
          <a:lstStyle/>
          <a:p>
            <a:pPr algn="r" rtl="1">
              <a:buNone/>
            </a:pPr>
            <a:r>
              <a:rPr lang="ar-SA" dirty="0"/>
              <a:t>و خداوند در گوش ، تلخى قرار داد تا آن كه مانع از </a:t>
            </a:r>
            <a:r>
              <a:rPr lang="ar-SA" dirty="0" smtClean="0"/>
              <a:t>ورود</a:t>
            </a:r>
            <a:r>
              <a:rPr lang="fa-IR" dirty="0" smtClean="0"/>
              <a:t> </a:t>
            </a:r>
            <a:r>
              <a:rPr lang="ar-SA" dirty="0" smtClean="0"/>
              <a:t>حشرات </a:t>
            </a:r>
            <a:r>
              <a:rPr lang="ar-SA" dirty="0"/>
              <a:t>و خزندگان به مغز سر انسان باشد</a:t>
            </a:r>
            <a:r>
              <a:rPr lang="en-US" dirty="0"/>
              <a:t>.</a:t>
            </a:r>
          </a:p>
          <a:p>
            <a:pPr algn="r" rtl="1">
              <a:buNone/>
            </a:pPr>
            <a:r>
              <a:rPr lang="ar-SA" dirty="0"/>
              <a:t>و بى مزّه بودن آب دهان ، موجب فهمیدن مزّه اشیاء خواهد بود؛ و نیز به وسیله رطوبت حلق به آسانى اخلاط سر و سینه خارج مى گردد</a:t>
            </a:r>
            <a:r>
              <a:rPr lang="en-US" dirty="0"/>
              <a:t>.</a:t>
            </a:r>
          </a:p>
          <a:p>
            <a:pPr algn="r">
              <a:buNone/>
            </a:pPr>
            <a:endParaRPr lang="en-US"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lvl="0" algn="ctr">
              <a:spcBef>
                <a:spcPct val="0"/>
              </a:spcBef>
              <a:defRPr/>
            </a:pPr>
            <a:r>
              <a:rPr lang="fa-IR" sz="4400" b="1" dirty="0" smtClean="0">
                <a:solidFill>
                  <a:srgbClr val="FF0000"/>
                </a:solidFill>
                <a:latin typeface="+mj-lt"/>
                <a:ea typeface="+mj-ea"/>
                <a:cs typeface="+mj-cs"/>
              </a:rPr>
              <a:t>ع)</a:t>
            </a:r>
            <a:r>
              <a:rPr lang="en-US" sz="4400" b="1" dirty="0" smtClean="0">
                <a:solidFill>
                  <a:srgbClr val="FF0000"/>
                </a:solidFill>
                <a:latin typeface="+mj-lt"/>
                <a:ea typeface="+mj-ea"/>
                <a:cs typeface="+mj-cs"/>
              </a:rPr>
              <a:t>)</a:t>
            </a:r>
            <a:r>
              <a:rPr lang="ar-SA" sz="4400" b="1" dirty="0" smtClean="0">
                <a:solidFill>
                  <a:srgbClr val="FF0000"/>
                </a:solidFill>
                <a:latin typeface="+mj-lt"/>
                <a:ea typeface="+mj-ea"/>
                <a:cs typeface="+mj-cs"/>
              </a:rPr>
              <a:t>شگفتی‌های آفرینش از زبان امام </a:t>
            </a:r>
            <a:r>
              <a:rPr kumimoji="0" lang="ar-SA" sz="4400" b="1" i="0" u="none" strike="noStrike" kern="1200" cap="none" spc="0" normalizeH="0" baseline="0" noProof="0" dirty="0" smtClean="0">
                <a:ln>
                  <a:noFill/>
                </a:ln>
                <a:solidFill>
                  <a:srgbClr val="FF0000"/>
                </a:solidFill>
                <a:effectLst/>
                <a:uLnTx/>
                <a:uFillTx/>
                <a:latin typeface="+mj-lt"/>
                <a:ea typeface="+mj-ea"/>
                <a:cs typeface="+mj-cs"/>
              </a:rPr>
              <a:t>صادق </a:t>
            </a:r>
            <a:endParaRPr kumimoji="0" lang="en-US" sz="4400" b="0"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5" name="Content Placeholder 2"/>
          <p:cNvSpPr txBox="1">
            <a:spLocks/>
          </p:cNvSpPr>
          <p:nvPr/>
        </p:nvSpPr>
        <p:spPr>
          <a:xfrm>
            <a:off x="4572000" y="1600201"/>
            <a:ext cx="4114800" cy="748680"/>
          </a:xfrm>
          <a:prstGeom prst="rect">
            <a:avLst/>
          </a:prstGeom>
        </p:spPr>
        <p:txBody>
          <a:bodyPr vert="horz" lIns="91440" tIns="45720" rIns="91440" bIns="45720" rtlCol="0">
            <a:normAutofit/>
          </a:bodyPr>
          <a:lstStyle/>
          <a:p>
            <a:pPr rtl="1"/>
            <a:r>
              <a:rPr lang="ar-SA" sz="3200" b="1" dirty="0">
                <a:solidFill>
                  <a:srgbClr val="7030A0"/>
                </a:solidFill>
              </a:rPr>
              <a:t>تلخى گوش و شورى آب چشم</a:t>
            </a:r>
            <a:endParaRPr lang="en-US" sz="3200" b="1" dirty="0">
              <a:solidFill>
                <a:srgbClr val="7030A0"/>
              </a:solidFill>
            </a:endParaRPr>
          </a:p>
        </p:txBody>
      </p:sp>
      <p:pic>
        <p:nvPicPr>
          <p:cNvPr id="20482" name="Picture 2" descr="http://t2.gstatic.com/images?q=tbn:ANd9GcT5M_Ap3wGcx8JV63ZBV6HUEhdZjhJpdJ_EDr2tdQRW635RItns"/>
          <p:cNvPicPr>
            <a:picLocks noChangeAspect="1" noChangeArrowheads="1"/>
          </p:cNvPicPr>
          <p:nvPr/>
        </p:nvPicPr>
        <p:blipFill>
          <a:blip r:embed="rId2" cstate="print"/>
          <a:srcRect/>
          <a:stretch>
            <a:fillRect/>
          </a:stretch>
        </p:blipFill>
        <p:spPr bwMode="auto">
          <a:xfrm>
            <a:off x="214282" y="1785926"/>
            <a:ext cx="3285211" cy="2904016"/>
          </a:xfrm>
          <a:prstGeom prst="rect">
            <a:avLst/>
          </a:prstGeom>
          <a:noFill/>
        </p:spPr>
      </p:pic>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5" presetClass="entr" presetSubtype="10" fill="hold" grpId="0" nodeType="afterEffect">
                                  <p:stCondLst>
                                    <p:cond delay="200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par>
                          <p:cTn id="18" fill="hold">
                            <p:stCondLst>
                              <p:cond delay="3500"/>
                            </p:stCondLst>
                            <p:childTnLst>
                              <p:par>
                                <p:cTn id="19" presetID="5" presetClass="entr" presetSubtype="10" fill="hold" grpId="0" nodeType="afterEffect">
                                  <p:stCondLst>
                                    <p:cond delay="200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checkerboard(across)">
                                      <p:cBhvr>
                                        <p:cTn id="21" dur="500"/>
                                        <p:tgtEl>
                                          <p:spTgt spid="3">
                                            <p:txEl>
                                              <p:pRg st="1" end="1"/>
                                            </p:txEl>
                                          </p:spTgt>
                                        </p:tgtEl>
                                      </p:cBhvr>
                                    </p:animEffect>
                                  </p:childTnLst>
                                </p:cTn>
                              </p:par>
                            </p:childTnLst>
                          </p:cTn>
                        </p:par>
                        <p:par>
                          <p:cTn id="22" fill="hold">
                            <p:stCondLst>
                              <p:cond delay="6000"/>
                            </p:stCondLst>
                            <p:childTnLst>
                              <p:par>
                                <p:cTn id="23" presetID="2" presetClass="entr" presetSubtype="4" fill="hold" nodeType="afterEffect">
                                  <p:stCondLst>
                                    <p:cond delay="2000"/>
                                  </p:stCondLst>
                                  <p:childTnLst>
                                    <p:set>
                                      <p:cBhvr>
                                        <p:cTn id="24" dur="1" fill="hold">
                                          <p:stCondLst>
                                            <p:cond delay="0"/>
                                          </p:stCondLst>
                                        </p:cTn>
                                        <p:tgtEl>
                                          <p:spTgt spid="20482"/>
                                        </p:tgtEl>
                                        <p:attrNameLst>
                                          <p:attrName>style.visibility</p:attrName>
                                        </p:attrNameLst>
                                      </p:cBhvr>
                                      <p:to>
                                        <p:strVal val="visible"/>
                                      </p:to>
                                    </p:set>
                                    <p:anim calcmode="lin" valueType="num">
                                      <p:cBhvr additive="base">
                                        <p:cTn id="25" dur="500" fill="hold"/>
                                        <p:tgtEl>
                                          <p:spTgt spid="20482"/>
                                        </p:tgtEl>
                                        <p:attrNameLst>
                                          <p:attrName>ppt_x</p:attrName>
                                        </p:attrNameLst>
                                      </p:cBhvr>
                                      <p:tavLst>
                                        <p:tav tm="0">
                                          <p:val>
                                            <p:strVal val="#ppt_x"/>
                                          </p:val>
                                        </p:tav>
                                        <p:tav tm="100000">
                                          <p:val>
                                            <p:strVal val="#ppt_x"/>
                                          </p:val>
                                        </p:tav>
                                      </p:tavLst>
                                    </p:anim>
                                    <p:anim calcmode="lin" valueType="num">
                                      <p:cBhvr additive="base">
                                        <p:cTn id="26" dur="500" fill="hold"/>
                                        <p:tgtEl>
                                          <p:spTgt spid="20482"/>
                                        </p:tgtEl>
                                        <p:attrNameLst>
                                          <p:attrName>ppt_y</p:attrName>
                                        </p:attrNameLst>
                                      </p:cBhvr>
                                      <p:tavLst>
                                        <p:tav tm="0">
                                          <p:val>
                                            <p:strVal val="1+#ppt_h/2"/>
                                          </p:val>
                                        </p:tav>
                                        <p:tav tm="100000">
                                          <p:val>
                                            <p:strVal val="#ppt_y"/>
                                          </p:val>
                                        </p:tav>
                                      </p:tavLst>
                                    </p:anim>
                                  </p:childTnLst>
                                </p:cTn>
                              </p:par>
                            </p:childTnLst>
                          </p:cTn>
                        </p:par>
                        <p:par>
                          <p:cTn id="27" fill="hold">
                            <p:stCondLst>
                              <p:cond delay="8500"/>
                            </p:stCondLst>
                            <p:childTnLst>
                              <p:par>
                                <p:cTn id="28" presetID="6" presetClass="emph" presetSubtype="0" fill="hold" nodeType="afterEffect">
                                  <p:stCondLst>
                                    <p:cond delay="2000"/>
                                  </p:stCondLst>
                                  <p:childTnLst>
                                    <p:animScale>
                                      <p:cBhvr>
                                        <p:cTn id="29" dur="2000" fill="hold"/>
                                        <p:tgtEl>
                                          <p:spTgt spid="2048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708920"/>
            <a:ext cx="8229600" cy="4525963"/>
          </a:xfrm>
        </p:spPr>
        <p:txBody>
          <a:bodyPr/>
          <a:lstStyle/>
          <a:p>
            <a:pPr algn="r">
              <a:buNone/>
            </a:pPr>
            <a:r>
              <a:rPr lang="ar-SA" dirty="0" smtClean="0"/>
              <a:t>و امّا آن كلمه اى كه اوّلش كفر و آخرش ایمان مى باشد: جمله </a:t>
            </a:r>
            <a:r>
              <a:rPr lang="fa-IR" dirty="0" smtClean="0"/>
              <a:t>   </a:t>
            </a:r>
            <a:r>
              <a:rPr lang="ar-SA" b="1" dirty="0" smtClean="0"/>
              <a:t>« لا إ له إ لاّ اللّه » </a:t>
            </a:r>
            <a:r>
              <a:rPr lang="ar-SA" dirty="0" smtClean="0"/>
              <a:t>است ، كه اوّل آن </a:t>
            </a:r>
            <a:r>
              <a:rPr lang="ar-SA" b="1" dirty="0" smtClean="0"/>
              <a:t>« لا اله »</a:t>
            </a:r>
            <a:r>
              <a:rPr lang="ar-SA" dirty="0" smtClean="0"/>
              <a:t> یعنى ؛ هیچ خدائى و خالقى وجود ندارد و آخرش </a:t>
            </a:r>
            <a:r>
              <a:rPr lang="ar-SA" b="1" dirty="0" smtClean="0"/>
              <a:t>« الاّ اللّه »</a:t>
            </a:r>
            <a:r>
              <a:rPr lang="ar-SA" dirty="0" smtClean="0"/>
              <a:t> است ، یعنى ؛ مگر خداى یكتا و بى همتا</a:t>
            </a:r>
            <a:r>
              <a:rPr lang="en-US" dirty="0" smtClean="0"/>
              <a:t>.</a:t>
            </a:r>
          </a:p>
          <a:p>
            <a:endParaRPr lang="en-US" dirty="0"/>
          </a:p>
        </p:txBody>
      </p:sp>
      <p:sp>
        <p:nvSpPr>
          <p:cNvPr id="4" name="Title 1"/>
          <p:cNvSpPr txBox="1">
            <a:spLocks noGrp="1"/>
          </p:cNvSpPr>
          <p:nvPr>
            <p:ph type="title"/>
          </p:nvPr>
        </p:nvSpPr>
        <p:spPr>
          <a:prstGeom prst="rect">
            <a:avLst/>
          </a:prstGeom>
        </p:spPr>
        <p:txBody>
          <a:bodyPr vert="horz" lIns="91440" tIns="45720" rIns="91440" bIns="45720" rtlCol="0" anchor="ctr">
            <a:normAutofit/>
          </a:bodyPr>
          <a:lstStyle/>
          <a:p>
            <a:pPr>
              <a:defRPr/>
            </a:pPr>
            <a:r>
              <a:rPr lang="fa-IR" b="1" dirty="0" smtClean="0">
                <a:solidFill>
                  <a:srgbClr val="FF0000"/>
                </a:solidFill>
              </a:rPr>
              <a:t>ع)</a:t>
            </a:r>
            <a:r>
              <a:rPr lang="en-US" b="1" dirty="0" smtClean="0">
                <a:solidFill>
                  <a:srgbClr val="FF0000"/>
                </a:solidFill>
              </a:rPr>
              <a:t>)</a:t>
            </a:r>
            <a:r>
              <a:rPr lang="ar-SA" b="1" dirty="0" smtClean="0">
                <a:solidFill>
                  <a:srgbClr val="FF0000"/>
                </a:solidFill>
              </a:rPr>
              <a:t>شگفتی‌های آفرینش از زبان امام صادق </a:t>
            </a:r>
            <a:endParaRPr kumimoji="0" lang="en-US" sz="4400" b="0" i="0" u="none" strike="noStrike" kern="1200" cap="none" spc="0" normalizeH="0" baseline="0" noProof="0" dirty="0" smtClean="0">
              <a:ln>
                <a:noFill/>
              </a:ln>
              <a:solidFill>
                <a:srgbClr val="FF0000"/>
              </a:solidFill>
              <a:effectLst/>
              <a:uLnTx/>
              <a:uFillTx/>
              <a:latin typeface="+mj-lt"/>
              <a:ea typeface="+mj-ea"/>
              <a:cs typeface="+mj-cs"/>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150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947</TotalTime>
  <Words>2190</Words>
  <Application>Microsoft Office PowerPoint</Application>
  <PresentationFormat>On-screen Show (4:3)</PresentationFormat>
  <Paragraphs>150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ع))شگفتی‌های آفرینش از زبان امام صادق </vt:lpstr>
      <vt:lpstr>ع))شگفتی‌های آفرینش از زبان امام صادق </vt:lpstr>
      <vt:lpstr>ع))شگفتی‌های آفرینش از زبان امام صادق </vt:lpstr>
      <vt:lpstr>ع))شگفتی‌های آفرینش از زبان امام صادق </vt:lpstr>
      <vt:lpstr>ع))شگفتی‌های آفرینش از زبان امام صادق </vt:lpstr>
      <vt:lpstr>ع))شگفتی‌های آفرینش از زبان امام صادق </vt:lpstr>
      <vt:lpstr>ع))شگفتی‌های آفرینش از زبان امام صادق </vt:lpstr>
      <vt:lpstr>PowerPoint Presentation</vt:lpstr>
      <vt:lpstr>ع))شگفتی‌های آفرینش از زبان امام صادق </vt:lpstr>
      <vt:lpstr>ع))شگفتی‌های آفرینش از زبان امام صادق </vt:lpstr>
      <vt:lpstr>(ع)شگفتی‌های آفرینش از زبان امام صادق </vt:lpstr>
      <vt:lpstr>(ع)شگفتی‌های آفرینش از زبان امام صادق </vt:lpstr>
      <vt:lpstr>PowerPoint Presentation</vt:lpstr>
      <vt:lpstr>PowerPoint Presentation</vt:lpstr>
      <vt:lpstr>PowerPoint Presentation</vt:lpstr>
      <vt:lpstr>(ع)شگفتی‌های آفرینش از زبان امام صادق </vt:lpstr>
      <vt:lpstr>PowerPoint Presentation</vt:lpstr>
      <vt:lpstr>PowerPoint Presentation</vt:lpstr>
      <vt:lpstr>PowerPoint Presentation</vt:lpstr>
      <vt:lpstr>(ع)شگفتی‌های آفرینش از زبان امام صادق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شگفتی‌های آفرینش از زبان امام صادق</dc:title>
  <dc:creator>user</dc:creator>
  <cp:lastModifiedBy>mehr</cp:lastModifiedBy>
  <cp:revision>32</cp:revision>
  <dcterms:created xsi:type="dcterms:W3CDTF">2013-07-12T03:49:07Z</dcterms:created>
  <dcterms:modified xsi:type="dcterms:W3CDTF">2013-07-26T21:20:32Z</dcterms:modified>
</cp:coreProperties>
</file>