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3.xml" ContentType="application/vnd.openxmlformats-officedocument.presentationml.slide+xml"/>
  <Override PartName="/ppt/slides/slide16.xml" ContentType="application/vnd.openxmlformats-officedocument.presentationml.slide+xml"/>
  <Override PartName="/docProps/app.xml" ContentType="application/vnd.openxmlformats-officedocument.extended-properties+xml"/>
  <Override PartName="/ppt/slides/slide31.xml" ContentType="application/vnd.openxmlformats-officedocument.presentationml.slide+xml"/>
  <Override PartName="/ppt/tableStyles.xml" ContentType="application/vnd.openxmlformats-officedocument.presentationml.tableStyles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30.xml" ContentType="application/vnd.openxmlformats-officedocument.presentationml.slide+xml"/>
  <Override PartName="/ppt/viewProps.xml" ContentType="application/vnd.openxmlformats-officedocument.presentationml.viewProps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8.xml" ContentType="application/vnd.openxmlformats-officedocument.presentationml.slideLayout+xml"/>
  <Override PartName="/docProps/custom.xml" ContentType="application/vnd.openxmlformats-officedocument.custom-properties+xml"/>
  <Override PartName="/ppt/slides/slide27.xml" ContentType="application/vnd.openxmlformats-officedocument.presentationml.slide+xml"/>
  <Override PartName="/ppt/slides/slide29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ppt/slideLayouts/slideLayout10.xml" ContentType="application/vnd.openxmlformats-officedocument.presentationml.slideLayout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32.xml" ContentType="application/vnd.openxmlformats-officedocument.presentationml.slide+xml"/>
  <Override PartName="/ppt/diagrams/layout1.xml" ContentType="application/vnd.openxmlformats-officedocument.drawingml.diagramLayout+xml"/>
  <Override PartName="/ppt/slides/slide26.xml" ContentType="application/vnd.openxmlformats-officedocument.presentationml.slide+xml"/>
  <Override PartName="/ppt/diagrams/drawing1.xml" ContentType="application/vnd.ms-office.drawingml.diagramDrawing+xml"/>
  <Override PartName="/ppt/slideLayouts/slideLayout5.xml" ContentType="application/vnd.openxmlformats-officedocument.presentationml.slideLayout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24.xml" ContentType="application/vnd.openxmlformats-officedocument.presentationml.slid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slideLayouts/slideLayout9.xml" ContentType="application/vnd.openxmlformats-officedocument.presentationml.slideLayout+xml"/>
  <Override PartName="/ppt/slides/slide9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0.xml" ContentType="application/vnd.openxmlformats-officedocument.presentationml.slide+xml"/>
  <Override PartName="/ppt/slides/slide25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diagrams/data1.xml" ContentType="application/vnd.openxmlformats-officedocument.drawingml.diagramData+xml"/>
  <Override PartName="/ppt/slides/slide3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  <p:sldId id="334" r:id="rId4"/>
    <p:sldId id="332" r:id="rId5"/>
    <p:sldId id="333" r:id="rId6"/>
    <p:sldId id="336" r:id="rId7"/>
    <p:sldId id="374" r:id="rId8"/>
    <p:sldId id="338" r:id="rId9"/>
    <p:sldId id="352" r:id="rId10"/>
    <p:sldId id="339" r:id="rId11"/>
    <p:sldId id="318" r:id="rId12"/>
    <p:sldId id="347" r:id="rId13"/>
    <p:sldId id="320" r:id="rId14"/>
    <p:sldId id="375" r:id="rId15"/>
    <p:sldId id="358" r:id="rId16"/>
    <p:sldId id="368" r:id="rId17"/>
    <p:sldId id="302" r:id="rId18"/>
    <p:sldId id="307" r:id="rId19"/>
    <p:sldId id="304" r:id="rId20"/>
    <p:sldId id="305" r:id="rId21"/>
    <p:sldId id="340" r:id="rId22"/>
    <p:sldId id="372" r:id="rId23"/>
    <p:sldId id="341" r:id="rId24"/>
    <p:sldId id="262" r:id="rId25"/>
    <p:sldId id="296" r:id="rId26"/>
    <p:sldId id="263" r:id="rId27"/>
    <p:sldId id="264" r:id="rId28"/>
    <p:sldId id="265" r:id="rId29"/>
    <p:sldId id="298" r:id="rId30"/>
    <p:sldId id="370" r:id="rId31"/>
    <p:sldId id="349" r:id="rId32"/>
    <p:sldId id="268" r:id="rId33"/>
    <p:sldId id="310" r:id="rId34"/>
    <p:sldId id="366" r:id="rId35"/>
  </p:sldIdLst>
  <p:sldSz cx="9144000" cy="6858000" type="screen4x3"/>
  <p:notesSz cx="6858000" cy="9144000"/>
  <p:defaultTextStyle>
    <a:defPPr>
      <a:defRPr lang="en-GB"/>
    </a:defPPr>
    <a:lvl1pPr algn="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2" charset="-78"/>
      </a:defRPr>
    </a:lvl1pPr>
    <a:lvl2pPr marL="457200" algn="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2" charset="-78"/>
      </a:defRPr>
    </a:lvl2pPr>
    <a:lvl3pPr marL="914400" algn="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2" charset="-78"/>
      </a:defRPr>
    </a:lvl3pPr>
    <a:lvl4pPr marL="1371600" algn="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2" charset="-78"/>
      </a:defRPr>
    </a:lvl4pPr>
    <a:lvl5pPr marL="1828800" algn="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2" charset="-78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2" charset="-78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2" charset="-78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2" charset="-78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FF33"/>
    <a:srgbClr val="FF99FF"/>
    <a:srgbClr val="FFCCFF"/>
    <a:srgbClr val="99FFCC"/>
    <a:srgbClr val="FF9900"/>
    <a:srgbClr val="00FF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370" autoAdjust="0"/>
  </p:normalViewPr>
  <p:slideViewPr>
    <p:cSldViewPr>
      <p:cViewPr varScale="1">
        <p:scale>
          <a:sx n="68" d="100"/>
          <a:sy n="68" d="100"/>
        </p:scale>
        <p:origin x="-1627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AB3EA9-FC4A-408E-B5B7-48E51AA2CE13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57C7471C-5A1F-463B-92B1-27FBEC0A8596}">
      <dgm:prSet phldrT="[Text]" custT="1"/>
      <dgm:spPr/>
      <dgm:t>
        <a:bodyPr/>
        <a:lstStyle/>
        <a:p>
          <a:pPr rtl="1"/>
          <a:r>
            <a:rPr lang="fa-IR" sz="2800" b="1" dirty="0" smtClean="0">
              <a:solidFill>
                <a:srgbClr val="FFFF00"/>
              </a:solidFill>
            </a:rPr>
            <a:t>نیاز به محبت</a:t>
          </a:r>
          <a:endParaRPr lang="fa-IR" sz="2800" b="1" dirty="0">
            <a:solidFill>
              <a:srgbClr val="FFFF00"/>
            </a:solidFill>
          </a:endParaRPr>
        </a:p>
      </dgm:t>
    </dgm:pt>
    <dgm:pt modelId="{9BEBD8A1-C2E9-4AFD-B87E-4DCEF4CBE2DA}" type="parTrans" cxnId="{0B1C2ED4-C698-432B-AB76-6807F54AE6A3}">
      <dgm:prSet/>
      <dgm:spPr/>
      <dgm:t>
        <a:bodyPr/>
        <a:lstStyle/>
        <a:p>
          <a:pPr rtl="1"/>
          <a:endParaRPr lang="fa-IR"/>
        </a:p>
      </dgm:t>
    </dgm:pt>
    <dgm:pt modelId="{5A37C225-DB1E-421F-A0A6-9ACF0CEC6ABA}" type="sibTrans" cxnId="{0B1C2ED4-C698-432B-AB76-6807F54AE6A3}">
      <dgm:prSet/>
      <dgm:spPr/>
      <dgm:t>
        <a:bodyPr/>
        <a:lstStyle/>
        <a:p>
          <a:pPr rtl="1"/>
          <a:endParaRPr lang="fa-IR"/>
        </a:p>
      </dgm:t>
    </dgm:pt>
    <dgm:pt modelId="{5E62FFC0-E3F8-404C-8A80-877C8A1B0712}">
      <dgm:prSet phldrT="[Text]"/>
      <dgm:spPr/>
      <dgm:t>
        <a:bodyPr/>
        <a:lstStyle/>
        <a:p>
          <a:pPr rtl="1"/>
          <a:r>
            <a:rPr lang="fa-IR" b="1" dirty="0" smtClean="0">
              <a:solidFill>
                <a:schemeClr val="accent2"/>
              </a:solidFill>
            </a:rPr>
            <a:t>نیاز به استقلال شخصیت</a:t>
          </a:r>
          <a:endParaRPr lang="fa-IR" b="1" dirty="0">
            <a:solidFill>
              <a:schemeClr val="accent2"/>
            </a:solidFill>
          </a:endParaRPr>
        </a:p>
      </dgm:t>
    </dgm:pt>
    <dgm:pt modelId="{3579A46A-3730-4798-BC10-3517870C71E4}" type="parTrans" cxnId="{2D53E7D9-5032-46B9-ACA4-E6081A725B79}">
      <dgm:prSet/>
      <dgm:spPr/>
      <dgm:t>
        <a:bodyPr/>
        <a:lstStyle/>
        <a:p>
          <a:pPr rtl="1"/>
          <a:endParaRPr lang="fa-IR"/>
        </a:p>
      </dgm:t>
    </dgm:pt>
    <dgm:pt modelId="{7E4D4D57-50D1-4E1D-9C3E-8549C07A53C4}" type="sibTrans" cxnId="{2D53E7D9-5032-46B9-ACA4-E6081A725B79}">
      <dgm:prSet/>
      <dgm:spPr/>
      <dgm:t>
        <a:bodyPr/>
        <a:lstStyle/>
        <a:p>
          <a:pPr rtl="1"/>
          <a:endParaRPr lang="fa-IR"/>
        </a:p>
      </dgm:t>
    </dgm:pt>
    <dgm:pt modelId="{1021337A-AF1E-4AF9-B3DB-ACBDE4014C79}">
      <dgm:prSet phldrT="[Text]"/>
      <dgm:spPr/>
      <dgm:t>
        <a:bodyPr/>
        <a:lstStyle/>
        <a:p>
          <a:pPr rtl="1"/>
          <a:r>
            <a:rPr lang="fa-IR" b="1" dirty="0" smtClean="0">
              <a:solidFill>
                <a:schemeClr val="accent2"/>
              </a:solidFill>
            </a:rPr>
            <a:t>نیاز به امنیت،نظم و هدف</a:t>
          </a:r>
          <a:endParaRPr lang="fa-IR" b="1" dirty="0">
            <a:solidFill>
              <a:schemeClr val="accent2"/>
            </a:solidFill>
          </a:endParaRPr>
        </a:p>
      </dgm:t>
    </dgm:pt>
    <dgm:pt modelId="{3CAA6D6D-9BDE-40DA-8B9E-D3A0B0AF41FA}" type="parTrans" cxnId="{B97EB288-4355-4A5A-8D28-85E5141BB314}">
      <dgm:prSet/>
      <dgm:spPr/>
      <dgm:t>
        <a:bodyPr/>
        <a:lstStyle/>
        <a:p>
          <a:pPr rtl="1"/>
          <a:endParaRPr lang="fa-IR"/>
        </a:p>
      </dgm:t>
    </dgm:pt>
    <dgm:pt modelId="{1A24C05B-22C3-40F0-952C-4C58E55F77DF}" type="sibTrans" cxnId="{B97EB288-4355-4A5A-8D28-85E5141BB314}">
      <dgm:prSet/>
      <dgm:spPr/>
      <dgm:t>
        <a:bodyPr/>
        <a:lstStyle/>
        <a:p>
          <a:pPr rtl="1"/>
          <a:endParaRPr lang="fa-IR"/>
        </a:p>
      </dgm:t>
    </dgm:pt>
    <dgm:pt modelId="{73FF96A8-28D0-4254-A5A4-8B065EEE1038}">
      <dgm:prSet phldrT="[Text]"/>
      <dgm:spPr/>
      <dgm:t>
        <a:bodyPr/>
        <a:lstStyle/>
        <a:p>
          <a:pPr rtl="1"/>
          <a:r>
            <a:rPr lang="fa-IR" b="1" dirty="0" smtClean="0">
              <a:solidFill>
                <a:schemeClr val="accent2"/>
              </a:solidFill>
            </a:rPr>
            <a:t>نیاز به بیان و ابراز وجود</a:t>
          </a:r>
          <a:endParaRPr lang="fa-IR" b="1" dirty="0">
            <a:solidFill>
              <a:schemeClr val="accent2"/>
            </a:solidFill>
          </a:endParaRPr>
        </a:p>
      </dgm:t>
    </dgm:pt>
    <dgm:pt modelId="{59818AFC-C34C-49B9-A6BE-55AE1BE9E75A}" type="parTrans" cxnId="{07B98C5E-4A6C-485A-AAD0-B36CD70084D6}">
      <dgm:prSet/>
      <dgm:spPr/>
      <dgm:t>
        <a:bodyPr/>
        <a:lstStyle/>
        <a:p>
          <a:pPr rtl="1"/>
          <a:endParaRPr lang="fa-IR"/>
        </a:p>
      </dgm:t>
    </dgm:pt>
    <dgm:pt modelId="{18CFE2F0-E898-4AF7-8DD2-01C5099D756D}" type="sibTrans" cxnId="{07B98C5E-4A6C-485A-AAD0-B36CD70084D6}">
      <dgm:prSet/>
      <dgm:spPr/>
      <dgm:t>
        <a:bodyPr/>
        <a:lstStyle/>
        <a:p>
          <a:pPr rtl="1"/>
          <a:endParaRPr lang="fa-IR"/>
        </a:p>
      </dgm:t>
    </dgm:pt>
    <dgm:pt modelId="{5480DBCA-F77C-4ECB-B46C-1B83B94C2A51}">
      <dgm:prSet phldrT="[Text]"/>
      <dgm:spPr/>
      <dgm:t>
        <a:bodyPr/>
        <a:lstStyle/>
        <a:p>
          <a:pPr rtl="1"/>
          <a:r>
            <a:rPr lang="fa-IR" b="1" dirty="0" smtClean="0">
              <a:solidFill>
                <a:schemeClr val="accent2"/>
              </a:solidFill>
            </a:rPr>
            <a:t>نیاز به بستگی و تعلق به گروه</a:t>
          </a:r>
          <a:endParaRPr lang="fa-IR" b="1" dirty="0">
            <a:solidFill>
              <a:schemeClr val="accent2"/>
            </a:solidFill>
          </a:endParaRPr>
        </a:p>
      </dgm:t>
    </dgm:pt>
    <dgm:pt modelId="{5F2460FA-5AD9-41EC-87D6-661E158D5C70}" type="parTrans" cxnId="{42D24D4F-D212-46EF-B161-0989375C5CAD}">
      <dgm:prSet/>
      <dgm:spPr/>
      <dgm:t>
        <a:bodyPr/>
        <a:lstStyle/>
        <a:p>
          <a:pPr rtl="1"/>
          <a:endParaRPr lang="fa-IR"/>
        </a:p>
      </dgm:t>
    </dgm:pt>
    <dgm:pt modelId="{6F0B7238-B257-4EE7-945C-732D8D8C6A63}" type="sibTrans" cxnId="{42D24D4F-D212-46EF-B161-0989375C5CAD}">
      <dgm:prSet/>
      <dgm:spPr/>
      <dgm:t>
        <a:bodyPr/>
        <a:lstStyle/>
        <a:p>
          <a:pPr rtl="1"/>
          <a:endParaRPr lang="fa-IR"/>
        </a:p>
      </dgm:t>
    </dgm:pt>
    <dgm:pt modelId="{28877F9D-C608-450A-B5DD-581FD71B0028}" type="pres">
      <dgm:prSet presAssocID="{E3AB3EA9-FC4A-408E-B5B7-48E51AA2CE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E6FEB79-4838-4586-86B6-4FB6DE94015A}" type="pres">
      <dgm:prSet presAssocID="{E3AB3EA9-FC4A-408E-B5B7-48E51AA2CE13}" presName="cycle" presStyleCnt="0"/>
      <dgm:spPr/>
    </dgm:pt>
    <dgm:pt modelId="{C35C1629-FCAD-4B17-92D1-088FE434F621}" type="pres">
      <dgm:prSet presAssocID="{57C7471C-5A1F-463B-92B1-27FBEC0A8596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28E2D30-B87A-4F84-8A63-D3B4440948DB}" type="pres">
      <dgm:prSet presAssocID="{5A37C225-DB1E-421F-A0A6-9ACF0CEC6ABA}" presName="sibTransFirstNode" presStyleLbl="bgShp" presStyleIdx="0" presStyleCnt="1"/>
      <dgm:spPr/>
      <dgm:t>
        <a:bodyPr/>
        <a:lstStyle/>
        <a:p>
          <a:pPr rtl="1"/>
          <a:endParaRPr lang="fa-IR"/>
        </a:p>
      </dgm:t>
    </dgm:pt>
    <dgm:pt modelId="{F753D28B-2492-4264-958A-9D0A19280230}" type="pres">
      <dgm:prSet presAssocID="{5E62FFC0-E3F8-404C-8A80-877C8A1B0712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009B9B7-4397-4721-B89E-9DB3DB77EA34}" type="pres">
      <dgm:prSet presAssocID="{1021337A-AF1E-4AF9-B3DB-ACBDE4014C79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93DD2B6-C230-45CF-92BD-5C3AB0FCC2E8}" type="pres">
      <dgm:prSet presAssocID="{73FF96A8-28D0-4254-A5A4-8B065EEE1038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33AED27-5034-418F-ADB8-B5098ACD0C0F}" type="pres">
      <dgm:prSet presAssocID="{5480DBCA-F77C-4ECB-B46C-1B83B94C2A51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0B1C2ED4-C698-432B-AB76-6807F54AE6A3}" srcId="{E3AB3EA9-FC4A-408E-B5B7-48E51AA2CE13}" destId="{57C7471C-5A1F-463B-92B1-27FBEC0A8596}" srcOrd="0" destOrd="0" parTransId="{9BEBD8A1-C2E9-4AFD-B87E-4DCEF4CBE2DA}" sibTransId="{5A37C225-DB1E-421F-A0A6-9ACF0CEC6ABA}"/>
    <dgm:cxn modelId="{42D24D4F-D212-46EF-B161-0989375C5CAD}" srcId="{E3AB3EA9-FC4A-408E-B5B7-48E51AA2CE13}" destId="{5480DBCA-F77C-4ECB-B46C-1B83B94C2A51}" srcOrd="4" destOrd="0" parTransId="{5F2460FA-5AD9-41EC-87D6-661E158D5C70}" sibTransId="{6F0B7238-B257-4EE7-945C-732D8D8C6A63}"/>
    <dgm:cxn modelId="{3FDA001A-60B1-44AE-9549-08D859907AB1}" type="presOf" srcId="{73FF96A8-28D0-4254-A5A4-8B065EEE1038}" destId="{393DD2B6-C230-45CF-92BD-5C3AB0FCC2E8}" srcOrd="0" destOrd="0" presId="urn:microsoft.com/office/officeart/2005/8/layout/cycle3"/>
    <dgm:cxn modelId="{66B36F34-75AC-42CA-B2E9-C92BC67F9CBA}" type="presOf" srcId="{5A37C225-DB1E-421F-A0A6-9ACF0CEC6ABA}" destId="{128E2D30-B87A-4F84-8A63-D3B4440948DB}" srcOrd="0" destOrd="0" presId="urn:microsoft.com/office/officeart/2005/8/layout/cycle3"/>
    <dgm:cxn modelId="{D75F901C-838F-42D0-9BE9-D01D4A8EC716}" type="presOf" srcId="{1021337A-AF1E-4AF9-B3DB-ACBDE4014C79}" destId="{8009B9B7-4397-4721-B89E-9DB3DB77EA34}" srcOrd="0" destOrd="0" presId="urn:microsoft.com/office/officeart/2005/8/layout/cycle3"/>
    <dgm:cxn modelId="{70E6B733-1A78-48B3-8E55-7F97E3C1D6C5}" type="presOf" srcId="{5480DBCA-F77C-4ECB-B46C-1B83B94C2A51}" destId="{A33AED27-5034-418F-ADB8-B5098ACD0C0F}" srcOrd="0" destOrd="0" presId="urn:microsoft.com/office/officeart/2005/8/layout/cycle3"/>
    <dgm:cxn modelId="{B97EB288-4355-4A5A-8D28-85E5141BB314}" srcId="{E3AB3EA9-FC4A-408E-B5B7-48E51AA2CE13}" destId="{1021337A-AF1E-4AF9-B3DB-ACBDE4014C79}" srcOrd="2" destOrd="0" parTransId="{3CAA6D6D-9BDE-40DA-8B9E-D3A0B0AF41FA}" sibTransId="{1A24C05B-22C3-40F0-952C-4C58E55F77DF}"/>
    <dgm:cxn modelId="{9450FDB1-BD06-4135-9111-DB253567CB7C}" type="presOf" srcId="{E3AB3EA9-FC4A-408E-B5B7-48E51AA2CE13}" destId="{28877F9D-C608-450A-B5DD-581FD71B0028}" srcOrd="0" destOrd="0" presId="urn:microsoft.com/office/officeart/2005/8/layout/cycle3"/>
    <dgm:cxn modelId="{046D2765-2EF3-4062-91A3-329485305559}" type="presOf" srcId="{57C7471C-5A1F-463B-92B1-27FBEC0A8596}" destId="{C35C1629-FCAD-4B17-92D1-088FE434F621}" srcOrd="0" destOrd="0" presId="urn:microsoft.com/office/officeart/2005/8/layout/cycle3"/>
    <dgm:cxn modelId="{2D53E7D9-5032-46B9-ACA4-E6081A725B79}" srcId="{E3AB3EA9-FC4A-408E-B5B7-48E51AA2CE13}" destId="{5E62FFC0-E3F8-404C-8A80-877C8A1B0712}" srcOrd="1" destOrd="0" parTransId="{3579A46A-3730-4798-BC10-3517870C71E4}" sibTransId="{7E4D4D57-50D1-4E1D-9C3E-8549C07A53C4}"/>
    <dgm:cxn modelId="{653834AF-FF48-4FEC-A7E6-5721E865CF6A}" type="presOf" srcId="{5E62FFC0-E3F8-404C-8A80-877C8A1B0712}" destId="{F753D28B-2492-4264-958A-9D0A19280230}" srcOrd="0" destOrd="0" presId="urn:microsoft.com/office/officeart/2005/8/layout/cycle3"/>
    <dgm:cxn modelId="{07B98C5E-4A6C-485A-AAD0-B36CD70084D6}" srcId="{E3AB3EA9-FC4A-408E-B5B7-48E51AA2CE13}" destId="{73FF96A8-28D0-4254-A5A4-8B065EEE1038}" srcOrd="3" destOrd="0" parTransId="{59818AFC-C34C-49B9-A6BE-55AE1BE9E75A}" sibTransId="{18CFE2F0-E898-4AF7-8DD2-01C5099D756D}"/>
    <dgm:cxn modelId="{DC42B5E1-A488-4257-A57C-B6BD1D363E4A}" type="presParOf" srcId="{28877F9D-C608-450A-B5DD-581FD71B0028}" destId="{CE6FEB79-4838-4586-86B6-4FB6DE94015A}" srcOrd="0" destOrd="0" presId="urn:microsoft.com/office/officeart/2005/8/layout/cycle3"/>
    <dgm:cxn modelId="{0D02D2CB-750C-42CB-90FF-66E94873F0C1}" type="presParOf" srcId="{CE6FEB79-4838-4586-86B6-4FB6DE94015A}" destId="{C35C1629-FCAD-4B17-92D1-088FE434F621}" srcOrd="0" destOrd="0" presId="urn:microsoft.com/office/officeart/2005/8/layout/cycle3"/>
    <dgm:cxn modelId="{395B118A-89C5-45F4-92B5-D854EC8AE7F4}" type="presParOf" srcId="{CE6FEB79-4838-4586-86B6-4FB6DE94015A}" destId="{128E2D30-B87A-4F84-8A63-D3B4440948DB}" srcOrd="1" destOrd="0" presId="urn:microsoft.com/office/officeart/2005/8/layout/cycle3"/>
    <dgm:cxn modelId="{E52AE1B4-1C0B-42C1-9FEB-1AAAC77B9438}" type="presParOf" srcId="{CE6FEB79-4838-4586-86B6-4FB6DE94015A}" destId="{F753D28B-2492-4264-958A-9D0A19280230}" srcOrd="2" destOrd="0" presId="urn:microsoft.com/office/officeart/2005/8/layout/cycle3"/>
    <dgm:cxn modelId="{879A9CA7-9875-4C00-BB54-77BC9925DDFB}" type="presParOf" srcId="{CE6FEB79-4838-4586-86B6-4FB6DE94015A}" destId="{8009B9B7-4397-4721-B89E-9DB3DB77EA34}" srcOrd="3" destOrd="0" presId="urn:microsoft.com/office/officeart/2005/8/layout/cycle3"/>
    <dgm:cxn modelId="{D836910A-00B8-4EA0-BC26-7376F526129B}" type="presParOf" srcId="{CE6FEB79-4838-4586-86B6-4FB6DE94015A}" destId="{393DD2B6-C230-45CF-92BD-5C3AB0FCC2E8}" srcOrd="4" destOrd="0" presId="urn:microsoft.com/office/officeart/2005/8/layout/cycle3"/>
    <dgm:cxn modelId="{432A17AF-1FA1-44DC-ACD7-CD3C82C42351}" type="presParOf" srcId="{CE6FEB79-4838-4586-86B6-4FB6DE94015A}" destId="{A33AED27-5034-418F-ADB8-B5098ACD0C0F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8E2D30-B87A-4F84-8A63-D3B4440948DB}">
      <dsp:nvSpPr>
        <dsp:cNvPr id="0" name=""/>
        <dsp:cNvSpPr/>
      </dsp:nvSpPr>
      <dsp:spPr>
        <a:xfrm>
          <a:off x="2246775" y="-24320"/>
          <a:ext cx="4010687" cy="4010687"/>
        </a:xfrm>
        <a:prstGeom prst="circularArrow">
          <a:avLst>
            <a:gd name="adj1" fmla="val 5544"/>
            <a:gd name="adj2" fmla="val 330680"/>
            <a:gd name="adj3" fmla="val 13761946"/>
            <a:gd name="adj4" fmla="val 17394478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5C1629-FCAD-4B17-92D1-088FE434F621}">
      <dsp:nvSpPr>
        <dsp:cNvPr id="0" name=""/>
        <dsp:cNvSpPr/>
      </dsp:nvSpPr>
      <dsp:spPr>
        <a:xfrm>
          <a:off x="3307434" y="1551"/>
          <a:ext cx="1889369" cy="944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solidFill>
                <a:srgbClr val="FFFF00"/>
              </a:solidFill>
            </a:rPr>
            <a:t>نیاز به محبت</a:t>
          </a:r>
          <a:endParaRPr lang="fa-IR" sz="2800" b="1" kern="1200" dirty="0">
            <a:solidFill>
              <a:srgbClr val="FFFF00"/>
            </a:solidFill>
          </a:endParaRPr>
        </a:p>
      </dsp:txBody>
      <dsp:txXfrm>
        <a:off x="3307434" y="1551"/>
        <a:ext cx="1889369" cy="944684"/>
      </dsp:txXfrm>
    </dsp:sp>
    <dsp:sp modelId="{F753D28B-2492-4264-958A-9D0A19280230}">
      <dsp:nvSpPr>
        <dsp:cNvPr id="0" name=""/>
        <dsp:cNvSpPr/>
      </dsp:nvSpPr>
      <dsp:spPr>
        <a:xfrm>
          <a:off x="4934040" y="1183349"/>
          <a:ext cx="1889369" cy="944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b="1" kern="1200" dirty="0" smtClean="0">
              <a:solidFill>
                <a:schemeClr val="accent2"/>
              </a:solidFill>
            </a:rPr>
            <a:t>نیاز به استقلال شخصیت</a:t>
          </a:r>
          <a:endParaRPr lang="fa-IR" sz="2200" b="1" kern="1200" dirty="0">
            <a:solidFill>
              <a:schemeClr val="accent2"/>
            </a:solidFill>
          </a:endParaRPr>
        </a:p>
      </dsp:txBody>
      <dsp:txXfrm>
        <a:off x="4934040" y="1183349"/>
        <a:ext cx="1889369" cy="944684"/>
      </dsp:txXfrm>
    </dsp:sp>
    <dsp:sp modelId="{8009B9B7-4397-4721-B89E-9DB3DB77EA34}">
      <dsp:nvSpPr>
        <dsp:cNvPr id="0" name=""/>
        <dsp:cNvSpPr/>
      </dsp:nvSpPr>
      <dsp:spPr>
        <a:xfrm>
          <a:off x="4312731" y="3095539"/>
          <a:ext cx="1889369" cy="944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b="1" kern="1200" dirty="0" smtClean="0">
              <a:solidFill>
                <a:schemeClr val="accent2"/>
              </a:solidFill>
            </a:rPr>
            <a:t>نیاز به امنیت،نظم و هدف</a:t>
          </a:r>
          <a:endParaRPr lang="fa-IR" sz="2200" b="1" kern="1200" dirty="0">
            <a:solidFill>
              <a:schemeClr val="accent2"/>
            </a:solidFill>
          </a:endParaRPr>
        </a:p>
      </dsp:txBody>
      <dsp:txXfrm>
        <a:off x="4312731" y="3095539"/>
        <a:ext cx="1889369" cy="944684"/>
      </dsp:txXfrm>
    </dsp:sp>
    <dsp:sp modelId="{393DD2B6-C230-45CF-92BD-5C3AB0FCC2E8}">
      <dsp:nvSpPr>
        <dsp:cNvPr id="0" name=""/>
        <dsp:cNvSpPr/>
      </dsp:nvSpPr>
      <dsp:spPr>
        <a:xfrm>
          <a:off x="2302136" y="3095539"/>
          <a:ext cx="1889369" cy="944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b="1" kern="1200" dirty="0" smtClean="0">
              <a:solidFill>
                <a:schemeClr val="accent2"/>
              </a:solidFill>
            </a:rPr>
            <a:t>نیاز به بیان و ابراز وجود</a:t>
          </a:r>
          <a:endParaRPr lang="fa-IR" sz="2200" b="1" kern="1200" dirty="0">
            <a:solidFill>
              <a:schemeClr val="accent2"/>
            </a:solidFill>
          </a:endParaRPr>
        </a:p>
      </dsp:txBody>
      <dsp:txXfrm>
        <a:off x="2302136" y="3095539"/>
        <a:ext cx="1889369" cy="944684"/>
      </dsp:txXfrm>
    </dsp:sp>
    <dsp:sp modelId="{A33AED27-5034-418F-ADB8-B5098ACD0C0F}">
      <dsp:nvSpPr>
        <dsp:cNvPr id="0" name=""/>
        <dsp:cNvSpPr/>
      </dsp:nvSpPr>
      <dsp:spPr>
        <a:xfrm>
          <a:off x="1680828" y="1183349"/>
          <a:ext cx="1889369" cy="944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b="1" kern="1200" dirty="0" smtClean="0">
              <a:solidFill>
                <a:schemeClr val="accent2"/>
              </a:solidFill>
            </a:rPr>
            <a:t>نیاز به بستگی و تعلق به گروه</a:t>
          </a:r>
          <a:endParaRPr lang="fa-IR" sz="2200" b="1" kern="1200" dirty="0">
            <a:solidFill>
              <a:schemeClr val="accent2"/>
            </a:solidFill>
          </a:endParaRPr>
        </a:p>
      </dsp:txBody>
      <dsp:txXfrm>
        <a:off x="1680828" y="1183349"/>
        <a:ext cx="1889369" cy="944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0A05E-85B2-4946-946F-735CD21A2105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8C6724-42FE-44C2-9081-6E1C0A088DA3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75164-5D0A-4114-9B08-E861ED4CBAFF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3DFD42-A6F2-463C-83D8-CEA441B388FF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28FA94-D1CF-4C51-B991-1762886CEF79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948E71-F18E-4629-B72C-23E120D66CAA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35571-1E06-4DDE-BA5A-9C8BCF17A234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8A30FA-5219-4A09-AC74-02B39CDFA2C5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F1DAE-E520-4C11-B3CE-27120312F907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4E015-4537-474E-898B-7E528BE3DD65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2BC0BD-5E4C-42C3-A366-2806C243C678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4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kumimoji="0" sz="1400" smtClean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4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4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cs typeface="Arial" charset="0"/>
              </a:defRPr>
            </a:lvl1pPr>
          </a:lstStyle>
          <a:p>
            <a:fld id="{FCB27B26-7342-48BD-A854-9CA7BBF89D46}" type="slidenum">
              <a:rPr lang="ar-SA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fa.wikipedia.org/wiki/%D8%A8%D9%84%D9%88%D8%BA_(%D9%81%DB%8C%D9%84%D9%85)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71800"/>
            <a:ext cx="8534400" cy="1143000"/>
          </a:xfrm>
        </p:spPr>
        <p:txBody>
          <a:bodyPr/>
          <a:lstStyle/>
          <a:p>
            <a:pPr algn="ctr" eaLnBrk="1" hangingPunct="1"/>
            <a:r>
              <a:rPr lang="fa-IR" sz="8000" b="1" smtClean="0">
                <a:cs typeface="B Nazanin" pitchFamily="2" charset="-78"/>
              </a:rPr>
              <a:t>بسم الله الرحمن الرحيم</a:t>
            </a:r>
            <a:endParaRPr lang="en-GB" sz="8000" b="1" smtClean="0">
              <a:cs typeface="B Nazanin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rgbClr val="FF0000"/>
                </a:solidFill>
              </a:rPr>
              <a:t>ویژگی های پیام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تناسب پیام با نیاز نوجوان</a:t>
            </a:r>
            <a:endParaRPr lang="en-US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تازه و غنی بودن پیام</a:t>
            </a:r>
            <a:endParaRPr lang="en-US" dirty="0" smtClean="0">
              <a:solidFill>
                <a:schemeClr val="tx2"/>
              </a:solidFill>
            </a:endParaRPr>
          </a:p>
          <a:p>
            <a:pPr lvl="0"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دلنشین ، شیرین و نرم بودن پیام</a:t>
            </a:r>
            <a:endParaRPr lang="en-US" dirty="0" smtClean="0">
              <a:solidFill>
                <a:schemeClr val="tx2"/>
              </a:solidFill>
            </a:endParaRPr>
          </a:p>
          <a:p>
            <a:pPr lvl="0"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تناسب پیام با درک و فهم نوجوان  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solidFill>
                  <a:srgbClr val="FF0000"/>
                </a:solidFill>
              </a:rPr>
              <a:t>ویژگی های نوجوانان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>
              <a:buNone/>
            </a:pPr>
            <a:r>
              <a:rPr lang="fa-IR" sz="1800" b="1" dirty="0" smtClean="0">
                <a:solidFill>
                  <a:schemeClr val="tx2"/>
                </a:solidFill>
              </a:rPr>
              <a:t>احساسی بودن                                            زود رنج بودن</a:t>
            </a:r>
          </a:p>
          <a:p>
            <a:pPr algn="r">
              <a:buNone/>
            </a:pPr>
            <a:r>
              <a:rPr lang="fa-IR" sz="1800" b="1" dirty="0" smtClean="0">
                <a:solidFill>
                  <a:schemeClr val="tx2"/>
                </a:solidFill>
              </a:rPr>
              <a:t>حساس بودن                                              زودباور بودن</a:t>
            </a:r>
            <a:endParaRPr lang="en-US" sz="1800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sz="1800" b="1" dirty="0" smtClean="0">
                <a:solidFill>
                  <a:schemeClr val="tx2"/>
                </a:solidFill>
              </a:rPr>
              <a:t>عشق به زیبایی                                           کم حوصله بودن</a:t>
            </a:r>
            <a:endParaRPr lang="en-US" sz="1800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sz="1800" b="1" dirty="0" smtClean="0">
                <a:solidFill>
                  <a:schemeClr val="tx2"/>
                </a:solidFill>
              </a:rPr>
              <a:t>کنجکاوی                                                   کم دقت بودن</a:t>
            </a:r>
            <a:endParaRPr lang="en-US" sz="1800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sz="1800" b="1" dirty="0" smtClean="0">
                <a:solidFill>
                  <a:schemeClr val="tx2"/>
                </a:solidFill>
              </a:rPr>
              <a:t>کمال گرایی                                                بی ثباتی عاطفی                                        </a:t>
            </a:r>
            <a:endParaRPr lang="en-US" sz="1800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sz="1800" b="1" dirty="0" smtClean="0">
                <a:solidFill>
                  <a:schemeClr val="tx2"/>
                </a:solidFill>
              </a:rPr>
              <a:t>آرمان خواهی                                             با خود حرف زدن</a:t>
            </a:r>
            <a:endParaRPr lang="en-US" sz="1800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sz="1800" b="1" dirty="0" smtClean="0">
                <a:solidFill>
                  <a:schemeClr val="tx2"/>
                </a:solidFill>
              </a:rPr>
              <a:t>هویت جویی                                               سرزنش کردن خود</a:t>
            </a:r>
            <a:r>
              <a:rPr lang="en-US" sz="1800" dirty="0" smtClean="0">
                <a:solidFill>
                  <a:schemeClr val="tx2"/>
                </a:solidFill>
              </a:rPr>
              <a:t/>
            </a:r>
            <a:br>
              <a:rPr lang="en-US" sz="1800" dirty="0" smtClean="0">
                <a:solidFill>
                  <a:schemeClr val="tx2"/>
                </a:solidFill>
              </a:rPr>
            </a:br>
            <a:r>
              <a:rPr lang="fa-IR" sz="1800" dirty="0" smtClean="0">
                <a:solidFill>
                  <a:schemeClr val="tx2"/>
                </a:solidFill>
              </a:rPr>
              <a:t>                                            تمرد و سرکشی</a:t>
            </a:r>
            <a:r>
              <a:rPr lang="en-US" sz="1800" dirty="0" smtClean="0">
                <a:solidFill>
                  <a:schemeClr val="tx2"/>
                </a:solidFill>
              </a:rPr>
              <a:t> </a:t>
            </a:r>
            <a:r>
              <a:rPr lang="fa-IR" sz="1800" b="1" dirty="0" smtClean="0">
                <a:solidFill>
                  <a:schemeClr val="tx2"/>
                </a:solidFill>
              </a:rPr>
              <a:t>همانند سازی</a:t>
            </a:r>
            <a:endParaRPr lang="en-US" sz="1800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sz="1800" b="1" dirty="0" smtClean="0">
                <a:solidFill>
                  <a:schemeClr val="tx2"/>
                </a:solidFill>
              </a:rPr>
              <a:t>روحیه نقادی                                             فحاشی کردن</a:t>
            </a:r>
            <a:endParaRPr lang="en-US" sz="1800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sz="1800" b="1" dirty="0" smtClean="0">
                <a:solidFill>
                  <a:schemeClr val="tx2"/>
                </a:solidFill>
              </a:rPr>
              <a:t>رقابت جویی                                              کم رویی و رودرواسی داشتن</a:t>
            </a:r>
          </a:p>
          <a:p>
            <a:pPr algn="r">
              <a:buNone/>
            </a:pPr>
            <a:r>
              <a:rPr lang="fa-IR" sz="1800" b="1" dirty="0" smtClean="0">
                <a:solidFill>
                  <a:schemeClr val="tx2"/>
                </a:solidFill>
              </a:rPr>
              <a:t>تنوع طلبی                                                افت و ترک تحصیلی</a:t>
            </a:r>
          </a:p>
          <a:p>
            <a:pPr algn="r">
              <a:buNone/>
            </a:pPr>
            <a:r>
              <a:rPr lang="fa-IR" sz="1800" b="1" dirty="0" smtClean="0">
                <a:solidFill>
                  <a:schemeClr val="tx2"/>
                </a:solidFill>
              </a:rPr>
              <a:t>نوگرایی                                                   مدگرایی</a:t>
            </a:r>
            <a:endParaRPr lang="en-US" sz="1800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sz="1800" dirty="0" smtClean="0">
                <a:solidFill>
                  <a:schemeClr val="tx2"/>
                </a:solidFill>
              </a:rPr>
              <a:t>شک مذهبی و گرایش های شدید مذهبی             تحت تاثیر قرار گرفتن             </a:t>
            </a:r>
          </a:p>
          <a:p>
            <a:pPr algn="r">
              <a:buNone/>
            </a:pPr>
            <a:r>
              <a:rPr lang="fa-IR" sz="2000" dirty="0" smtClean="0">
                <a:solidFill>
                  <a:schemeClr val="tx2"/>
                </a:solidFill>
              </a:rPr>
              <a:t>رشد هیجان خشم                                  دوستس های افراطی</a:t>
            </a:r>
            <a:endParaRPr lang="fa-IR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2800" b="1" dirty="0" smtClean="0">
                <a:solidFill>
                  <a:srgbClr val="FF0000"/>
                </a:solidFill>
              </a:rPr>
              <a:t>امام صادق عليه السلام :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    </a:t>
            </a:r>
            <a:r>
              <a:rPr lang="fa-IR" dirty="0" smtClean="0">
                <a:solidFill>
                  <a:schemeClr val="accent2"/>
                </a:solidFill>
              </a:rPr>
              <a:t>عَلَيكَ بِالحداثِ فَإنَّهُم أَسرَعُ إلى كُلِّ خَيرٍ؛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    نوجوانان را دريابید زيرا كه آنان سريع تر به كارهاى خير روى مى آورند.</a:t>
            </a:r>
          </a:p>
          <a:p>
            <a:pPr algn="r" rtl="1"/>
            <a:r>
              <a:rPr lang="fa-IR" dirty="0" smtClean="0"/>
              <a:t>    </a:t>
            </a:r>
            <a:r>
              <a:rPr lang="fa-IR" sz="2000" dirty="0" smtClean="0"/>
              <a:t>كافى، ج8، ص93، ح66</a:t>
            </a:r>
          </a:p>
          <a:p>
            <a:pPr algn="r" rtl="1"/>
            <a:endParaRPr lang="fa-IR" sz="2000" dirty="0" smtClean="0"/>
          </a:p>
          <a:p>
            <a:pPr algn="r" rtl="1"/>
            <a:r>
              <a:rPr lang="fa-IR" sz="2800" dirty="0" smtClean="0">
                <a:solidFill>
                  <a:srgbClr val="FF0000"/>
                </a:solidFill>
              </a:rPr>
              <a:t>امام على عليه السلام :</a:t>
            </a:r>
          </a:p>
          <a:p>
            <a:pPr algn="r" rtl="1"/>
            <a:r>
              <a:rPr lang="fa-IR" sz="2800" dirty="0" smtClean="0"/>
              <a:t>    </a:t>
            </a:r>
            <a:r>
              <a:rPr lang="fa-IR" sz="2800" dirty="0" smtClean="0">
                <a:solidFill>
                  <a:schemeClr val="accent2"/>
                </a:solidFill>
              </a:rPr>
              <a:t>إِنَّما قَلبُ الحَدَثِ كَالرضِ الخاليَةِ ما اُلقىَ فيها مِن شَىْ ءٍ قَبِلَتهُ</a:t>
            </a:r>
            <a:r>
              <a:rPr lang="fa-IR" sz="2800" dirty="0" smtClean="0"/>
              <a:t>؛</a:t>
            </a:r>
            <a:br>
              <a:rPr lang="fa-IR" sz="2800" dirty="0" smtClean="0"/>
            </a:br>
            <a:r>
              <a:rPr lang="fa-IR" sz="2800" dirty="0" smtClean="0"/>
              <a:t>    دل نوجوان مانند زمين آماده است كه هر بذرى در آن افشانده شود، مى پذيرد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solidFill>
                  <a:srgbClr val="FF0000"/>
                </a:solidFill>
              </a:rPr>
              <a:t>مشکلات دوره نوجواني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en-US" b="1" dirty="0" smtClean="0"/>
              <a:t> </a:t>
            </a:r>
            <a:r>
              <a:rPr lang="fa-IR" b="1" dirty="0" smtClean="0">
                <a:solidFill>
                  <a:schemeClr val="tx2"/>
                </a:solidFill>
              </a:rPr>
              <a:t>کشمکش بين استقلال و وابستگي</a:t>
            </a:r>
            <a:endParaRPr lang="en-US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fa-IR" b="1" dirty="0" smtClean="0">
                <a:solidFill>
                  <a:schemeClr val="tx2"/>
                </a:solidFill>
              </a:rPr>
              <a:t>طغيان عليه مراجع قدرت</a:t>
            </a:r>
            <a:endParaRPr lang="en-US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fa-IR" b="1" dirty="0" smtClean="0">
                <a:solidFill>
                  <a:schemeClr val="tx2"/>
                </a:solidFill>
              </a:rPr>
              <a:t>هويّت فردي</a:t>
            </a:r>
            <a:endParaRPr lang="en-US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b="1" dirty="0" smtClean="0">
                <a:solidFill>
                  <a:schemeClr val="tx2"/>
                </a:solidFill>
              </a:rPr>
              <a:t>چگونگي ارضاء نيازهاي جنسي (خود ارضایی،لواط،زنا و....)</a:t>
            </a:r>
            <a:endParaRPr lang="en-US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b="1" dirty="0" smtClean="0">
                <a:solidFill>
                  <a:schemeClr val="tx2"/>
                </a:solidFill>
              </a:rPr>
              <a:t>عدم کنترل بر رفتار و هيجانات ناشي از تغييرات جسمي و رواني دوران بلوغ</a:t>
            </a:r>
            <a:endParaRPr lang="en-US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b="1" dirty="0" smtClean="0">
                <a:solidFill>
                  <a:schemeClr val="tx2"/>
                </a:solidFill>
              </a:rPr>
              <a:t>ترس از آينده(انتخاب رشته ی تحصیلی،انتخاب شغل،انتخاب همسرو...)</a:t>
            </a:r>
            <a:endParaRPr lang="en-US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b="1" dirty="0" smtClean="0">
                <a:solidFill>
                  <a:schemeClr val="tx2"/>
                </a:solidFill>
              </a:rPr>
              <a:t>دغدغه اقتصادي</a:t>
            </a:r>
            <a:endParaRPr lang="en-US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b="1" dirty="0" smtClean="0">
                <a:solidFill>
                  <a:schemeClr val="tx2"/>
                </a:solidFill>
              </a:rPr>
              <a:t>تعارض بين خواسته‌هاي والدين و گروه همسالان</a:t>
            </a:r>
            <a:endParaRPr lang="en-US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b="1" dirty="0" smtClean="0">
                <a:solidFill>
                  <a:schemeClr val="tx2"/>
                </a:solidFill>
              </a:rPr>
              <a:t>ترس و اضطراب</a:t>
            </a:r>
            <a:endParaRPr lang="en-US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برانگیخته شدن احساس مذهبی</a:t>
            </a:r>
            <a:endParaRPr lang="fa-IR" b="1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b="1" dirty="0" smtClean="0">
                <a:solidFill>
                  <a:schemeClr val="tx2"/>
                </a:solidFill>
              </a:rPr>
              <a:t>مشکلات اعتقادی و مذهبی</a:t>
            </a:r>
          </a:p>
          <a:p>
            <a:pPr algn="r">
              <a:buNone/>
            </a:pPr>
            <a:r>
              <a:rPr lang="fa-IR" b="1" dirty="0" smtClean="0">
                <a:solidFill>
                  <a:schemeClr val="tx2"/>
                </a:solidFill>
              </a:rPr>
              <a:t>به هم ريختگي ارتباط با ديگران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r>
              <a:rPr lang="fa-IR" sz="4000" b="1" dirty="0" smtClean="0">
                <a:solidFill>
                  <a:srgbClr val="FF0000"/>
                </a:solidFill>
              </a:rPr>
              <a:t>راهکارهایی برای کاهش مشکلات نوجوانان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شناخت شخصیت نوجوان</a:t>
            </a:r>
          </a:p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آموزش</a:t>
            </a:r>
          </a:p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ایفای نقش راهنمایی بجای دستوری</a:t>
            </a:r>
          </a:p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الگوهای رفتاری والدین</a:t>
            </a:r>
          </a:p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پرهیز از مناقشات خانوادگی</a:t>
            </a:r>
          </a:p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تکیه بر نقاط قوت</a:t>
            </a:r>
          </a:p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استفاده از روش های تربیتی غیر مستقیم</a:t>
            </a:r>
          </a:p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اعتماد سازی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solidFill>
                  <a:srgbClr val="FF0000"/>
                </a:solidFill>
              </a:rPr>
              <a:t>نیازهای دوره نوجوانی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1-نیازهای بدنی یا زیستی(اولیه)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2-نیازهای روانی(ثانویه)</a:t>
            </a:r>
          </a:p>
          <a:p>
            <a:pPr algn="r">
              <a:buNone/>
            </a:pPr>
            <a:endParaRPr lang="fa-IR" i="1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i="1" dirty="0" smtClean="0">
                <a:solidFill>
                  <a:schemeClr val="tx2"/>
                </a:solidFill>
              </a:rPr>
              <a:t>”عدم ارضای نیازهای روانی موجب پیدایش اختلالات و بیماری ها از قبیل ناامیدی ها،افسردگی ها،نگرانی ها،مردم آزاری ها،سوء ظن و بدبینی ها،بزهکاری ها و حتی قتل ها و خودکشی ها می شود</a:t>
            </a:r>
            <a:r>
              <a:rPr lang="fa-IR" dirty="0" smtClean="0"/>
              <a:t>“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800" b="1" dirty="0" smtClean="0">
                <a:cs typeface="B Nazanin" pitchFamily="2" charset="-78"/>
              </a:rPr>
              <a:t>نیاز های روانی دوران نوجوانی</a:t>
            </a:r>
            <a:endParaRPr lang="en-GB" sz="4800" b="1" dirty="0" smtClean="0">
              <a:cs typeface="B Nazanin" pitchFamily="2" charset="-78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fa-IR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به احساس هویت و شناخت خود</a:t>
            </a:r>
            <a:endParaRPr lang="ar-SA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rtl="1" eaLnBrk="1" hangingPunct="1">
              <a:defRPr/>
            </a:pPr>
            <a:r>
              <a:rPr lang="fa-IR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به احساس رشد،کمال و خود شکوفایی</a:t>
            </a:r>
            <a:endParaRPr lang="ar-SA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rtl="1" eaLnBrk="1" hangingPunct="1">
              <a:defRPr/>
            </a:pPr>
            <a:r>
              <a:rPr lang="fa-IR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به اعتماد به نفس</a:t>
            </a:r>
            <a:endParaRPr lang="ar-SA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rtl="1" eaLnBrk="1" hangingPunct="1">
              <a:defRPr/>
            </a:pPr>
            <a:r>
              <a:rPr lang="fa-IR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به تشخیص و قدردانی</a:t>
            </a:r>
            <a:endParaRPr lang="ar-SA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rtl="1" eaLnBrk="1" hangingPunct="1">
              <a:defRPr/>
            </a:pPr>
            <a:r>
              <a:rPr lang="fa-IR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به مذهب و فلسفه حیات</a:t>
            </a:r>
            <a:endParaRPr lang="ar-SA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rtl="1" eaLnBrk="1" hangingPunct="1">
              <a:defRPr/>
            </a:pPr>
            <a:r>
              <a:rPr lang="fa-IR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به داشتن هدف مشخص</a:t>
            </a:r>
          </a:p>
          <a:p>
            <a:pPr algn="r" rtl="1" eaLnBrk="1" hangingPunct="1">
              <a:defRPr/>
            </a:pPr>
            <a:r>
              <a:rPr lang="fa-IR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به استفاده از وسایل نقلیه</a:t>
            </a:r>
            <a:endParaRPr lang="en-GB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fa-IR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به مهربانی و محبت</a:t>
            </a:r>
            <a:endParaRPr lang="ar-SA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rtl="1" eaLnBrk="1" hangingPunct="1">
              <a:defRPr/>
            </a:pPr>
            <a:r>
              <a:rPr lang="fa-IR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به امنیت</a:t>
            </a:r>
            <a:endParaRPr lang="ar-SA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rtl="1" eaLnBrk="1" hangingPunct="1">
              <a:defRPr/>
            </a:pPr>
            <a:r>
              <a:rPr lang="fa-IR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به قابلیت و احترام</a:t>
            </a:r>
            <a:endParaRPr lang="ar-SA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rtl="1" eaLnBrk="1" hangingPunct="1">
              <a:defRPr/>
            </a:pPr>
            <a:r>
              <a:rPr lang="fa-IR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به استقلال</a:t>
            </a:r>
            <a:endParaRPr lang="ar-SA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rtl="1" eaLnBrk="1" hangingPunct="1">
              <a:defRPr/>
            </a:pPr>
            <a:r>
              <a:rPr lang="fa-IR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به ابراز وجود</a:t>
            </a:r>
            <a:endParaRPr lang="ar-SA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rtl="1" eaLnBrk="1" hangingPunct="1">
              <a:defRPr/>
            </a:pPr>
            <a:r>
              <a:rPr lang="fa-IR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به پذیرش توسط گروه همسن</a:t>
            </a:r>
            <a:endParaRPr lang="ar-SA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rtl="1" eaLnBrk="1" hangingPunct="1">
              <a:defRPr/>
            </a:pPr>
            <a:r>
              <a:rPr lang="fa-IR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به دوست داشتن</a:t>
            </a:r>
            <a:endParaRPr lang="ar-SA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rtl="1" eaLnBrk="1" hangingPunct="1">
              <a:defRPr/>
            </a:pPr>
            <a:r>
              <a:rPr lang="fa-IR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به دوست داشته شدن</a:t>
            </a:r>
            <a:endParaRPr lang="en-GB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6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6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6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06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build="p"/>
      <p:bldP spid="10650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0000"/>
                </a:solidFill>
              </a:rPr>
              <a:t>سلسله مراتب نیازهای آبراهام مزلو</a:t>
            </a:r>
            <a:endParaRPr lang="fa-IR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400px-Maslow_Pyramid_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785902"/>
            <a:ext cx="6705600" cy="507209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b="1" dirty="0" smtClean="0"/>
              <a:t>نیازهای روانی انسان از نظر دکتر علی شریعتمداری</a:t>
            </a:r>
            <a:endParaRPr lang="fa-IR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2057399"/>
          <a:ext cx="8504238" cy="4041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solidFill>
                  <a:srgbClr val="FF0000"/>
                </a:solidFill>
              </a:rPr>
              <a:t>راههای شناخت نیاز متربیان</a:t>
            </a:r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b="1" dirty="0" smtClean="0">
                <a:solidFill>
                  <a:schemeClr val="tx2"/>
                </a:solidFill>
              </a:rPr>
              <a:t>1-صحبت کردن با آنها</a:t>
            </a:r>
          </a:p>
          <a:p>
            <a:pPr algn="r">
              <a:buNone/>
            </a:pPr>
            <a:r>
              <a:rPr lang="fa-IR" b="1" dirty="0" smtClean="0">
                <a:solidFill>
                  <a:schemeClr val="tx2"/>
                </a:solidFill>
              </a:rPr>
              <a:t>2-مشاهده معنی دار وپیوسته</a:t>
            </a:r>
          </a:p>
          <a:p>
            <a:pPr algn="r">
              <a:buNone/>
            </a:pPr>
            <a:r>
              <a:rPr lang="fa-IR" b="1" dirty="0" smtClean="0">
                <a:solidFill>
                  <a:schemeClr val="tx2"/>
                </a:solidFill>
              </a:rPr>
              <a:t>3-همدلی و همزبانی</a:t>
            </a:r>
          </a:p>
          <a:p>
            <a:pPr algn="r">
              <a:buNone/>
            </a:pPr>
            <a:r>
              <a:rPr lang="fa-IR" b="1" dirty="0" smtClean="0">
                <a:solidFill>
                  <a:schemeClr val="tx2"/>
                </a:solidFill>
              </a:rPr>
              <a:t>4-بازگشت به دنیای درون(گذشته خود)</a:t>
            </a:r>
          </a:p>
          <a:p>
            <a:pPr algn="r">
              <a:buNone/>
            </a:pPr>
            <a:r>
              <a:rPr lang="fa-IR" b="1" dirty="0" smtClean="0">
                <a:solidFill>
                  <a:schemeClr val="tx2"/>
                </a:solidFill>
              </a:rPr>
              <a:t>5-مطالعه کتابهای مرتبط</a:t>
            </a:r>
          </a:p>
          <a:p>
            <a:pPr algn="r">
              <a:buNone/>
            </a:pPr>
            <a:r>
              <a:rPr lang="fa-IR" b="1" dirty="0" smtClean="0">
                <a:solidFill>
                  <a:schemeClr val="tx2"/>
                </a:solidFill>
              </a:rPr>
              <a:t>6-مشاوره گرفتن از افراد آگاه و متخصص</a:t>
            </a:r>
            <a:endParaRPr lang="fa-I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124200"/>
          </a:xfrm>
        </p:spPr>
        <p:txBody>
          <a:bodyPr/>
          <a:lstStyle/>
          <a:p>
            <a:pPr algn="r" rtl="1" eaLnBrk="1" hangingPunct="1"/>
            <a:r>
              <a:rPr lang="en-US" sz="6000" b="1" dirty="0" smtClean="0">
                <a:cs typeface="B Nazanin" pitchFamily="2" charset="-78"/>
              </a:rPr>
              <a:t>  </a:t>
            </a:r>
            <a:r>
              <a:rPr lang="fa-IR" sz="6000" b="1" dirty="0" smtClean="0">
                <a:cs typeface="B Nazanin" pitchFamily="2" charset="-78"/>
              </a:rPr>
              <a:t>شیوه های برقراری ارتباط با نوجوانان</a:t>
            </a:r>
            <a:r>
              <a:rPr lang="fa-IR" sz="8800" b="1" dirty="0" smtClean="0">
                <a:cs typeface="B Nazanin" pitchFamily="2" charset="-78"/>
              </a:rPr>
              <a:t/>
            </a:r>
            <a:br>
              <a:rPr lang="fa-IR" sz="8800" b="1" dirty="0" smtClean="0">
                <a:cs typeface="B Nazanin" pitchFamily="2" charset="-78"/>
              </a:rPr>
            </a:br>
            <a:r>
              <a:rPr lang="fa-IR" sz="8800" b="1" dirty="0" smtClean="0">
                <a:cs typeface="B Nazanin" pitchFamily="2" charset="-78"/>
              </a:rPr>
              <a:t/>
            </a:r>
            <a:br>
              <a:rPr lang="fa-IR" sz="8800" b="1" dirty="0" smtClean="0">
                <a:cs typeface="B Nazanin" pitchFamily="2" charset="-78"/>
              </a:rPr>
            </a:br>
            <a:endParaRPr lang="en-GB" sz="4000" b="1" dirty="0" smtClean="0">
              <a:solidFill>
                <a:schemeClr val="hlink"/>
              </a:solidFill>
              <a:cs typeface="B Nazanin" pitchFamily="2" charset="-78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572000"/>
            <a:ext cx="5105400" cy="1600200"/>
          </a:xfrm>
        </p:spPr>
        <p:txBody>
          <a:bodyPr/>
          <a:lstStyle/>
          <a:p>
            <a:pPr algn="l" eaLnBrk="1" hangingPunct="1">
              <a:defRPr/>
            </a:pPr>
            <a:endParaRPr lang="en-GB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eaLnBrk="1" hangingPunct="1">
              <a:defRPr/>
            </a:pPr>
            <a:endParaRPr lang="en-US" sz="3600" b="1" dirty="0" smtClean="0">
              <a:solidFill>
                <a:schemeClr val="accent2"/>
              </a:solidFill>
              <a:cs typeface="B Nazanin" pitchFamily="2" charset="-78"/>
            </a:endParaRPr>
          </a:p>
          <a:p>
            <a:pPr algn="l" eaLnBrk="1" hangingPunct="1">
              <a:defRPr/>
            </a:pPr>
            <a:r>
              <a:rPr lang="fa-IR" sz="3600" b="1" dirty="0" smtClean="0">
                <a:solidFill>
                  <a:schemeClr val="accent2"/>
                </a:solidFill>
                <a:cs typeface="B Nazanin" pitchFamily="2" charset="-78"/>
              </a:rPr>
              <a:t>سنگ آهن مرکزی ایران-بافق</a:t>
            </a:r>
            <a:endParaRPr lang="en-GB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eaLnBrk="1" hangingPunct="1">
              <a:defRPr/>
            </a:pPr>
            <a:endParaRPr lang="en-GB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" name="Picture 6" descr="interpers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1600200"/>
            <a:ext cx="6985000" cy="3690937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solidFill>
                  <a:srgbClr val="FF0000"/>
                </a:solidFill>
              </a:rPr>
              <a:t>قابل توجه والدین: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sz="2800" b="1" i="1" dirty="0" smtClean="0">
                <a:solidFill>
                  <a:schemeClr val="tx2"/>
                </a:solidFill>
              </a:rPr>
              <a:t>«</a:t>
            </a:r>
            <a:r>
              <a:rPr lang="fa-IR" sz="2800" b="1" dirty="0" smtClean="0">
                <a:solidFill>
                  <a:schemeClr val="tx2"/>
                </a:solidFill>
              </a:rPr>
              <a:t>در فرآیند ارتباط سازنده با نوجوان و</a:t>
            </a:r>
            <a:r>
              <a:rPr lang="fa-IR" sz="2800" dirty="0" smtClean="0">
                <a:solidFill>
                  <a:schemeClr val="tx2"/>
                </a:solidFill>
              </a:rPr>
              <a:t> </a:t>
            </a:r>
            <a:r>
              <a:rPr lang="fa-IR" sz="2800" b="1" dirty="0" smtClean="0">
                <a:solidFill>
                  <a:schemeClr val="tx2"/>
                </a:solidFill>
              </a:rPr>
              <a:t>جوان </a:t>
            </a:r>
            <a:r>
              <a:rPr lang="fa-IR" sz="2800" b="1" i="1" dirty="0" smtClean="0">
                <a:solidFill>
                  <a:schemeClr val="tx2"/>
                </a:solidFill>
              </a:rPr>
              <a:t>علایق و نیازهای طبیعی و غریزی آنها به منزله سنگ بنای ارتباط همدلانه مورد نظر است، ولی توجه به </a:t>
            </a:r>
            <a:r>
              <a:rPr lang="fa-IR" sz="2800" b="1" i="1" u="sng" dirty="0" smtClean="0">
                <a:solidFill>
                  <a:schemeClr val="tx2"/>
                </a:solidFill>
              </a:rPr>
              <a:t>مصلحت های آنها </a:t>
            </a:r>
            <a:r>
              <a:rPr lang="fa-IR" sz="2800" b="1" i="1" dirty="0" smtClean="0">
                <a:solidFill>
                  <a:schemeClr val="tx2"/>
                </a:solidFill>
              </a:rPr>
              <a:t>درپاسخگویی به نیاز ها می تواند از جهت دهی هوشیارانه و حکیمانه ی والدین خبر دهد. چون نوجوانان در بسیاری موارد به علت فقدان رشد و پختگی فکری و عاطفی و ضعف بصیرت درونی نسبت به نیازها و خواسته های احساساتی خود نمی توانند بین آنچه که مورد نیازشان است با آنچه که مصلحت رشد و تربیت شان است تمایز خردمندانه ای داشته باشند»</a:t>
            </a:r>
          </a:p>
          <a:p>
            <a:endParaRPr lang="fa-I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solidFill>
                  <a:srgbClr val="FF0000"/>
                </a:solidFill>
              </a:rPr>
              <a:t>اشتباهات والدین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772400" cy="4114800"/>
          </a:xfrm>
        </p:spPr>
        <p:txBody>
          <a:bodyPr/>
          <a:lstStyle/>
          <a:p>
            <a:pPr algn="r">
              <a:buNone/>
            </a:pPr>
            <a:r>
              <a:rPr lang="fa-IR" sz="2400" dirty="0" smtClean="0">
                <a:solidFill>
                  <a:schemeClr val="tx2"/>
                </a:solidFill>
              </a:rPr>
              <a:t>عدم شناخت و درک این دوره بحرانی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tx2"/>
                </a:solidFill>
              </a:rPr>
              <a:t>عدم سازش با تغییرات این دوره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tx2"/>
                </a:solidFill>
              </a:rPr>
              <a:t>بزرگ و کوچک پنداشتن نوجوان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tx2"/>
                </a:solidFill>
              </a:rPr>
              <a:t>عدم صداقت والدین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tx2"/>
                </a:solidFill>
              </a:rPr>
              <a:t>مخالفت با رفیق داشتن نوجوان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tx2"/>
                </a:solidFill>
              </a:rPr>
              <a:t>مخالفت با بیرون رفتن نوجوان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tx2"/>
                </a:solidFill>
              </a:rPr>
              <a:t>فراهم کردن زمینه آلودگیها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tx2"/>
                </a:solidFill>
              </a:rPr>
              <a:t>حمایت نکردن در زمینه کار و ورزش و تفریح و سرگرمی و ازدواج ...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tx2"/>
                </a:solidFill>
              </a:rPr>
              <a:t>توقعات بیجا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tx2"/>
                </a:solidFill>
              </a:rPr>
              <a:t>برخورد سرد توام با پرخاشگری و خشونت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tx2"/>
                </a:solidFill>
              </a:rPr>
              <a:t>اسرار و اجبار در زمینه انتخاب ها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3600" b="1" dirty="0" smtClean="0">
                <a:solidFill>
                  <a:srgbClr val="FF0000"/>
                </a:solidFill>
              </a:rPr>
              <a:t>امام علی(ع)</a:t>
            </a:r>
            <a:r>
              <a:rPr lang="fa-IR" dirty="0" smtClean="0">
                <a:solidFill>
                  <a:schemeClr val="accent2"/>
                </a:solidFill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solidFill>
                  <a:schemeClr val="accent2"/>
                </a:solidFill>
              </a:rPr>
              <a:t>اضاف السکر اربعة:سکرالشباب،سکرالمال،سکرالنوم و‌سکرالملک.</a:t>
            </a:r>
          </a:p>
          <a:p>
            <a:pPr algn="r" rtl="1"/>
            <a:r>
              <a:rPr lang="fa-IR" dirty="0" smtClean="0"/>
              <a:t>مستی بر چهار گونه است:مستی جوانی، مستی ثروت، مستی خواب و مستی ریاست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>
                <a:solidFill>
                  <a:srgbClr val="FF0000"/>
                </a:solidFill>
              </a:rPr>
              <a:t>پیامبرگرامی اسلام فرمودند</a:t>
            </a:r>
            <a:r>
              <a:rPr lang="fa-IR" dirty="0" smtClean="0"/>
              <a:t>:</a:t>
            </a:r>
          </a:p>
          <a:p>
            <a:pPr algn="r" rtl="1"/>
            <a:r>
              <a:rPr lang="fa-IR" dirty="0" smtClean="0">
                <a:solidFill>
                  <a:schemeClr val="accent2"/>
                </a:solidFill>
              </a:rPr>
              <a:t>الشباب شعبة من الجنون؛ </a:t>
            </a:r>
            <a:r>
              <a:rPr lang="fa-IR" dirty="0" smtClean="0">
                <a:solidFill>
                  <a:schemeClr val="accent4"/>
                </a:solidFill>
              </a:rPr>
              <a:t>جوانی</a:t>
            </a:r>
            <a:r>
              <a:rPr lang="fa-IR" dirty="0" smtClean="0">
                <a:solidFill>
                  <a:schemeClr val="accent2"/>
                </a:solidFill>
              </a:rPr>
              <a:t> </a:t>
            </a:r>
            <a:r>
              <a:rPr lang="fa-IR" dirty="0" smtClean="0"/>
              <a:t>شعبه‌ای از جنون است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solidFill>
                  <a:srgbClr val="FF0000"/>
                </a:solidFill>
              </a:rPr>
              <a:t>آسیب های دوره نوجوانی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معاشرت با افراد ناباب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ارتباط با جنس مخالف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ازدواج موقت ناآگاهانه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اعتیاد به انواع مواد مخدر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شرب خمر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اعتیاد جنسی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اعتیاد به اینترنت،موبایل و ماهواره و...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بزهکاری(سرقت،خرید و فروش مواد مخدر،سی دی های غیر مجاز،درگیری ودعواوقتل و...)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ar-SA" sz="4800" b="1" smtClean="0">
                <a:cs typeface="B Nazanin" pitchFamily="2" charset="-78"/>
              </a:rPr>
              <a:t>ترسهاي دوران نوجواني:</a:t>
            </a:r>
            <a:endParaRPr lang="en-GB" sz="4800" b="1" smtClean="0">
              <a:cs typeface="B Nazanin" pitchFamily="2" charset="-7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r>
              <a:rPr lang="ar-SA" dirty="0" smtClean="0">
                <a:solidFill>
                  <a:srgbClr val="66FF33"/>
                </a:solidFill>
                <a:cs typeface="B Nazanin" pitchFamily="2" charset="-78"/>
              </a:rPr>
              <a:t>ترس از آينده</a:t>
            </a:r>
            <a:r>
              <a:rPr lang="fa-IR" dirty="0" smtClean="0">
                <a:solidFill>
                  <a:srgbClr val="66FF33"/>
                </a:solidFill>
                <a:cs typeface="B Nazanin" pitchFamily="2" charset="-78"/>
              </a:rPr>
              <a:t>(تحصیلی،شغلی،ازدواج و....)</a:t>
            </a:r>
            <a:endParaRPr lang="ar-SA" dirty="0" smtClean="0">
              <a:solidFill>
                <a:srgbClr val="66FF33"/>
              </a:solidFill>
              <a:cs typeface="B Nazanin" pitchFamily="2" charset="-78"/>
            </a:endParaRPr>
          </a:p>
          <a:p>
            <a:pPr algn="r" rtl="1" eaLnBrk="1" hangingPunct="1"/>
            <a:r>
              <a:rPr lang="fa-IR" dirty="0" smtClean="0">
                <a:solidFill>
                  <a:srgbClr val="66FF33"/>
                </a:solidFill>
                <a:cs typeface="B Nazanin" pitchFamily="2" charset="-78"/>
              </a:rPr>
              <a:t>ترس </a:t>
            </a:r>
            <a:r>
              <a:rPr lang="ar-SA" dirty="0" smtClean="0">
                <a:solidFill>
                  <a:srgbClr val="66FF33"/>
                </a:solidFill>
                <a:cs typeface="B Nazanin" pitchFamily="2" charset="-78"/>
              </a:rPr>
              <a:t>از شكست</a:t>
            </a:r>
          </a:p>
          <a:p>
            <a:pPr algn="r" rtl="1" eaLnBrk="1" hangingPunct="1"/>
            <a:r>
              <a:rPr lang="fa-IR" dirty="0" smtClean="0">
                <a:solidFill>
                  <a:srgbClr val="66FF33"/>
                </a:solidFill>
                <a:cs typeface="B Nazanin" pitchFamily="2" charset="-78"/>
              </a:rPr>
              <a:t>ترس </a:t>
            </a:r>
            <a:r>
              <a:rPr lang="ar-SA" dirty="0" smtClean="0">
                <a:solidFill>
                  <a:srgbClr val="66FF33"/>
                </a:solidFill>
                <a:cs typeface="B Nazanin" pitchFamily="2" charset="-78"/>
              </a:rPr>
              <a:t>از عدم موفقيت در امتحان</a:t>
            </a:r>
          </a:p>
          <a:p>
            <a:pPr algn="r" rtl="1" eaLnBrk="1" hangingPunct="1"/>
            <a:r>
              <a:rPr lang="ar-SA" dirty="0" smtClean="0">
                <a:solidFill>
                  <a:srgbClr val="66FF33"/>
                </a:solidFill>
                <a:cs typeface="B Nazanin" pitchFamily="2" charset="-78"/>
              </a:rPr>
              <a:t>ترسهاي موهوم مثل جن</a:t>
            </a:r>
            <a:r>
              <a:rPr lang="fa-IR" dirty="0" smtClean="0">
                <a:solidFill>
                  <a:srgbClr val="66FF33"/>
                </a:solidFill>
                <a:cs typeface="B Nazanin" pitchFamily="2" charset="-78"/>
              </a:rPr>
              <a:t>،تاریکی،تنهایی و...)</a:t>
            </a:r>
            <a:endParaRPr lang="ar-SA" dirty="0" smtClean="0">
              <a:solidFill>
                <a:srgbClr val="66FF33"/>
              </a:solidFill>
              <a:cs typeface="B Nazanin" pitchFamily="2" charset="-78"/>
            </a:endParaRPr>
          </a:p>
          <a:p>
            <a:pPr algn="r" rtl="1" eaLnBrk="1" hangingPunct="1"/>
            <a:r>
              <a:rPr lang="ar-SA" dirty="0" smtClean="0">
                <a:solidFill>
                  <a:srgbClr val="66FF33"/>
                </a:solidFill>
                <a:cs typeface="B Nazanin" pitchFamily="2" charset="-78"/>
              </a:rPr>
              <a:t>ترس از مرگ</a:t>
            </a:r>
          </a:p>
          <a:p>
            <a:pPr algn="r" rtl="1" eaLnBrk="1" hangingPunct="1"/>
            <a:r>
              <a:rPr lang="fa-IR" dirty="0" smtClean="0">
                <a:solidFill>
                  <a:srgbClr val="66FF33"/>
                </a:solidFill>
                <a:cs typeface="B Nazanin" pitchFamily="2" charset="-78"/>
              </a:rPr>
              <a:t>ترس </a:t>
            </a:r>
            <a:r>
              <a:rPr lang="ar-SA" dirty="0" smtClean="0">
                <a:solidFill>
                  <a:srgbClr val="66FF33"/>
                </a:solidFill>
                <a:cs typeface="B Nazanin" pitchFamily="2" charset="-78"/>
              </a:rPr>
              <a:t>از مسخره شدن</a:t>
            </a:r>
          </a:p>
          <a:p>
            <a:pPr algn="r" rtl="1" eaLnBrk="1" hangingPunct="1"/>
            <a:r>
              <a:rPr lang="ar-SA" dirty="0" smtClean="0">
                <a:solidFill>
                  <a:srgbClr val="66FF33"/>
                </a:solidFill>
                <a:cs typeface="B Nazanin" pitchFamily="2" charset="-78"/>
              </a:rPr>
              <a:t>ترس جنسي</a:t>
            </a:r>
            <a:r>
              <a:rPr lang="fa-IR" dirty="0" smtClean="0">
                <a:solidFill>
                  <a:srgbClr val="66FF33"/>
                </a:solidFill>
                <a:cs typeface="B Nazanin" pitchFamily="2" charset="-78"/>
              </a:rPr>
              <a:t>(بیماری های جنسی،نقص در دستگاه تناسلی و...)</a:t>
            </a:r>
            <a:endParaRPr lang="en-GB" dirty="0" smtClean="0">
              <a:solidFill>
                <a:srgbClr val="66FF33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ar-SA" sz="6000" b="1" dirty="0" smtClean="0">
                <a:solidFill>
                  <a:srgbClr val="FF0000"/>
                </a:solidFill>
                <a:cs typeface="B Nazanin" pitchFamily="2" charset="-78"/>
              </a:rPr>
              <a:t>امام علي(ع)</a:t>
            </a:r>
            <a:r>
              <a:rPr lang="fa-IR" sz="6000" b="1" dirty="0" smtClean="0">
                <a:solidFill>
                  <a:srgbClr val="FF0000"/>
                </a:solidFill>
                <a:cs typeface="B Nazanin" pitchFamily="2" charset="-78"/>
              </a:rPr>
              <a:t>:</a:t>
            </a:r>
            <a:endParaRPr lang="en-GB" sz="6000" b="1" dirty="0" smtClean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r>
              <a:rPr lang="fa-IR" sz="4000" dirty="0" smtClean="0">
                <a:cs typeface="B Nazanin" pitchFamily="2" charset="-78"/>
              </a:rPr>
              <a:t>  </a:t>
            </a:r>
            <a:r>
              <a:rPr lang="ar-SA" sz="4000" dirty="0" smtClean="0">
                <a:solidFill>
                  <a:schemeClr val="tx2"/>
                </a:solidFill>
                <a:cs typeface="B Nazanin" pitchFamily="2" charset="-78"/>
              </a:rPr>
              <a:t>پيوسته عقل و حماقت در ضمير نوجوان در ستيزند تا بحران بلوغ را پشت سر بگذارد و به سن هجده سالگي برسد؛ در آن هنگام با غلبه عقل يا حماقت به يكسو گرايش</a:t>
            </a:r>
            <a:r>
              <a:rPr lang="fa-IR" sz="4000" dirty="0" smtClean="0">
                <a:solidFill>
                  <a:schemeClr val="tx2"/>
                </a:solidFill>
                <a:cs typeface="B Nazanin" pitchFamily="2" charset="-78"/>
              </a:rPr>
              <a:t> </a:t>
            </a:r>
            <a:r>
              <a:rPr lang="ar-SA" sz="4000" dirty="0" smtClean="0">
                <a:solidFill>
                  <a:schemeClr val="tx2"/>
                </a:solidFill>
                <a:cs typeface="B Nazanin" pitchFamily="2" charset="-78"/>
              </a:rPr>
              <a:t>مي</a:t>
            </a:r>
            <a:r>
              <a:rPr lang="ar-SA" sz="4000" dirty="0" smtClean="0">
                <a:solidFill>
                  <a:schemeClr val="tx2"/>
                </a:solidFill>
              </a:rPr>
              <a:t>‌</a:t>
            </a:r>
            <a:r>
              <a:rPr lang="ar-SA" sz="4000" dirty="0" smtClean="0">
                <a:solidFill>
                  <a:schemeClr val="tx2"/>
                </a:solidFill>
                <a:cs typeface="B Nazanin" pitchFamily="2" charset="-78"/>
              </a:rPr>
              <a:t>يابد. </a:t>
            </a:r>
            <a:endParaRPr lang="fa-IR" sz="4000" dirty="0" smtClean="0">
              <a:solidFill>
                <a:schemeClr val="tx2"/>
              </a:solidFill>
              <a:cs typeface="B Nazanin" pitchFamily="2" charset="-78"/>
            </a:endParaRPr>
          </a:p>
          <a:p>
            <a:pPr algn="r" rtl="1" eaLnBrk="1" hangingPunct="1">
              <a:buFont typeface="Wingdings" pitchFamily="2" charset="2"/>
              <a:buNone/>
            </a:pPr>
            <a:r>
              <a:rPr lang="fa-IR" sz="4000" dirty="0" smtClean="0">
                <a:cs typeface="B Nazanin" pitchFamily="2" charset="-78"/>
              </a:rPr>
              <a:t>                                      </a:t>
            </a:r>
            <a:r>
              <a:rPr lang="ar-SA" sz="2000" dirty="0" smtClean="0">
                <a:cs typeface="B Nazanin" pitchFamily="2" charset="-78"/>
              </a:rPr>
              <a:t>بحارالانوار، ج1، ص96.</a:t>
            </a:r>
            <a:endParaRPr lang="en-GB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800" dirty="0" smtClean="0">
                <a:solidFill>
                  <a:schemeClr val="accent1"/>
                </a:solidFill>
              </a:rPr>
              <a:t>شیوه های برقراری ارتباط با نوجوانان</a:t>
            </a:r>
            <a:endParaRPr lang="en-GB" sz="4800" b="1" dirty="0" smtClean="0">
              <a:cs typeface="B Nazanin" pitchFamily="2" charset="-7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572000"/>
          </a:xfrm>
        </p:spPr>
        <p:txBody>
          <a:bodyPr/>
          <a:lstStyle/>
          <a:p>
            <a:pPr algn="r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به آنها اعتماد داشته باشیم(مثبت اندیش باشیم)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اعتماد آنها را به خود جلب کنیم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با آنها رابطه دوستی برقرار کنیم 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در کنار آنها باشیم نه در مقابل آنها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آنها را تحقیر،تمسخر و سرزنش نکنیم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به آنها احترام بگذاریم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با آنها همدلی کنیم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آنها را با مشاوران متعهد و متخصص ارتباط دهیم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به حرف آنها با حوصله گوش دهیم</a:t>
            </a:r>
          </a:p>
          <a:p>
            <a:pPr algn="r" rtl="1" eaLnBrk="1" hangingPunct="1">
              <a:lnSpc>
                <a:spcPct val="80000"/>
              </a:lnSpc>
            </a:pPr>
            <a:endParaRPr lang="en-US" dirty="0" smtClean="0">
              <a:solidFill>
                <a:srgbClr val="99FF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824913" cy="4495800"/>
          </a:xfrm>
        </p:spPr>
        <p:txBody>
          <a:bodyPr/>
          <a:lstStyle/>
          <a:p>
            <a:pPr algn="r">
              <a:buNone/>
            </a:pPr>
            <a:r>
              <a:rPr lang="ar-SA" sz="2800" dirty="0" smtClean="0">
                <a:cs typeface="B Nazanin" pitchFamily="2" charset="-78"/>
              </a:rPr>
              <a:t>.</a:t>
            </a:r>
            <a:r>
              <a:rPr lang="fa-IR" sz="2800" dirty="0" smtClean="0">
                <a:solidFill>
                  <a:schemeClr val="tx2"/>
                </a:solidFill>
              </a:rPr>
              <a:t> در حرف زدن با آنها اطاله کلام داشته باشیم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زمینه فعالیت های گروهی را برای آنها فراهم کنیم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با آنها رفق و مدارا کنیم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با آنها مشورت کنیم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به سوالات آنها پاسخ دهیم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آنها را حمایت و تشویق کنیم جهت ورزش ، کار و هنر وتحصیل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accent2"/>
                </a:solidFill>
              </a:rPr>
              <a:t>از نوجوان انتظارات مناسب و به اندازه داشته باشید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accent2"/>
                </a:solidFill>
              </a:rPr>
              <a:t>با آنها روابط صمیمی و دوستانه داشته باشید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در قالب نصیحت با آنها صحبت نکنیم</a:t>
            </a:r>
          </a:p>
          <a:p>
            <a:pPr algn="r" rtl="1" eaLnBrk="1" hangingPunct="1">
              <a:lnSpc>
                <a:spcPct val="80000"/>
              </a:lnSpc>
            </a:pPr>
            <a:endParaRPr lang="en-GB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r" rtl="1" eaLnBrk="1" hangingPunct="1"/>
            <a:r>
              <a:rPr lang="fa-IR" sz="5400" b="1" dirty="0" smtClean="0">
                <a:solidFill>
                  <a:srgbClr val="00FFFF"/>
                </a:solidFill>
                <a:cs typeface="B Nazanin" pitchFamily="2" charset="-78"/>
              </a:rPr>
              <a:t>ادامه</a:t>
            </a:r>
            <a:endParaRPr lang="en-GB" sz="5400" b="1" dirty="0" smtClean="0">
              <a:solidFill>
                <a:srgbClr val="00FFFF"/>
              </a:solidFill>
              <a:cs typeface="B Nazanin" pitchFamily="2" charset="-7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648200"/>
          </a:xfrm>
        </p:spPr>
        <p:txBody>
          <a:bodyPr/>
          <a:lstStyle/>
          <a:p>
            <a:pPr algn="r">
              <a:buNone/>
            </a:pPr>
            <a:r>
              <a:rPr lang="fa-IR" sz="2800" dirty="0" smtClean="0">
                <a:solidFill>
                  <a:schemeClr val="accent2"/>
                </a:solidFill>
              </a:rPr>
              <a:t>به نیاز ها و علایق و استعداد های آنها توجه کنید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accent2"/>
                </a:solidFill>
              </a:rPr>
              <a:t>با آنها بحث و مجادله لفظی نکنیم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accent2"/>
                </a:solidFill>
              </a:rPr>
              <a:t>آنها را در هیچ شرایطی کتک نزنیم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accent2"/>
                </a:solidFill>
              </a:rPr>
              <a:t>شرایط تحصیلی، تفریح و سرگرمی ،کار و ورزش آنها را فراهم کنیم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accent2"/>
                </a:solidFill>
              </a:rPr>
              <a:t>پول توجیبی آنها را تامین کنیم 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accent2"/>
                </a:solidFill>
              </a:rPr>
              <a:t>قهر طولانی مدت نکنیم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accent2"/>
                </a:solidFill>
              </a:rPr>
              <a:t>آنها را از خانه اخراج نکنیم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accent2"/>
                </a:solidFill>
              </a:rPr>
              <a:t>به نوجوان شخصیت بدهید</a:t>
            </a:r>
          </a:p>
          <a:p>
            <a:pPr lvl="1" algn="r" rtl="1" eaLnBrk="1" hangingPunct="1"/>
            <a:endParaRPr lang="en-GB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r" rtl="1" eaLnBrk="1" hangingPunct="1"/>
            <a:r>
              <a:rPr lang="fa-IR" sz="5400" b="1" dirty="0" smtClean="0">
                <a:solidFill>
                  <a:srgbClr val="00FFFF"/>
                </a:solidFill>
                <a:cs typeface="B Nazanin" pitchFamily="2" charset="-78"/>
              </a:rPr>
              <a:t>ادامه</a:t>
            </a:r>
            <a:endParaRPr lang="en-GB" sz="5400" b="1" dirty="0" smtClean="0">
              <a:solidFill>
                <a:srgbClr val="00FFFF"/>
              </a:solidFill>
              <a:cs typeface="B Nazanin" pitchFamily="2" charset="-78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None/>
            </a:pPr>
            <a:r>
              <a:rPr lang="fa-IR" sz="2800" dirty="0" smtClean="0">
                <a:solidFill>
                  <a:schemeClr val="accent2"/>
                </a:solidFill>
              </a:rPr>
              <a:t>به آنها حق انتخاب ومسئولیت واگذار کنیم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accent2"/>
                </a:solidFill>
              </a:rPr>
              <a:t>هرگز نوجوان را با دیگران مقایسه نکنیم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accent2"/>
                </a:solidFill>
              </a:rPr>
              <a:t>به تفاوت های فردی توجه داشته باشیم 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accent2"/>
                </a:solidFill>
              </a:rPr>
              <a:t>از تندی و خشونت پرهیز کنیم(برخورد نرم ومثبت داشتن)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accent2"/>
                </a:solidFill>
              </a:rPr>
              <a:t>با آنها دوست باشیم و در انتخاب دوست به آنها کمک کنیم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accent2"/>
                </a:solidFill>
              </a:rPr>
              <a:t>آنها را با انواع آسیب های اجتماعی آشنا کنیم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accent2"/>
                </a:solidFill>
              </a:rPr>
              <a:t>آنها را با احکام دین آشنا کنیم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accent2"/>
                </a:solidFill>
              </a:rPr>
              <a:t>از تبعیض و بی عدالتی پرهیز کنیم</a:t>
            </a:r>
          </a:p>
          <a:p>
            <a:pPr algn="r" rtl="1" eaLnBrk="1" hangingPunct="1"/>
            <a:endParaRPr lang="en-GB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rgbClr val="FF0000"/>
                </a:solidFill>
              </a:rPr>
              <a:t>لقمان حکیم به پسرش گفت</a:t>
            </a:r>
            <a:r>
              <a:rPr lang="fa-I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پسرم دنیا دریایی است بسیارعمیق ،افراد بسیاری در این دریا غرق شده اند پس اگر خواستی غرق نشوی و به ساحل نجات برسی باید:</a:t>
            </a:r>
          </a:p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1-کشتی خودت را از </a:t>
            </a:r>
            <a:r>
              <a:rPr lang="fa-IR" dirty="0" smtClean="0">
                <a:solidFill>
                  <a:srgbClr val="FF0000"/>
                </a:solidFill>
              </a:rPr>
              <a:t>ایمان</a:t>
            </a:r>
            <a:r>
              <a:rPr lang="fa-IR" dirty="0" smtClean="0">
                <a:solidFill>
                  <a:schemeClr val="tx2"/>
                </a:solidFill>
              </a:rPr>
              <a:t> بساز</a:t>
            </a:r>
          </a:p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2-بادبان آن را </a:t>
            </a:r>
            <a:r>
              <a:rPr lang="fa-IR" dirty="0" smtClean="0">
                <a:solidFill>
                  <a:srgbClr val="FF0000"/>
                </a:solidFill>
              </a:rPr>
              <a:t>توکل</a:t>
            </a:r>
            <a:r>
              <a:rPr lang="fa-IR" dirty="0" smtClean="0">
                <a:solidFill>
                  <a:schemeClr val="tx2"/>
                </a:solidFill>
              </a:rPr>
              <a:t> قرار بده</a:t>
            </a:r>
          </a:p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3-ناخدای آن را </a:t>
            </a:r>
            <a:r>
              <a:rPr lang="fa-IR" dirty="0" smtClean="0">
                <a:solidFill>
                  <a:srgbClr val="FF0000"/>
                </a:solidFill>
              </a:rPr>
              <a:t>عقل </a:t>
            </a:r>
            <a:r>
              <a:rPr lang="fa-IR" dirty="0" smtClean="0">
                <a:solidFill>
                  <a:schemeClr val="tx2"/>
                </a:solidFill>
              </a:rPr>
              <a:t> قرار ده</a:t>
            </a:r>
          </a:p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4-آذوقه و توشه ی راه تو</a:t>
            </a:r>
            <a:r>
              <a:rPr lang="fa-IR" dirty="0" smtClean="0">
                <a:solidFill>
                  <a:srgbClr val="FF0000"/>
                </a:solidFill>
              </a:rPr>
              <a:t>تقوا</a:t>
            </a:r>
            <a:r>
              <a:rPr lang="fa-IR" dirty="0" smtClean="0">
                <a:solidFill>
                  <a:schemeClr val="tx2"/>
                </a:solidFill>
              </a:rPr>
              <a:t> باشد</a:t>
            </a:r>
          </a:p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5-لنگرش را </a:t>
            </a:r>
            <a:r>
              <a:rPr lang="fa-IR" dirty="0" smtClean="0">
                <a:solidFill>
                  <a:srgbClr val="FF0000"/>
                </a:solidFill>
              </a:rPr>
              <a:t>صبر</a:t>
            </a:r>
            <a:r>
              <a:rPr lang="fa-IR" dirty="0" smtClean="0">
                <a:solidFill>
                  <a:schemeClr val="tx2"/>
                </a:solidFill>
              </a:rPr>
              <a:t>قرار ده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accent1"/>
                </a:solidFill>
              </a:rPr>
              <a:t>4 حساسيت‌ مهم نوجوان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1- كودك انگاشتن نوجوان.</a:t>
            </a:r>
            <a:endParaRPr lang="en-US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2- مقايسه. </a:t>
            </a:r>
          </a:p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3- تبعيض و بی عدالتی.</a:t>
            </a:r>
            <a:endParaRPr lang="en-US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4- بي اعتمادي والدين.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3600" dirty="0" smtClean="0">
                <a:solidFill>
                  <a:srgbClr val="FF0000"/>
                </a:solidFill>
              </a:rPr>
              <a:t>على عليه السلام </a:t>
            </a:r>
            <a:r>
              <a:rPr lang="fa-I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solidFill>
                  <a:schemeClr val="accent2"/>
                </a:solidFill>
              </a:rPr>
              <a:t>لاتَقسِروا أَولادَكُم عَلى آدابِكُم فَإنَّهُم مَخلوقونَ لِزَمانٍ غَيرِ   زَمانِكُم؛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آداب و رسوم خود را به فرزندانتان تحميل نكنيد زیرا آنان برای زمانی غیر از زمان شما هستند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فرزندانتان را متناسب با زمان خودشان تربیت کنید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ar-SA" sz="4800" b="1" smtClean="0">
                <a:cs typeface="B Nazanin" pitchFamily="2" charset="-78"/>
              </a:rPr>
              <a:t>اصول تربيت نوجوان</a:t>
            </a:r>
            <a:r>
              <a:rPr lang="fa-IR" sz="4800" b="1" smtClean="0">
                <a:cs typeface="B Nazanin" pitchFamily="2" charset="-78"/>
              </a:rPr>
              <a:t>:</a:t>
            </a:r>
            <a:endParaRPr lang="en-GB" sz="4800" b="1" smtClean="0">
              <a:cs typeface="B Nazanin" pitchFamily="2" charset="-7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r" rtl="1" eaLnBrk="1" hangingPunct="1"/>
            <a:r>
              <a:rPr lang="fa-IR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تغافل</a:t>
            </a:r>
            <a:endParaRPr lang="ar-SA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rtl="1" eaLnBrk="1" hangingPunct="1"/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محبت معتدل</a:t>
            </a:r>
          </a:p>
          <a:p>
            <a:pPr algn="r" rtl="1" eaLnBrk="1" hangingPunct="1"/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قاطعيت</a:t>
            </a:r>
          </a:p>
          <a:p>
            <a:pPr algn="r" rtl="1" eaLnBrk="1" hangingPunct="1"/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رفتار عادلانه</a:t>
            </a:r>
          </a:p>
          <a:p>
            <a:pPr algn="r" rtl="1" eaLnBrk="1" hangingPunct="1"/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پرورش حس اعتماد به نفس</a:t>
            </a:r>
          </a:p>
          <a:p>
            <a:pPr algn="r" rtl="1" eaLnBrk="1" hangingPunct="1"/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توجه به تفاوت‌هاي فردي</a:t>
            </a:r>
            <a:endParaRPr lang="fa-IR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rtl="1" eaLnBrk="1" hangingPunct="1">
              <a:buNone/>
            </a:pPr>
            <a:endParaRPr lang="fa-IR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rtl="1" eaLnBrk="1" hangingPunct="1">
              <a:buNone/>
            </a:pPr>
            <a:endParaRPr lang="en-GB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4572000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توجه به حساسيت </a:t>
            </a:r>
            <a:r>
              <a:rPr lang="fa-IR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این دوره</a:t>
            </a:r>
            <a:endParaRPr lang="ar-SA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rtl="1" eaLnBrk="1" hangingPunct="1">
              <a:defRPr/>
            </a:pPr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ارتباط مناسب</a:t>
            </a:r>
            <a:r>
              <a:rPr lang="fa-IR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و صمیمانه</a:t>
            </a:r>
            <a:endParaRPr lang="ar-SA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rtl="1" eaLnBrk="1" hangingPunct="1">
              <a:defRPr/>
            </a:pPr>
            <a:r>
              <a:rPr lang="fa-IR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توقع و انتظارات بجا </a:t>
            </a:r>
            <a:endParaRPr lang="ar-SA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rtl="1" eaLnBrk="1" hangingPunct="1">
              <a:defRPr/>
            </a:pPr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استقلال طلبي نوجوان</a:t>
            </a:r>
          </a:p>
          <a:p>
            <a:pPr algn="r" rtl="1" eaLnBrk="1" hangingPunct="1">
              <a:defRPr/>
            </a:pPr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احترام به آزادي</a:t>
            </a:r>
            <a:r>
              <a:rPr lang="fa-IR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و کنترل نامحسوس</a:t>
            </a:r>
            <a:endParaRPr lang="ar-SA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rtl="1" eaLnBrk="1" hangingPunct="1">
              <a:defRPr/>
            </a:pPr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اعتدال در انتقاد</a:t>
            </a:r>
          </a:p>
          <a:p>
            <a:pPr algn="r" rtl="1" eaLnBrk="1" hangingPunct="1">
              <a:defRPr/>
            </a:pPr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تكريم شخصيت</a:t>
            </a:r>
            <a:endParaRPr lang="en-GB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  <p:bldP spid="1843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منابع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تربیت</a:t>
            </a:r>
            <a:r>
              <a:rPr lang="fa-IR" sz="2400" dirty="0" smtClean="0">
                <a:solidFill>
                  <a:schemeClr val="tx2"/>
                </a:solidFill>
              </a:rPr>
              <a:t> جنسی از منظر قرآن و حدیث از علی نقی فقیهی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tx2"/>
                </a:solidFill>
              </a:rPr>
              <a:t> خانواده و مسایل جنسی کودکان از دکتر علی قائمی       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tx2"/>
                </a:solidFill>
              </a:rPr>
              <a:t>خانواده و فرزندان در دوره راهنمایی و دبیرستان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tx2"/>
                </a:solidFill>
                <a:hlinkClick r:id="rId2" tooltip="بلوغ (فیلم)"/>
              </a:rPr>
              <a:t>بلوغ (فیلم)</a:t>
            </a:r>
            <a:r>
              <a:rPr lang="fa-IR" sz="2400" dirty="0" smtClean="0">
                <a:solidFill>
                  <a:schemeClr val="tx2"/>
                </a:solidFill>
              </a:rPr>
              <a:t> (فیلمی ساخته مسعود جعفری جوزانی، ۱۳۷۸)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tx2"/>
                </a:solidFill>
              </a:rPr>
              <a:t>روانشناسی نوجوانی از دکتر اسماعیل بیابانگرد 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tx2"/>
                </a:solidFill>
              </a:rPr>
              <a:t>روانشناسی جوانان و نوجوانان از دکتر سید احمد احمدی 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tx2"/>
                </a:solidFill>
              </a:rPr>
              <a:t>مسائل نوجوانان و جوانان از دکتر محمد خدایاری فرد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tx2"/>
                </a:solidFill>
              </a:rPr>
              <a:t>تحلیل روابط دختر و پسر در جامعه ایران از دکتر علی اصغر احمدی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tx2"/>
                </a:solidFill>
              </a:rPr>
              <a:t>تکنولوژی و مهندسی فکر از دکتر محمد علی حقیقی 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tx2"/>
                </a:solidFill>
              </a:rPr>
              <a:t>آداب دوستی و معاشرت از سید مهدی شمس         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rgbClr val="FF0000"/>
                </a:solidFill>
              </a:rPr>
              <a:t>ابوسعید ابوالخیر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sz="2400" dirty="0" smtClean="0">
                <a:solidFill>
                  <a:schemeClr val="accent2"/>
                </a:solidFill>
              </a:rPr>
              <a:t>از بار گنه شد تن مسکینم پست       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accent2"/>
                </a:solidFill>
              </a:rPr>
              <a:t>                                   یا رب چه شود اگر مرا گیری دست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accent2"/>
                </a:solidFill>
              </a:rPr>
              <a:t>گر در عملم آنچه تو را شاید نیست   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accent2"/>
                </a:solidFill>
              </a:rPr>
              <a:t>                                  اندر کرمت آنچه مرا باید هست 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accent2"/>
                </a:solidFill>
              </a:rPr>
              <a:t>عصیان خلایق ارچه صحراصحراست     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accent2"/>
                </a:solidFill>
              </a:rPr>
              <a:t>                                  در پیش عنایت تو یک برگ گیاست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accent2"/>
                </a:solidFill>
              </a:rPr>
              <a:t>هرچند گناه ماست کشتی کشتی   </a:t>
            </a:r>
          </a:p>
          <a:p>
            <a:pPr algn="r">
              <a:buNone/>
            </a:pPr>
            <a:r>
              <a:rPr lang="fa-IR" sz="2400" dirty="0" smtClean="0">
                <a:solidFill>
                  <a:schemeClr val="accent2"/>
                </a:solidFill>
              </a:rPr>
              <a:t>                                 غم نیست که رحمت تو دریا دریاست  </a:t>
            </a:r>
          </a:p>
          <a:p>
            <a:pPr>
              <a:buNone/>
            </a:pPr>
            <a:endParaRPr lang="fa-IR" dirty="0" smtClean="0">
              <a:solidFill>
                <a:schemeClr val="accent5">
                  <a:lumMod val="90000"/>
                </a:schemeClr>
              </a:solidFill>
            </a:endParaRPr>
          </a:p>
          <a:p>
            <a:pPr>
              <a:buNone/>
            </a:pPr>
            <a:r>
              <a:rPr lang="fa-IR" dirty="0" smtClean="0">
                <a:solidFill>
                  <a:schemeClr val="accent5">
                    <a:lumMod val="90000"/>
                  </a:schemeClr>
                </a:solidFill>
              </a:rPr>
              <a:t>موفق و پیروز </a:t>
            </a:r>
            <a:r>
              <a:rPr lang="fa-IR" dirty="0" smtClean="0">
                <a:solidFill>
                  <a:schemeClr val="accent5">
                    <a:lumMod val="90000"/>
                  </a:schemeClr>
                </a:solidFill>
              </a:rPr>
              <a:t>باشید</a:t>
            </a:r>
            <a:endParaRPr lang="en-US" dirty="0">
              <a:solidFill>
                <a:schemeClr val="accent5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rgbClr val="FF0000"/>
                </a:solidFill>
              </a:rPr>
              <a:t>هدفهای آموزشی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آشنایی با:</a:t>
            </a:r>
          </a:p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تعریف ارتباط موثر</a:t>
            </a:r>
          </a:p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انواع ارتباط</a:t>
            </a:r>
          </a:p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عناصرتشکیل دهنده ارتباط</a:t>
            </a:r>
          </a:p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ویژگیهای عناصر تشکیل دهنده پیام</a:t>
            </a:r>
          </a:p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شیوه های برقراری ارتباط موثر با نوجوانان</a:t>
            </a:r>
          </a:p>
          <a:p>
            <a:pPr algn="r">
              <a:buNone/>
            </a:pPr>
            <a:r>
              <a:rPr lang="fa-IR" dirty="0" smtClean="0">
                <a:solidFill>
                  <a:schemeClr val="tx2"/>
                </a:solidFill>
              </a:rPr>
              <a:t>منابع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rgbClr val="FF0000"/>
                </a:solidFill>
              </a:rPr>
              <a:t>ارتباط موثر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sz="2800" i="1" dirty="0" smtClean="0">
                <a:solidFill>
                  <a:schemeClr val="tx2"/>
                </a:solidFill>
              </a:rPr>
              <a:t>رابطه ای است کلامی یا غیر کلامی بین دو نفر یا چند نفر که در طی آن افراد می توانند عقاید،خواسته ها،نیازها،احساسات و هیجانهای درونی خود را بیان کرده به به نوعی احساس رضایت دست یابند                                                    </a:t>
            </a:r>
          </a:p>
          <a:p>
            <a:pPr algn="just">
              <a:buNone/>
            </a:pPr>
            <a:endParaRPr lang="fa-IR" sz="2800" i="1" dirty="0" smtClean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fa-IR" sz="2800" i="1" dirty="0" smtClean="0">
                <a:solidFill>
                  <a:schemeClr val="tx2"/>
                </a:solidFill>
              </a:rPr>
              <a:t> ارتباط مؤثر رابطه اي است که در آن شخص بگونه اي عمل مي کند که در آن علاوه بر اينکه می تواند در افراد تاثیرگذاشته و به خواسته هايش برسد، افراد مقابل نيز احساس رضايت دارند                                                  </a:t>
            </a:r>
            <a:endParaRPr lang="en-US" sz="2800" i="1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rgbClr val="FF0000"/>
                </a:solidFill>
              </a:rPr>
              <a:t>انواع ارتباط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solidFill>
                  <a:srgbClr val="FF3300"/>
                </a:solidFill>
              </a:rPr>
              <a:t>ارتباط کلامی:</a:t>
            </a:r>
            <a:endParaRPr lang="en-US" dirty="0" smtClean="0">
              <a:solidFill>
                <a:srgbClr val="FF3300"/>
              </a:solidFill>
            </a:endParaRPr>
          </a:p>
          <a:p>
            <a:pPr algn="r">
              <a:buNone/>
            </a:pPr>
            <a:r>
              <a:rPr lang="fa-IR" dirty="0" smtClean="0"/>
              <a:t>	</a:t>
            </a:r>
            <a:r>
              <a:rPr lang="fa-IR" sz="2800" dirty="0" smtClean="0">
                <a:solidFill>
                  <a:schemeClr val="tx2"/>
                </a:solidFill>
              </a:rPr>
              <a:t>ساده ترین وسیله برقراری ارتباط زبان است که در آن از کلمات استفاده می شود. کلمات ابزارهایی هستند برای بیان افکار و عقاید و احساسات و .... بکار می رود</a:t>
            </a:r>
          </a:p>
          <a:p>
            <a:pPr algn="r">
              <a:buNone/>
            </a:pPr>
            <a:endParaRPr lang="fa-IR" dirty="0" smtClean="0">
              <a:solidFill>
                <a:srgbClr val="FF3300"/>
              </a:solidFill>
            </a:endParaRPr>
          </a:p>
          <a:p>
            <a:pPr algn="r">
              <a:buNone/>
            </a:pPr>
            <a:r>
              <a:rPr lang="fa-IR" dirty="0" smtClean="0">
                <a:solidFill>
                  <a:srgbClr val="FF3300"/>
                </a:solidFill>
              </a:rPr>
              <a:t>ارتباط غیر کلامی</a:t>
            </a:r>
            <a:r>
              <a:rPr lang="fa-IR" dirty="0" smtClean="0">
                <a:solidFill>
                  <a:srgbClr val="FF0000"/>
                </a:solidFill>
              </a:rPr>
              <a:t>: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 ارتباطی است که از طریق زبان بدن صورت می گیرد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solidFill>
                  <a:srgbClr val="FF0000"/>
                </a:solidFill>
              </a:rPr>
              <a:t>انواع پیام های غیر کلامی(زبان بدن)</a:t>
            </a:r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r">
              <a:buNone/>
            </a:pPr>
            <a:r>
              <a:rPr lang="fa-IR" b="1" dirty="0">
                <a:solidFill>
                  <a:schemeClr val="tx2"/>
                </a:solidFill>
              </a:rPr>
              <a:t>وضعیت و حالات </a:t>
            </a:r>
            <a:r>
              <a:rPr lang="fa-IR" b="1" dirty="0" smtClean="0">
                <a:solidFill>
                  <a:schemeClr val="tx2"/>
                </a:solidFill>
              </a:rPr>
              <a:t>بدنی</a:t>
            </a:r>
            <a:endParaRPr lang="en-US" dirty="0">
              <a:solidFill>
                <a:schemeClr val="tx2"/>
              </a:solidFill>
            </a:endParaRPr>
          </a:p>
          <a:p>
            <a:pPr lvl="0" algn="r">
              <a:buNone/>
            </a:pPr>
            <a:r>
              <a:rPr lang="fa-IR" b="1" dirty="0">
                <a:solidFill>
                  <a:schemeClr val="tx2"/>
                </a:solidFill>
              </a:rPr>
              <a:t>حالات </a:t>
            </a:r>
            <a:r>
              <a:rPr lang="fa-IR" b="1" dirty="0" smtClean="0">
                <a:solidFill>
                  <a:schemeClr val="tx2"/>
                </a:solidFill>
              </a:rPr>
              <a:t>چهره</a:t>
            </a:r>
            <a:endParaRPr lang="en-US" dirty="0">
              <a:solidFill>
                <a:schemeClr val="tx2"/>
              </a:solidFill>
            </a:endParaRPr>
          </a:p>
          <a:p>
            <a:pPr lvl="0" algn="r">
              <a:buNone/>
            </a:pPr>
            <a:r>
              <a:rPr lang="fa-IR" b="1" dirty="0" smtClean="0">
                <a:solidFill>
                  <a:schemeClr val="tx2"/>
                </a:solidFill>
              </a:rPr>
              <a:t>حالت</a:t>
            </a:r>
            <a:endParaRPr lang="en-US" dirty="0">
              <a:solidFill>
                <a:schemeClr val="tx2"/>
              </a:solidFill>
            </a:endParaRPr>
          </a:p>
          <a:p>
            <a:pPr lvl="0" algn="r">
              <a:buNone/>
            </a:pPr>
            <a:r>
              <a:rPr lang="fa-IR" b="1" dirty="0" smtClean="0">
                <a:solidFill>
                  <a:schemeClr val="tx2"/>
                </a:solidFill>
              </a:rPr>
              <a:t>آهنگ </a:t>
            </a:r>
            <a:r>
              <a:rPr lang="fa-IR" b="1" dirty="0">
                <a:solidFill>
                  <a:schemeClr val="tx2"/>
                </a:solidFill>
              </a:rPr>
              <a:t>و تن صدا یا </a:t>
            </a:r>
            <a:r>
              <a:rPr lang="fa-IR" b="1" dirty="0" smtClean="0">
                <a:solidFill>
                  <a:schemeClr val="tx2"/>
                </a:solidFill>
              </a:rPr>
              <a:t>لحن صوت</a:t>
            </a:r>
            <a:endParaRPr lang="en-US" dirty="0">
              <a:solidFill>
                <a:schemeClr val="tx2"/>
              </a:solidFill>
            </a:endParaRPr>
          </a:p>
          <a:p>
            <a:pPr lvl="0" algn="r">
              <a:buNone/>
            </a:pPr>
            <a:r>
              <a:rPr lang="fa-IR" b="1" dirty="0">
                <a:solidFill>
                  <a:schemeClr val="tx2"/>
                </a:solidFill>
              </a:rPr>
              <a:t>ظاهر فرد(پوشش و آرایش)</a:t>
            </a:r>
            <a:endParaRPr lang="en-US" dirty="0">
              <a:solidFill>
                <a:schemeClr val="tx2"/>
              </a:solidFill>
            </a:endParaRPr>
          </a:p>
          <a:p>
            <a:pPr lvl="0" algn="r">
              <a:buNone/>
            </a:pPr>
            <a:r>
              <a:rPr lang="fa-IR" b="1" dirty="0">
                <a:solidFill>
                  <a:schemeClr val="tx2"/>
                </a:solidFill>
              </a:rPr>
              <a:t>لمس</a:t>
            </a:r>
            <a:endParaRPr lang="en-US" dirty="0">
              <a:solidFill>
                <a:schemeClr val="tx2"/>
              </a:solidFill>
            </a:endParaRPr>
          </a:p>
          <a:p>
            <a:pPr lvl="0" algn="r">
              <a:buNone/>
            </a:pPr>
            <a:r>
              <a:rPr lang="fa-IR" b="1" dirty="0">
                <a:solidFill>
                  <a:schemeClr val="tx2"/>
                </a:solidFill>
              </a:rPr>
              <a:t>سکوت و مکث</a:t>
            </a:r>
            <a:endParaRPr lang="en-US" dirty="0">
              <a:solidFill>
                <a:schemeClr val="tx2"/>
              </a:solidFill>
            </a:endParaRPr>
          </a:p>
          <a:p>
            <a:pPr lvl="0" algn="r">
              <a:buNone/>
            </a:pPr>
            <a:r>
              <a:rPr lang="fa-IR" b="1" dirty="0" smtClean="0">
                <a:solidFill>
                  <a:schemeClr val="tx2"/>
                </a:solidFill>
              </a:rPr>
              <a:t>تماس چشمی</a:t>
            </a:r>
            <a:endParaRPr lang="en-US" dirty="0">
              <a:solidFill>
                <a:schemeClr val="tx2"/>
              </a:solidFill>
            </a:endParaRPr>
          </a:p>
          <a:p>
            <a:pPr lvl="0" algn="r">
              <a:buNone/>
            </a:pPr>
            <a:r>
              <a:rPr lang="fa-IR" b="1" dirty="0">
                <a:solidFill>
                  <a:schemeClr val="tx2"/>
                </a:solidFill>
              </a:rPr>
              <a:t>ژست </a:t>
            </a:r>
            <a:r>
              <a:rPr lang="fa-IR" b="1" dirty="0" smtClean="0">
                <a:solidFill>
                  <a:schemeClr val="tx2"/>
                </a:solidFill>
              </a:rPr>
              <a:t>ها</a:t>
            </a:r>
            <a:endParaRPr lang="en-US" dirty="0">
              <a:solidFill>
                <a:schemeClr val="tx2"/>
              </a:solidFill>
            </a:endParaRPr>
          </a:p>
          <a:p>
            <a:endParaRPr lang="fa-IR" dirty="0"/>
          </a:p>
        </p:txBody>
      </p:sp>
      <p:pic>
        <p:nvPicPr>
          <p:cNvPr id="4" name="Picture 3" descr="ACA3JXND8CAA82UF7CA7A7R61CAG3A4Q0CAUF04HMCATEZUQBCALSE14ZCA5ABMO5CAMT51VJCAP9OP6ACAEYLJQ0CAK03LGQCALRTSE7CAX9M3U8CA13HJFQCA00AWSMCASQAB3LCA5JFYJMCAJPB4D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133600"/>
            <a:ext cx="1571636" cy="1857388"/>
          </a:xfrm>
          <a:prstGeom prst="rect">
            <a:avLst/>
          </a:prstGeom>
        </p:spPr>
      </p:pic>
      <p:pic>
        <p:nvPicPr>
          <p:cNvPr id="5" name="Picture 4" descr="MCAQSDRJECA0WE53ECA9Z5C5ECAFVU5B2CAWGR0BDCAC8GSIRCA61ON24CAWOD0MGCAH7T82KCA20UXECCAU725LMCAQXA2OTCA8KG03QCA51RBRLCAF9KS0TCAU0KHTZCAWP2H33CAB7UKJSCACQR10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2143116"/>
            <a:ext cx="1643074" cy="1714512"/>
          </a:xfrm>
          <a:prstGeom prst="rect">
            <a:avLst/>
          </a:prstGeom>
        </p:spPr>
      </p:pic>
      <p:pic>
        <p:nvPicPr>
          <p:cNvPr id="6" name="Picture 5" descr="KCA1MTF2TCAX36TVWCAVALV0DCAAKS4LACAI3HX2FCAKA38WECASQ13DCCA8EN2APCADY6O56CAWHNXM7CA8ZQB3OCARR6AZJCAO3LSKFCAE917WGCAN1EYCACA8URQ64CAUQ1659CA6QQUI4CANG1TG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0100" y="4286256"/>
            <a:ext cx="1443040" cy="1714512"/>
          </a:xfrm>
          <a:prstGeom prst="rect">
            <a:avLst/>
          </a:prstGeom>
        </p:spPr>
      </p:pic>
      <p:pic>
        <p:nvPicPr>
          <p:cNvPr id="7" name="Picture 6" descr="5CADKRH4SCACL2ZCUCANEW7GCCAEJT82UCARS2UK4CAKF1L3ZCASV4VH2CAD491HVCA0Z2E4DCAHHJ6M5CAGILVIYCAUOPK8ECA59JYDICA79UXB0CAQS3OO4CAKSBBD5CATENTJKCAOG2WQUCASI6IU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4200" y="4114800"/>
            <a:ext cx="1500198" cy="207170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b="1" dirty="0">
                <a:solidFill>
                  <a:srgbClr val="FF0000"/>
                </a:solidFill>
              </a:rPr>
              <a:t>عناصر تشکیل دهنده </a:t>
            </a:r>
            <a:r>
              <a:rPr lang="fa-IR" b="1" dirty="0" smtClean="0">
                <a:solidFill>
                  <a:srgbClr val="FF0000"/>
                </a:solidFill>
              </a:rPr>
              <a:t>ارتباط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r">
              <a:buNone/>
            </a:pPr>
            <a:r>
              <a:rPr lang="fa-IR" sz="2800" b="1" dirty="0" smtClean="0">
                <a:solidFill>
                  <a:schemeClr val="tx2"/>
                </a:solidFill>
              </a:rPr>
              <a:t>(فرستنده پیام) </a:t>
            </a:r>
            <a:r>
              <a:rPr lang="en-US" sz="2800" b="1" dirty="0">
                <a:solidFill>
                  <a:schemeClr val="tx2"/>
                </a:solidFill>
              </a:rPr>
              <a:t>Sender</a:t>
            </a:r>
          </a:p>
          <a:p>
            <a:pPr lvl="0" algn="r"/>
            <a:endParaRPr lang="fa-IR" sz="2800" b="1" dirty="0" smtClean="0">
              <a:solidFill>
                <a:schemeClr val="tx2"/>
              </a:solidFill>
            </a:endParaRPr>
          </a:p>
          <a:p>
            <a:pPr lvl="0" algn="r">
              <a:buNone/>
            </a:pPr>
            <a:r>
              <a:rPr lang="fa-IR" sz="2800" b="1" dirty="0" smtClean="0">
                <a:solidFill>
                  <a:schemeClr val="tx2"/>
                </a:solidFill>
              </a:rPr>
              <a:t>(گیرنده پیام) </a:t>
            </a:r>
            <a:r>
              <a:rPr lang="en-US" sz="2800" b="1" dirty="0" err="1">
                <a:solidFill>
                  <a:schemeClr val="tx2"/>
                </a:solidFill>
              </a:rPr>
              <a:t>Reciver</a:t>
            </a:r>
            <a:endParaRPr lang="en-US" sz="2800" b="1" dirty="0">
              <a:solidFill>
                <a:schemeClr val="tx2"/>
              </a:solidFill>
            </a:endParaRPr>
          </a:p>
          <a:p>
            <a:pPr lvl="0" algn="r"/>
            <a:endParaRPr lang="fa-IR" sz="2800" b="1" dirty="0" smtClean="0">
              <a:solidFill>
                <a:schemeClr val="tx2"/>
              </a:solidFill>
            </a:endParaRPr>
          </a:p>
          <a:p>
            <a:pPr lvl="0" algn="r">
              <a:buNone/>
            </a:pPr>
            <a:r>
              <a:rPr lang="fa-IR" sz="2800" b="1" dirty="0" smtClean="0">
                <a:solidFill>
                  <a:schemeClr val="tx2"/>
                </a:solidFill>
              </a:rPr>
              <a:t>(پیام) </a:t>
            </a:r>
            <a:r>
              <a:rPr lang="en-US" sz="2800" b="1" dirty="0" err="1">
                <a:solidFill>
                  <a:schemeClr val="tx2"/>
                </a:solidFill>
              </a:rPr>
              <a:t>Singnal</a:t>
            </a:r>
            <a:endParaRPr lang="en-US" sz="2800" b="1" dirty="0">
              <a:solidFill>
                <a:schemeClr val="tx2"/>
              </a:solidFill>
            </a:endParaRPr>
          </a:p>
          <a:p>
            <a:pPr lvl="0" algn="r"/>
            <a:endParaRPr lang="fa-IR" sz="2800" b="1" dirty="0" smtClean="0">
              <a:solidFill>
                <a:schemeClr val="tx2"/>
              </a:solidFill>
            </a:endParaRPr>
          </a:p>
          <a:p>
            <a:pPr lvl="0" algn="r">
              <a:buNone/>
            </a:pPr>
            <a:r>
              <a:rPr lang="fa-IR" sz="2800" b="1" dirty="0" smtClean="0">
                <a:solidFill>
                  <a:schemeClr val="tx2"/>
                </a:solidFill>
              </a:rPr>
              <a:t>کانالهای (ارتباطی) </a:t>
            </a:r>
            <a:r>
              <a:rPr lang="en-US" sz="2800" b="1" dirty="0">
                <a:solidFill>
                  <a:schemeClr val="tx2"/>
                </a:solidFill>
              </a:rPr>
              <a:t>Canales</a:t>
            </a:r>
          </a:p>
          <a:p>
            <a:pPr algn="r"/>
            <a:endParaRPr lang="fa-IR" sz="2800" b="1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sz="2800" b="1" dirty="0" smtClean="0">
                <a:solidFill>
                  <a:schemeClr val="tx2"/>
                </a:solidFill>
              </a:rPr>
              <a:t>بازخورد(فیدبک</a:t>
            </a:r>
            <a:r>
              <a:rPr lang="fa-IR" sz="2800" b="1" dirty="0">
                <a:solidFill>
                  <a:schemeClr val="tx2"/>
                </a:solidFill>
              </a:rPr>
              <a:t>) </a:t>
            </a:r>
            <a:r>
              <a:rPr lang="en-US" sz="2800" b="1" dirty="0">
                <a:solidFill>
                  <a:schemeClr val="tx2"/>
                </a:solidFill>
              </a:rPr>
              <a:t>Feed back</a:t>
            </a:r>
            <a:endParaRPr lang="fa-IR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ویژگی های </a:t>
            </a:r>
            <a:r>
              <a:rPr lang="fa-IR" sz="32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فرستنده                ویژگی های گیرنده</a:t>
            </a:r>
            <a:endParaRPr lang="fa-IR" sz="32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r">
              <a:buNone/>
            </a:pPr>
            <a:r>
              <a:rPr lang="fa-IR" sz="2200" b="1" dirty="0" smtClean="0">
                <a:solidFill>
                  <a:schemeClr val="tx2"/>
                </a:solidFill>
              </a:rPr>
              <a:t>صداقت و راستی                                       هوشیاری، زیرکی و عاقل بودن</a:t>
            </a:r>
            <a:endParaRPr lang="en-US" sz="2200" dirty="0" smtClean="0">
              <a:solidFill>
                <a:schemeClr val="tx2"/>
              </a:solidFill>
            </a:endParaRPr>
          </a:p>
          <a:p>
            <a:pPr lvl="0" algn="r">
              <a:buNone/>
            </a:pPr>
            <a:r>
              <a:rPr lang="fa-IR" sz="2200" b="1" dirty="0" smtClean="0">
                <a:solidFill>
                  <a:schemeClr val="tx2"/>
                </a:solidFill>
              </a:rPr>
              <a:t>صریح و صمیمی بودن                                 با انگیزه بودن</a:t>
            </a:r>
            <a:endParaRPr lang="en-US" sz="2200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sz="2200" b="1" dirty="0" smtClean="0">
                <a:solidFill>
                  <a:schemeClr val="tx2"/>
                </a:solidFill>
              </a:rPr>
              <a:t>ایمان وباور قلبی                                        آمادگی داشتن </a:t>
            </a:r>
            <a:endParaRPr lang="en-US" sz="2200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sz="2200" b="1" dirty="0" smtClean="0">
                <a:solidFill>
                  <a:schemeClr val="tx2"/>
                </a:solidFill>
              </a:rPr>
              <a:t>کلام معنوی و اثر بخش                                خوب گوش دادن</a:t>
            </a:r>
            <a:endParaRPr lang="en-US" sz="2200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sz="2200" b="1" dirty="0" smtClean="0">
                <a:solidFill>
                  <a:schemeClr val="tx2"/>
                </a:solidFill>
              </a:rPr>
              <a:t>نیکوبودن کلام</a:t>
            </a:r>
            <a:endParaRPr lang="en-US" sz="2200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sz="2000" b="1" dirty="0">
                <a:solidFill>
                  <a:schemeClr val="tx2"/>
                </a:solidFill>
              </a:rPr>
              <a:t>القاء مثبت</a:t>
            </a:r>
          </a:p>
          <a:p>
            <a:pPr algn="r">
              <a:buNone/>
            </a:pPr>
            <a:r>
              <a:rPr lang="fa-IR" b="1" dirty="0" smtClean="0">
                <a:solidFill>
                  <a:srgbClr val="FF0000"/>
                </a:solidFill>
              </a:rPr>
              <a:t>ویژگیهای پیام </a:t>
            </a:r>
          </a:p>
          <a:p>
            <a:pPr algn="r">
              <a:buNone/>
            </a:pPr>
            <a:r>
              <a:rPr lang="fa-IR" sz="2400" b="1" dirty="0">
                <a:solidFill>
                  <a:schemeClr val="tx2"/>
                </a:solidFill>
              </a:rPr>
              <a:t>تناسب پیام با نیاز مخاطب</a:t>
            </a:r>
            <a:endParaRPr lang="en-US" sz="2400" b="1" dirty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fa-IR" sz="2400" b="1" dirty="0">
                <a:solidFill>
                  <a:schemeClr val="tx2"/>
                </a:solidFill>
              </a:rPr>
              <a:t>تازه و غنی بودن پیام</a:t>
            </a:r>
            <a:endParaRPr lang="en-US" sz="2400" b="1" dirty="0">
              <a:solidFill>
                <a:schemeClr val="tx2"/>
              </a:solidFill>
            </a:endParaRPr>
          </a:p>
          <a:p>
            <a:pPr lvl="0" algn="r">
              <a:buNone/>
            </a:pPr>
            <a:r>
              <a:rPr lang="fa-IR" sz="2400" b="1" dirty="0">
                <a:solidFill>
                  <a:schemeClr val="tx2"/>
                </a:solidFill>
              </a:rPr>
              <a:t>دلنشین ، شیرین و نرم بودن پیام</a:t>
            </a:r>
            <a:endParaRPr lang="en-US" sz="2400" b="1" dirty="0">
              <a:solidFill>
                <a:schemeClr val="tx2"/>
              </a:solidFill>
            </a:endParaRPr>
          </a:p>
          <a:p>
            <a:pPr lvl="0" algn="r">
              <a:buNone/>
            </a:pPr>
            <a:r>
              <a:rPr lang="fa-IR" sz="2400" b="1" dirty="0">
                <a:solidFill>
                  <a:schemeClr val="tx2"/>
                </a:solidFill>
              </a:rPr>
              <a:t>تناسب پیام با درک و فهم مخاطب      </a:t>
            </a:r>
            <a:endParaRPr lang="en-US" sz="2400" b="1" dirty="0">
              <a:solidFill>
                <a:schemeClr val="tx2"/>
              </a:solidFill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Project Overview 6">
      <a:dk1>
        <a:srgbClr val="000000"/>
      </a:dk1>
      <a:lt1>
        <a:srgbClr val="FF33CC"/>
      </a:lt1>
      <a:dk2>
        <a:srgbClr val="0066CC"/>
      </a:dk2>
      <a:lt2>
        <a:srgbClr val="FFFF00"/>
      </a:lt2>
      <a:accent1>
        <a:srgbClr val="F10F1F"/>
      </a:accent1>
      <a:accent2>
        <a:srgbClr val="FFFF00"/>
      </a:accent2>
      <a:accent3>
        <a:srgbClr val="AAB8E2"/>
      </a:accent3>
      <a:accent4>
        <a:srgbClr val="DA2AAE"/>
      </a:accent4>
      <a:accent5>
        <a:srgbClr val="F7AAAB"/>
      </a:accent5>
      <a:accent6>
        <a:srgbClr val="E7E700"/>
      </a:accent6>
      <a:hlink>
        <a:srgbClr val="00EA00"/>
      </a:hlink>
      <a:folHlink>
        <a:srgbClr val="FF7C80"/>
      </a:folHlink>
    </a:clrScheme>
    <a:fontScheme name="Project Overview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ndalus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ndalus" pitchFamily="2" charset="-78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4">
        <a:dk1>
          <a:srgbClr val="FFFF00"/>
        </a:dk1>
        <a:lt1>
          <a:srgbClr val="FFFFFF"/>
        </a:lt1>
        <a:dk2>
          <a:srgbClr val="008E00"/>
        </a:dk2>
        <a:lt2>
          <a:srgbClr val="F79FB4"/>
        </a:lt2>
        <a:accent1>
          <a:srgbClr val="FF0000"/>
        </a:accent1>
        <a:accent2>
          <a:srgbClr val="0066FF"/>
        </a:accent2>
        <a:accent3>
          <a:srgbClr val="AAC6AA"/>
        </a:accent3>
        <a:accent4>
          <a:srgbClr val="DADADA"/>
        </a:accent4>
        <a:accent5>
          <a:srgbClr val="FFAAAA"/>
        </a:accent5>
        <a:accent6>
          <a:srgbClr val="005CE7"/>
        </a:accent6>
        <a:hlink>
          <a:srgbClr val="FFFF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5">
        <a:dk1>
          <a:srgbClr val="000000"/>
        </a:dk1>
        <a:lt1>
          <a:srgbClr val="FF33CC"/>
        </a:lt1>
        <a:dk2>
          <a:srgbClr val="0066CC"/>
        </a:dk2>
        <a:lt2>
          <a:srgbClr val="FFFF00"/>
        </a:lt2>
        <a:accent1>
          <a:srgbClr val="FF0000"/>
        </a:accent1>
        <a:accent2>
          <a:srgbClr val="FF0000"/>
        </a:accent2>
        <a:accent3>
          <a:srgbClr val="AAB8E2"/>
        </a:accent3>
        <a:accent4>
          <a:srgbClr val="DA2AAE"/>
        </a:accent4>
        <a:accent5>
          <a:srgbClr val="FFAAAA"/>
        </a:accent5>
        <a:accent6>
          <a:srgbClr val="E70000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6">
        <a:dk1>
          <a:srgbClr val="000000"/>
        </a:dk1>
        <a:lt1>
          <a:srgbClr val="FF33CC"/>
        </a:lt1>
        <a:dk2>
          <a:srgbClr val="0066CC"/>
        </a:dk2>
        <a:lt2>
          <a:srgbClr val="FFFF00"/>
        </a:lt2>
        <a:accent1>
          <a:srgbClr val="F10F1F"/>
        </a:accent1>
        <a:accent2>
          <a:srgbClr val="FFFF00"/>
        </a:accent2>
        <a:accent3>
          <a:srgbClr val="AAB8E2"/>
        </a:accent3>
        <a:accent4>
          <a:srgbClr val="DA2AAE"/>
        </a:accent4>
        <a:accent5>
          <a:srgbClr val="F7AAAB"/>
        </a:accent5>
        <a:accent6>
          <a:srgbClr val="E7E700"/>
        </a:accent6>
        <a:hlink>
          <a:srgbClr val="00EA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Overview</Template>
  <TotalTime>2847</TotalTime>
  <Words>1528</Words>
  <Application>Microsoft Office PowerPoint</Application>
  <PresentationFormat>On-screen Show (4:3)</PresentationFormat>
  <Paragraphs>267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Project Overview</vt:lpstr>
      <vt:lpstr>بسم الله الرحمن الرحيم</vt:lpstr>
      <vt:lpstr>  شیوه های برقراری ارتباط با نوجوانان  </vt:lpstr>
      <vt:lpstr>لقمان حکیم به پسرش گفت:</vt:lpstr>
      <vt:lpstr>هدفهای آموزشی</vt:lpstr>
      <vt:lpstr>ارتباط موثر</vt:lpstr>
      <vt:lpstr>انواع ارتباط</vt:lpstr>
      <vt:lpstr>انواع پیام های غیر کلامی(زبان بدن)</vt:lpstr>
      <vt:lpstr>عناصر تشکیل دهنده ارتباط</vt:lpstr>
      <vt:lpstr>ویژگی های فرستنده                ویژگی های گیرنده</vt:lpstr>
      <vt:lpstr>ویژگی های پیام</vt:lpstr>
      <vt:lpstr>ویژگی های نوجوانان</vt:lpstr>
      <vt:lpstr>امام صادق عليه السلام : </vt:lpstr>
      <vt:lpstr>مشکلات دوره نوجواني </vt:lpstr>
      <vt:lpstr>راهکارهایی برای کاهش مشکلات نوجوانان</vt:lpstr>
      <vt:lpstr>نیازهای دوره نوجوانی</vt:lpstr>
      <vt:lpstr>نیاز های روانی دوران نوجوانی</vt:lpstr>
      <vt:lpstr>سلسله مراتب نیازهای آبراهام مزلو</vt:lpstr>
      <vt:lpstr>نیازهای روانی انسان از نظر دکتر علی شریعتمداری</vt:lpstr>
      <vt:lpstr>راههای شناخت نیاز متربیان</vt:lpstr>
      <vt:lpstr>قابل توجه والدین:</vt:lpstr>
      <vt:lpstr>اشتباهات والدین</vt:lpstr>
      <vt:lpstr>امام علی(ع):</vt:lpstr>
      <vt:lpstr>آسیب های دوره نوجوانی</vt:lpstr>
      <vt:lpstr>ترسهاي دوران نوجواني:</vt:lpstr>
      <vt:lpstr>امام علي(ع):</vt:lpstr>
      <vt:lpstr>شیوه های برقراری ارتباط با نوجوانان</vt:lpstr>
      <vt:lpstr>Slide 27</vt:lpstr>
      <vt:lpstr>ادامه</vt:lpstr>
      <vt:lpstr>ادامه</vt:lpstr>
      <vt:lpstr>4 حساسيت‌ مهم نوجوان</vt:lpstr>
      <vt:lpstr>على عليه السلام :</vt:lpstr>
      <vt:lpstr>اصول تربيت نوجوان:</vt:lpstr>
      <vt:lpstr>منابع</vt:lpstr>
      <vt:lpstr>ابوسعید ابوالخیر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famid</dc:creator>
  <cp:lastModifiedBy>mirzaie</cp:lastModifiedBy>
  <cp:revision>169</cp:revision>
  <cp:lastPrinted>1601-01-01T00:00:00Z</cp:lastPrinted>
  <dcterms:created xsi:type="dcterms:W3CDTF">1601-01-01T00:00:00Z</dcterms:created>
  <dcterms:modified xsi:type="dcterms:W3CDTF">2014-02-21T11:34:46Z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