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473CA-1CDC-45FF-ADFC-44986D7EA00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5EA141C-6E5B-4E46-9FFB-6F2363828C18}">
      <dgm:prSet/>
      <dgm:spPr/>
      <dgm:t>
        <a:bodyPr/>
        <a:lstStyle/>
        <a:p>
          <a:pPr rtl="1"/>
          <a:r>
            <a:rPr lang="fa-IR" b="1" dirty="0" smtClean="0"/>
            <a:t>ساختار پایان نامه </a:t>
          </a:r>
          <a:endParaRPr lang="fa-IR" dirty="0"/>
        </a:p>
      </dgm:t>
    </dgm:pt>
    <dgm:pt modelId="{8090F393-8B54-49E6-8E17-23274526C72F}" type="parTrans" cxnId="{EE04D4A5-1E7F-42F9-9A89-ECA3F09D4402}">
      <dgm:prSet/>
      <dgm:spPr/>
      <dgm:t>
        <a:bodyPr/>
        <a:lstStyle/>
        <a:p>
          <a:pPr rtl="1"/>
          <a:endParaRPr lang="fa-IR"/>
        </a:p>
      </dgm:t>
    </dgm:pt>
    <dgm:pt modelId="{35A3609A-3C34-4DA8-BBD3-52AA005D66A5}" type="sibTrans" cxnId="{EE04D4A5-1E7F-42F9-9A89-ECA3F09D4402}">
      <dgm:prSet/>
      <dgm:spPr/>
      <dgm:t>
        <a:bodyPr/>
        <a:lstStyle/>
        <a:p>
          <a:pPr rtl="1"/>
          <a:endParaRPr lang="fa-IR"/>
        </a:p>
      </dgm:t>
    </dgm:pt>
    <dgm:pt modelId="{C2312403-A234-49DE-9760-FD80AC0E6E49}">
      <dgm:prSet/>
      <dgm:spPr/>
      <dgm:t>
        <a:bodyPr/>
        <a:lstStyle/>
        <a:p>
          <a:pPr rtl="1"/>
          <a:r>
            <a:rPr lang="fa-IR" b="1" dirty="0" smtClean="0"/>
            <a:t>طرح کلی پایان نامه </a:t>
          </a:r>
          <a:endParaRPr lang="fa-IR" dirty="0"/>
        </a:p>
      </dgm:t>
    </dgm:pt>
    <dgm:pt modelId="{3A13F717-05EF-42FA-8CEE-B317249A51FA}" type="parTrans" cxnId="{3E34DB14-48B9-4451-A814-5B3E11B8B932}">
      <dgm:prSet/>
      <dgm:spPr/>
      <dgm:t>
        <a:bodyPr/>
        <a:lstStyle/>
        <a:p>
          <a:pPr rtl="1"/>
          <a:endParaRPr lang="fa-IR"/>
        </a:p>
      </dgm:t>
    </dgm:pt>
    <dgm:pt modelId="{21DE6CEB-2F18-4141-AE3F-5CE0725F1CA1}" type="sibTrans" cxnId="{3E34DB14-48B9-4451-A814-5B3E11B8B932}">
      <dgm:prSet/>
      <dgm:spPr/>
      <dgm:t>
        <a:bodyPr/>
        <a:lstStyle/>
        <a:p>
          <a:pPr rtl="1"/>
          <a:endParaRPr lang="fa-IR"/>
        </a:p>
      </dgm:t>
    </dgm:pt>
    <dgm:pt modelId="{07AAA9D5-F0F6-48F8-A150-2D07A5A71CBE}">
      <dgm:prSet/>
      <dgm:spPr/>
      <dgm:t>
        <a:bodyPr/>
        <a:lstStyle/>
        <a:p>
          <a:pPr rtl="1"/>
          <a:r>
            <a:rPr lang="fa-IR" b="1" smtClean="0"/>
            <a:t>متن اصلی پایان نامه </a:t>
          </a:r>
          <a:endParaRPr lang="fa-IR"/>
        </a:p>
      </dgm:t>
    </dgm:pt>
    <dgm:pt modelId="{B6FF96F2-CEF5-4242-B23A-2FFCC13E0EC1}" type="parTrans" cxnId="{8E9DAF30-29FC-43BB-8D62-5919FB8585C3}">
      <dgm:prSet/>
      <dgm:spPr/>
      <dgm:t>
        <a:bodyPr/>
        <a:lstStyle/>
        <a:p>
          <a:pPr rtl="1"/>
          <a:endParaRPr lang="fa-IR"/>
        </a:p>
      </dgm:t>
    </dgm:pt>
    <dgm:pt modelId="{9560F851-FD47-4A72-94FF-F5941F285450}" type="sibTrans" cxnId="{8E9DAF30-29FC-43BB-8D62-5919FB8585C3}">
      <dgm:prSet/>
      <dgm:spPr/>
      <dgm:t>
        <a:bodyPr/>
        <a:lstStyle/>
        <a:p>
          <a:pPr rtl="1"/>
          <a:endParaRPr lang="fa-IR"/>
        </a:p>
      </dgm:t>
    </dgm:pt>
    <dgm:pt modelId="{86263ECE-F6E1-40B7-B4B3-06F3C893925E}" type="pres">
      <dgm:prSet presAssocID="{6CB473CA-1CDC-45FF-ADFC-44986D7EA00B}" presName="Name0" presStyleCnt="0">
        <dgm:presLayoutVars>
          <dgm:dir/>
          <dgm:resizeHandles val="exact"/>
        </dgm:presLayoutVars>
      </dgm:prSet>
      <dgm:spPr/>
    </dgm:pt>
    <dgm:pt modelId="{9455AD2F-1787-4232-8989-292788519D7B}" type="pres">
      <dgm:prSet presAssocID="{6CB473CA-1CDC-45FF-ADFC-44986D7EA00B}" presName="vNodes" presStyleCnt="0"/>
      <dgm:spPr/>
    </dgm:pt>
    <dgm:pt modelId="{A74CB49E-1D76-4ABD-8D7D-6F8D5E9B89C6}" type="pres">
      <dgm:prSet presAssocID="{C2312403-A234-49DE-9760-FD80AC0E6E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F0CA224-380C-479C-BCED-6804B4242369}" type="pres">
      <dgm:prSet presAssocID="{21DE6CEB-2F18-4141-AE3F-5CE0725F1CA1}" presName="spacerT" presStyleCnt="0"/>
      <dgm:spPr/>
    </dgm:pt>
    <dgm:pt modelId="{F3354F6B-96E6-4ED1-B7C3-366411A0E20C}" type="pres">
      <dgm:prSet presAssocID="{21DE6CEB-2F18-4141-AE3F-5CE0725F1CA1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8CD13B5E-6070-4DAF-BB3C-6796F22E4105}" type="pres">
      <dgm:prSet presAssocID="{21DE6CEB-2F18-4141-AE3F-5CE0725F1CA1}" presName="spacerB" presStyleCnt="0"/>
      <dgm:spPr/>
    </dgm:pt>
    <dgm:pt modelId="{8781AD73-D18A-426A-B423-E3D94173FF0D}" type="pres">
      <dgm:prSet presAssocID="{07AAA9D5-F0F6-48F8-A150-2D07A5A71C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615C26C-8B06-45AB-B4D8-22589630DF65}" type="pres">
      <dgm:prSet presAssocID="{6CB473CA-1CDC-45FF-ADFC-44986D7EA00B}" presName="sibTransLas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DEF9D2CE-9D12-40C1-A175-31B0313D3244}" type="pres">
      <dgm:prSet presAssocID="{6CB473CA-1CDC-45FF-ADFC-44986D7EA00B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35AC4FFE-57F7-43F3-94F8-2D0E54A99AB4}" type="pres">
      <dgm:prSet presAssocID="{6CB473CA-1CDC-45FF-ADFC-44986D7EA00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140F8BF-3965-4D46-A1F3-23E8F7FD5CEA}" type="presOf" srcId="{6CB473CA-1CDC-45FF-ADFC-44986D7EA00B}" destId="{86263ECE-F6E1-40B7-B4B3-06F3C893925E}" srcOrd="0" destOrd="0" presId="urn:microsoft.com/office/officeart/2005/8/layout/equation2"/>
    <dgm:cxn modelId="{0CDDCBB4-51E7-43EB-AAF5-94F6FA4741CC}" type="presOf" srcId="{21DE6CEB-2F18-4141-AE3F-5CE0725F1CA1}" destId="{F3354F6B-96E6-4ED1-B7C3-366411A0E20C}" srcOrd="0" destOrd="0" presId="urn:microsoft.com/office/officeart/2005/8/layout/equation2"/>
    <dgm:cxn modelId="{EE04D4A5-1E7F-42F9-9A89-ECA3F09D4402}" srcId="{6CB473CA-1CDC-45FF-ADFC-44986D7EA00B}" destId="{F5EA141C-6E5B-4E46-9FFB-6F2363828C18}" srcOrd="2" destOrd="0" parTransId="{8090F393-8B54-49E6-8E17-23274526C72F}" sibTransId="{35A3609A-3C34-4DA8-BBD3-52AA005D66A5}"/>
    <dgm:cxn modelId="{1D1A48C1-A8A6-44A6-B826-BB44FC0B99B2}" type="presOf" srcId="{C2312403-A234-49DE-9760-FD80AC0E6E49}" destId="{A74CB49E-1D76-4ABD-8D7D-6F8D5E9B89C6}" srcOrd="0" destOrd="0" presId="urn:microsoft.com/office/officeart/2005/8/layout/equation2"/>
    <dgm:cxn modelId="{8E9DAF30-29FC-43BB-8D62-5919FB8585C3}" srcId="{6CB473CA-1CDC-45FF-ADFC-44986D7EA00B}" destId="{07AAA9D5-F0F6-48F8-A150-2D07A5A71CBE}" srcOrd="1" destOrd="0" parTransId="{B6FF96F2-CEF5-4242-B23A-2FFCC13E0EC1}" sibTransId="{9560F851-FD47-4A72-94FF-F5941F285450}"/>
    <dgm:cxn modelId="{3E34DB14-48B9-4451-A814-5B3E11B8B932}" srcId="{6CB473CA-1CDC-45FF-ADFC-44986D7EA00B}" destId="{C2312403-A234-49DE-9760-FD80AC0E6E49}" srcOrd="0" destOrd="0" parTransId="{3A13F717-05EF-42FA-8CEE-B317249A51FA}" sibTransId="{21DE6CEB-2F18-4141-AE3F-5CE0725F1CA1}"/>
    <dgm:cxn modelId="{9E5AA40C-FFBB-4EC7-951F-4B176C376096}" type="presOf" srcId="{9560F851-FD47-4A72-94FF-F5941F285450}" destId="{DEF9D2CE-9D12-40C1-A175-31B0313D3244}" srcOrd="1" destOrd="0" presId="urn:microsoft.com/office/officeart/2005/8/layout/equation2"/>
    <dgm:cxn modelId="{ABB0AB2F-7A8F-4B9D-8636-4F973692F11C}" type="presOf" srcId="{07AAA9D5-F0F6-48F8-A150-2D07A5A71CBE}" destId="{8781AD73-D18A-426A-B423-E3D94173FF0D}" srcOrd="0" destOrd="0" presId="urn:microsoft.com/office/officeart/2005/8/layout/equation2"/>
    <dgm:cxn modelId="{BA6C08CF-1193-4A30-B6CB-56F8DF235572}" type="presOf" srcId="{F5EA141C-6E5B-4E46-9FFB-6F2363828C18}" destId="{35AC4FFE-57F7-43F3-94F8-2D0E54A99AB4}" srcOrd="0" destOrd="0" presId="urn:microsoft.com/office/officeart/2005/8/layout/equation2"/>
    <dgm:cxn modelId="{9E3E1C23-1A55-4152-8316-DC932C48DBE2}" type="presOf" srcId="{9560F851-FD47-4A72-94FF-F5941F285450}" destId="{C615C26C-8B06-45AB-B4D8-22589630DF65}" srcOrd="0" destOrd="0" presId="urn:microsoft.com/office/officeart/2005/8/layout/equation2"/>
    <dgm:cxn modelId="{BFE7A4CC-5757-4286-8BC1-077513AA32DF}" type="presParOf" srcId="{86263ECE-F6E1-40B7-B4B3-06F3C893925E}" destId="{9455AD2F-1787-4232-8989-292788519D7B}" srcOrd="0" destOrd="0" presId="urn:microsoft.com/office/officeart/2005/8/layout/equation2"/>
    <dgm:cxn modelId="{DB2F9DEB-801E-4C2D-BACB-B91FCBCF8931}" type="presParOf" srcId="{9455AD2F-1787-4232-8989-292788519D7B}" destId="{A74CB49E-1D76-4ABD-8D7D-6F8D5E9B89C6}" srcOrd="0" destOrd="0" presId="urn:microsoft.com/office/officeart/2005/8/layout/equation2"/>
    <dgm:cxn modelId="{74487A86-B353-40D8-8CD2-43FCF4801DBC}" type="presParOf" srcId="{9455AD2F-1787-4232-8989-292788519D7B}" destId="{6F0CA224-380C-479C-BCED-6804B4242369}" srcOrd="1" destOrd="0" presId="urn:microsoft.com/office/officeart/2005/8/layout/equation2"/>
    <dgm:cxn modelId="{67532411-0692-4215-BE2E-FDF343CA0DC9}" type="presParOf" srcId="{9455AD2F-1787-4232-8989-292788519D7B}" destId="{F3354F6B-96E6-4ED1-B7C3-366411A0E20C}" srcOrd="2" destOrd="0" presId="urn:microsoft.com/office/officeart/2005/8/layout/equation2"/>
    <dgm:cxn modelId="{99D1CA8D-4590-4CF9-9AB0-953074A6B5CD}" type="presParOf" srcId="{9455AD2F-1787-4232-8989-292788519D7B}" destId="{8CD13B5E-6070-4DAF-BB3C-6796F22E4105}" srcOrd="3" destOrd="0" presId="urn:microsoft.com/office/officeart/2005/8/layout/equation2"/>
    <dgm:cxn modelId="{A88E21D9-F5E4-4894-8910-AF649DC10922}" type="presParOf" srcId="{9455AD2F-1787-4232-8989-292788519D7B}" destId="{8781AD73-D18A-426A-B423-E3D94173FF0D}" srcOrd="4" destOrd="0" presId="urn:microsoft.com/office/officeart/2005/8/layout/equation2"/>
    <dgm:cxn modelId="{090ACCC7-4438-4ED4-A948-07A64D2A45F6}" type="presParOf" srcId="{86263ECE-F6E1-40B7-B4B3-06F3C893925E}" destId="{C615C26C-8B06-45AB-B4D8-22589630DF65}" srcOrd="1" destOrd="0" presId="urn:microsoft.com/office/officeart/2005/8/layout/equation2"/>
    <dgm:cxn modelId="{F949028C-A919-4C08-A9AB-AAF3E5D485B1}" type="presParOf" srcId="{C615C26C-8B06-45AB-B4D8-22589630DF65}" destId="{DEF9D2CE-9D12-40C1-A175-31B0313D3244}" srcOrd="0" destOrd="0" presId="urn:microsoft.com/office/officeart/2005/8/layout/equation2"/>
    <dgm:cxn modelId="{7EFFF60B-FFE6-4888-8AF6-12C4C2896F76}" type="presParOf" srcId="{86263ECE-F6E1-40B7-B4B3-06F3C893925E}" destId="{35AC4FFE-57F7-43F3-94F8-2D0E54A99AB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5F99C1-238D-4D97-9DC0-9025AFA8FC1B}" type="datetimeFigureOut">
              <a:rPr lang="fa-IR" smtClean="0"/>
              <a:t>12/18/1436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24FF53-0B6B-437E-B103-2ECC52458EF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p14:dur="10" advTm="1000">
        <p:split orient="vert"/>
      </p:transition>
    </mc:Choice>
    <mc:Fallback xmlns="">
      <p:transition advTm="1000">
        <p:split orient="vert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مراحل و ضوابط تحقیق پایانی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مدرسه علمیه الزهراء (واوان) </a:t>
            </a:r>
          </a:p>
          <a:p>
            <a:r>
              <a:rPr lang="fa-IR" dirty="0" smtClean="0"/>
              <a:t>معاونت پژوهش مدرسه </a:t>
            </a:r>
          </a:p>
          <a:p>
            <a:r>
              <a:rPr lang="fa-IR" smtClean="0"/>
              <a:t>تاریخ </a:t>
            </a:r>
            <a:r>
              <a:rPr lang="fa-IR" smtClean="0"/>
              <a:t>گردهمایی10/7/94</a:t>
            </a:r>
            <a:endParaRPr lang="fa-IR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90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/>
              <a:t>ماده 15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طلبه </a:t>
            </a:r>
            <a:r>
              <a:rPr lang="fa-IR" dirty="0"/>
              <a:t>موظف است حداقل 4 ماه پيش از پايان سنوات مجاز تحصيلي، تحقيق پاياني خود را براي دفاع تحويل دهد</a:t>
            </a:r>
          </a:p>
        </p:txBody>
      </p:sp>
    </p:spTree>
    <p:extLst>
      <p:ext uri="{BB962C8B-B14F-4D97-AF65-F5344CB8AC3E}">
        <p14:creationId xmlns:p14="http://schemas.microsoft.com/office/powerpoint/2010/main" val="23246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/>
              <a:t>اقدامات و وظايف طلبه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a-IR" dirty="0">
                <a:latin typeface="Arial" pitchFamily="34" charset="0"/>
                <a:cs typeface="Arial" pitchFamily="34" charset="0"/>
              </a:rPr>
              <a:t>1 مطالعه، نيازسنجي و مشاوره با اساتيد جهت انتخاب موضوع با توجه به علايق، توانمندي و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دغدغه هاي فكري </a:t>
            </a:r>
            <a:r>
              <a:rPr lang="fa-IR" dirty="0">
                <a:latin typeface="Arial" pitchFamily="34" charset="0"/>
                <a:cs typeface="Arial" pitchFamily="34" charset="0"/>
              </a:rPr>
              <a:t>خود.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-2 ثبت نام براي نگارش تحقيق پاياني با انتخاب واحد در زمان مقرر همراه با پيشنهاد موضوع يا موضوعات و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.( معرفي استاد راهنما (پيوست شماره 3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-3 دريافت مصوبه شوراي پژوهش مدرسه در خصوص موضوع و استاد پيشنهادي.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-4 پيشنهاد مجدد موضوع يا استاد راهنما در صورت عدم تصويب موارد در شورا، حداكثر 20 روز پس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ازپاسخ شورا 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-5 گردآوري سوابق علمي - پژوهشي اساتيد راهنماي جديد و ارائه به معاونت پژوهش مدرسه.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953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239000" cy="484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دريافت ابلاغيه نگارش تحقيق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پاياني</a:t>
            </a: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 -7 تهيه طرح تفصيلي تحقيق پاياني زير نظر استاد راهنما </a:t>
            </a: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a-IR" dirty="0">
                <a:latin typeface="Arial" pitchFamily="34" charset="0"/>
                <a:cs typeface="Arial" pitchFamily="34" charset="0"/>
              </a:rPr>
              <a:t>8 ارائه طرح به استاد راهنما و دريافت نقطه نظرات و انجام اصلاحات لازم.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-9 ارسال طرح به معاونت پژوهش مدرسه، حداكثر 4 ماه پس از تصويب موضوع و تاييد راهنما درشورا.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-10 انجام اصلاحات طرحنامه در صورت تشخيص شورا و ارائه به معاونت پژوهش مدرسه، حداكثر 30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روزپس </a:t>
            </a:r>
            <a:r>
              <a:rPr lang="fa-IR" dirty="0">
                <a:latin typeface="Arial" pitchFamily="34" charset="0"/>
                <a:cs typeface="Arial" pitchFamily="34" charset="0"/>
              </a:rPr>
              <a:t>از دريافت نظر شورا.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و مطابق دستورالعمل « روش تحقيق » 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a-IR" dirty="0">
                <a:latin typeface="Arial" pitchFamily="34" charset="0"/>
                <a:cs typeface="Arial" pitchFamily="34" charset="0"/>
              </a:rPr>
              <a:t>11 انجام فرايند پژوهش و تدوين تحقيق براساس آموزههاي درس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نگارش تحقيق پاياني و مقررات اين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آيين نامه</a:t>
            </a:r>
            <a:r>
              <a:rPr lang="fa-I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88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ارتباط مستمر با استاد راهنما در طول نگارش تحقيق پاياني و ارائه گزارش پيشرفت كار به وي هر 4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ماه یکبار</a:t>
            </a:r>
            <a:endParaRPr lang="fa-IR" dirty="0">
              <a:latin typeface="Arial" pitchFamily="34" charset="0"/>
              <a:cs typeface="Arial" pitchFamily="34" charset="0"/>
            </a:endParaRP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-13 رعايت برنامه زماني نگارش.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-14 ارائه گزارش 4 ماهه پيشرفت تحقيق پاياني به معاونت پژوهش مدرسه پس از تأييد استاد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راهنما</a:t>
            </a:r>
            <a:endParaRPr lang="fa-IR" dirty="0">
              <a:latin typeface="Arial" pitchFamily="34" charset="0"/>
              <a:cs typeface="Arial" pitchFamily="34" charset="0"/>
            </a:endParaRP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-15 اتمام فرايند تحقيق و نگارش آن به صورت مكتوب و نهاييسازي تحقيق پاياني.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-16 ارائه تحقيق پاياني به استاد راهنما و اعمال اصلاحات احتمالي.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-17 درخواست تمديد زمان تدوين تحقيق پاياني در صورت عدم اتمام تحقيق درموعد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مقرر</a:t>
            </a:r>
            <a:endParaRPr lang="fa-IR" dirty="0">
              <a:latin typeface="Arial" pitchFamily="34" charset="0"/>
              <a:cs typeface="Arial" pitchFamily="34" charset="0"/>
            </a:endParaRP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.( -18 اعلام آمادگي دفاع با تأييد استاد راهنما و ارسال به معاونت پژوهش مدرسه علميه</a:t>
            </a:r>
          </a:p>
        </p:txBody>
      </p:sp>
    </p:spTree>
    <p:extLst>
      <p:ext uri="{BB962C8B-B14F-4D97-AF65-F5344CB8AC3E}">
        <p14:creationId xmlns:p14="http://schemas.microsoft.com/office/powerpoint/2010/main" val="31372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7239000" cy="484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fa-IR" dirty="0" smtClean="0"/>
              <a:t>19-ارائه تحقيق پاياني به معاونت پژوهش مدرسه.</a:t>
            </a:r>
          </a:p>
          <a:p>
            <a:r>
              <a:rPr lang="fa-IR" dirty="0" smtClean="0"/>
              <a:t>20-دريافت </a:t>
            </a:r>
            <a:r>
              <a:rPr lang="fa-IR" dirty="0"/>
              <a:t>تاييد استاد داور جهت دفاع يا اصلاحات احتمالي </a:t>
            </a:r>
          </a:p>
          <a:p>
            <a:r>
              <a:rPr lang="fa-IR" dirty="0" smtClean="0"/>
              <a:t>21- شركت در جلسه دفاعيه جهت ارايه گزارش شفاهي تحقيق.</a:t>
            </a:r>
          </a:p>
          <a:p>
            <a:r>
              <a:rPr lang="fa-IR" dirty="0" smtClean="0"/>
              <a:t>22- </a:t>
            </a:r>
            <a:r>
              <a:rPr lang="fa-IR" dirty="0"/>
              <a:t>اعمال اصلاحات احتمالي مطرح شده در جلسه دفاعيه حسب تشخيص هيئت </a:t>
            </a:r>
            <a:r>
              <a:rPr lang="fa-IR" dirty="0">
                <a:latin typeface="Arial" pitchFamily="34" charset="0"/>
                <a:cs typeface="Arial" pitchFamily="34" charset="0"/>
              </a:rPr>
              <a:t>داوران</a:t>
            </a:r>
            <a:r>
              <a:rPr lang="fa-IR" dirty="0"/>
              <a:t> ، به تناسب سنوات</a:t>
            </a:r>
          </a:p>
          <a:p>
            <a:r>
              <a:rPr lang="fa-IR" dirty="0"/>
              <a:t>مجاز تحصيل وطي حداكثر 45 روز .</a:t>
            </a:r>
          </a:p>
          <a:p>
            <a:r>
              <a:rPr lang="fa-IR" dirty="0" smtClean="0"/>
              <a:t>23- </a:t>
            </a:r>
            <a:r>
              <a:rPr lang="fa-IR" dirty="0"/>
              <a:t>طرح درخواست اعتراض به نتيجه داوري و ارائه به معاون پژوهش مدرسه در صورت مردود شدن</a:t>
            </a:r>
          </a:p>
          <a:p>
            <a:r>
              <a:rPr lang="fa-IR" dirty="0"/>
              <a:t>تحقيق و تمايل طلبه براي تجديدنظر، حداكثر 3 روز پس از جلسه دفاعيه.</a:t>
            </a:r>
          </a:p>
          <a:p>
            <a:r>
              <a:rPr lang="fa-IR" dirty="0" smtClean="0"/>
              <a:t>24- </a:t>
            </a:r>
            <a:r>
              <a:rPr lang="fa-IR" dirty="0"/>
              <a:t>بازنويسي تحقيق پاياني درصورت مردود شدن و با لحاظ حداكثر سنوات مجاز تحصيل.</a:t>
            </a:r>
          </a:p>
          <a:p>
            <a:r>
              <a:rPr lang="fa-IR" dirty="0" smtClean="0"/>
              <a:t>25- </a:t>
            </a:r>
            <a:r>
              <a:rPr lang="fa-IR" dirty="0"/>
              <a:t>پيگيري تجديد فرايند دفاع از تحقيق پاياني در صورت لزوم.</a:t>
            </a:r>
          </a:p>
          <a:p>
            <a:pPr marL="0" indent="0">
              <a:buNone/>
            </a:pPr>
            <a:r>
              <a:rPr lang="fa-IR" dirty="0" smtClean="0"/>
              <a:t>26- </a:t>
            </a:r>
            <a:r>
              <a:rPr lang="fa-IR" dirty="0"/>
              <a:t>دريافت نتيجه ارزيابي هيئت داوران مبني بر قبول تحقيق پاياني از معاونت پژوهش مدرسه علميه </a:t>
            </a:r>
          </a:p>
        </p:txBody>
      </p:sp>
    </p:spTree>
    <p:extLst>
      <p:ext uri="{BB962C8B-B14F-4D97-AF65-F5344CB8AC3E}">
        <p14:creationId xmlns:p14="http://schemas.microsoft.com/office/powerpoint/2010/main" val="103569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/>
              <a:t>27 مجلد نمودن تحقيق پاياني و الصاق پيوست شماره 17 به آن.</a:t>
            </a:r>
          </a:p>
          <a:p>
            <a:r>
              <a:rPr lang="fa-IR" dirty="0"/>
              <a:t>و دو نسخه چاپي از تحقيق پاياني </a:t>
            </a:r>
            <a:r>
              <a:rPr lang="en-US" dirty="0" err="1"/>
              <a:t>pdf</a:t>
            </a:r>
            <a:r>
              <a:rPr lang="en-US" dirty="0"/>
              <a:t> </a:t>
            </a:r>
            <a:r>
              <a:rPr lang="fa-IR" dirty="0"/>
              <a:t>و يك فايل </a:t>
            </a:r>
            <a:r>
              <a:rPr lang="en-US" dirty="0"/>
              <a:t>word -28 </a:t>
            </a:r>
            <a:r>
              <a:rPr lang="fa-IR" dirty="0"/>
              <a:t>ارائه فايل الكترونيكي در قالب يك فايل</a:t>
            </a:r>
          </a:p>
          <a:p>
            <a:r>
              <a:rPr lang="fa-IR" dirty="0"/>
              <a:t>برتر و يك نسخه از تحقيق غير برتر به معاونت پژوهش مدرسه علميه.</a:t>
            </a:r>
          </a:p>
        </p:txBody>
      </p:sp>
    </p:spTree>
    <p:extLst>
      <p:ext uri="{BB962C8B-B14F-4D97-AF65-F5344CB8AC3E}">
        <p14:creationId xmlns:p14="http://schemas.microsoft.com/office/powerpoint/2010/main" val="406393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002">
            <a:schemeClr val="dk1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fa-IR" dirty="0" smtClean="0"/>
              <a:t>آئین نامه جلسه دفاع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fa-IR" dirty="0"/>
              <a:t>زمان جلسه دفاعيه 70 دقيقه است كه به شكل زير توزيع ميگردد:</a:t>
            </a:r>
          </a:p>
          <a:p>
            <a:r>
              <a:rPr lang="fa-IR" dirty="0"/>
              <a:t>- تلاوت قرآن كريم: 5 دقيقه.</a:t>
            </a:r>
          </a:p>
          <a:p>
            <a:r>
              <a:rPr lang="fa-IR" dirty="0"/>
              <a:t>- طلبه: 15 دقيقه براي ارائه توضيحات.</a:t>
            </a:r>
          </a:p>
          <a:p>
            <a:r>
              <a:rPr lang="fa-IR" dirty="0"/>
              <a:t>- استاد داور: 15 دقيقه براي بيان نظرات.</a:t>
            </a:r>
          </a:p>
          <a:p>
            <a:r>
              <a:rPr lang="fa-IR" dirty="0"/>
              <a:t>- طلبه: 15 دقيقه براي پاسخگويي به اشكالات وارده از سوي داور.</a:t>
            </a:r>
          </a:p>
          <a:p>
            <a:r>
              <a:rPr lang="fa-IR" dirty="0"/>
              <a:t>- استاد راهنما: 15 دقيقه براي دفاع از طلبه.</a:t>
            </a:r>
          </a:p>
          <a:p>
            <a:r>
              <a:rPr lang="fa-IR" dirty="0"/>
              <a:t>- استاد داور: 5 دقيقه براي بيان توضيحات لازم</a:t>
            </a:r>
          </a:p>
        </p:txBody>
      </p:sp>
    </p:spTree>
    <p:extLst>
      <p:ext uri="{BB962C8B-B14F-4D97-AF65-F5344CB8AC3E}">
        <p14:creationId xmlns:p14="http://schemas.microsoft.com/office/powerpoint/2010/main" val="15696744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fa-IR" dirty="0"/>
              <a:t>امتياز تحقيق پاياني از ميانگين نمرات استاد داور و استاد راهنما از 95 محاسبه شده و پس از جمع با نمره </a:t>
            </a:r>
            <a:r>
              <a:rPr lang="fa-IR" dirty="0" smtClean="0"/>
              <a:t>كسب شده </a:t>
            </a:r>
            <a:r>
              <a:rPr lang="fa-IR" dirty="0"/>
              <a:t>از رعايت مقررات، نمره نهايي اعلام مي شود.</a:t>
            </a:r>
          </a:p>
          <a:p>
            <a:r>
              <a:rPr lang="fa-IR" dirty="0"/>
              <a:t>تبصره : 5 امتياز از 100 امتياز تحقيق پاياني، توسط معاون پژوهش مدرسه علميه، به رعايت مقررات از قبيل</a:t>
            </a:r>
            <a:r>
              <a:rPr lang="fa-IR" dirty="0" smtClean="0"/>
              <a:t>:</a:t>
            </a:r>
          </a:p>
          <a:p>
            <a:r>
              <a:rPr lang="fa-IR" dirty="0" smtClean="0"/>
              <a:t> </a:t>
            </a:r>
            <a:r>
              <a:rPr lang="fa-IR" dirty="0"/>
              <a:t>كيفيت</a:t>
            </a:r>
          </a:p>
          <a:p>
            <a:r>
              <a:rPr lang="fa-IR" dirty="0"/>
              <a:t>نظم محقق در روند تدوين تحقيق پاياني </a:t>
            </a:r>
          </a:p>
          <a:p>
            <a:r>
              <a:rPr lang="fa-IR" dirty="0" smtClean="0"/>
              <a:t>ارائه </a:t>
            </a:r>
            <a:r>
              <a:rPr lang="fa-IR" dirty="0"/>
              <a:t>به موقع گزارش كار اختصاص مي يابد .</a:t>
            </a:r>
          </a:p>
        </p:txBody>
      </p:sp>
    </p:spTree>
    <p:extLst>
      <p:ext uri="{BB962C8B-B14F-4D97-AF65-F5344CB8AC3E}">
        <p14:creationId xmlns:p14="http://schemas.microsoft.com/office/powerpoint/2010/main" val="347169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286366"/>
              </p:ext>
            </p:extLst>
          </p:nvPr>
        </p:nvGraphicFramePr>
        <p:xfrm>
          <a:off x="611560" y="260648"/>
          <a:ext cx="7239000" cy="5679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30628"/>
                <a:gridCol w="2988872"/>
                <a:gridCol w="1809750"/>
                <a:gridCol w="1809750"/>
              </a:tblGrid>
              <a:tr h="836712"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/>
                        <a:t>رديف</a:t>
                      </a:r>
                      <a:endParaRPr lang="fa-I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معيارها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امتياز</a:t>
                      </a:r>
                    </a:p>
                    <a:p>
                      <a:pPr rtl="1"/>
                      <a:r>
                        <a:rPr lang="fa-IR" dirty="0" smtClean="0"/>
                        <a:t>كل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حداقل امتياز</a:t>
                      </a:r>
                    </a:p>
                    <a:p>
                      <a:pPr rtl="1"/>
                      <a:r>
                        <a:rPr lang="fa-IR" dirty="0" smtClean="0"/>
                        <a:t>براي كليه</a:t>
                      </a:r>
                    </a:p>
                    <a:p>
                      <a:pPr rtl="1"/>
                      <a:r>
                        <a:rPr lang="fa-IR" dirty="0" smtClean="0"/>
                        <a:t>تحقيقات</a:t>
                      </a:r>
                    </a:p>
                    <a:p>
                      <a:pPr rtl="1"/>
                      <a:r>
                        <a:rPr lang="fa-IR" dirty="0" smtClean="0"/>
                        <a:t>پاياني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تطابق تحقيق با طرحنامه پژوهشي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مفيد و كافي بودن مطالب (جامع بودن محتوا در پاسخ به مسأله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ارتباط محتوا با موضوع تحقيق و پرهيز از حاشيهروي و پراكندگي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انسجام منطقي ميان اجزا تحقيق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ميزان پردازش مطالب به قلم نويسنده تحقيق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اعتبار منابع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كفايت و تعدد منابع معتبر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3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837861"/>
              </p:ext>
            </p:extLst>
          </p:nvPr>
        </p:nvGraphicFramePr>
        <p:xfrm>
          <a:off x="1331640" y="620688"/>
          <a:ext cx="6312310" cy="51805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2726"/>
                <a:gridCol w="3088850"/>
                <a:gridCol w="1082272"/>
                <a:gridCol w="1588462"/>
              </a:tblGrid>
              <a:tr h="15279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ردیف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معيارها</a:t>
                      </a:r>
                    </a:p>
                    <a:p>
                      <a:pPr rtl="1"/>
                      <a:endParaRPr kumimoji="0" lang="fa-IR" sz="1400" b="0" i="0" u="none" strike="noStrike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امتياز</a:t>
                      </a:r>
                    </a:p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كل</a:t>
                      </a:r>
                    </a:p>
                    <a:p>
                      <a:pPr rtl="1"/>
                      <a:endParaRPr lang="fa-I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حداقل امتياز</a:t>
                      </a:r>
                    </a:p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براي كليه</a:t>
                      </a:r>
                    </a:p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تحقيقات</a:t>
                      </a:r>
                    </a:p>
                    <a:p>
                      <a:pPr rtl="1"/>
                      <a:r>
                        <a:rPr lang="fa-IR" sz="1400" dirty="0" smtClean="0">
                          <a:latin typeface="Arial" pitchFamily="34" charset="0"/>
                          <a:cs typeface="Arial" pitchFamily="34" charset="0"/>
                        </a:rPr>
                        <a:t>پاياني</a:t>
                      </a:r>
                      <a:endParaRPr lang="fa-I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007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نتيجه گيري به صورت واضح و ارائه پيشنهادهاي كاربردي مناسب يا سوالات پژوهشي مرتبط با موضوع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</a:tr>
              <a:tr h="55244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a-I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چكيده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60916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داشتن فهرستهاي مناسب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31568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رسايي متن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60916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رعايت قواعد و علائم نگارشي در متن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79190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رعايت اصول علمي در نوشتن پاورقي و فهرست منابع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7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raz\Pictures\2013-08-28\0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8511"/>
            <a:ext cx="8236520" cy="6886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1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529511"/>
              </p:ext>
            </p:extLst>
          </p:nvPr>
        </p:nvGraphicFramePr>
        <p:xfrm>
          <a:off x="457200" y="1609725"/>
          <a:ext cx="7239000" cy="420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كيفيت و چگونگي ارائه تحقيق پاياني در جلسه دفاعيه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جمع امتيازات استاد داور و راهنما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-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انجام به موقع مراحل تدوين تحقيق پاياني و ارائه گزارشهاي 4 ماهه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-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جمع نهايي امتيازات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-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1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fa-IR" dirty="0"/>
              <a:t>تخلفات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تخلف </a:t>
            </a:r>
            <a:r>
              <a:rPr lang="fa-IR" dirty="0"/>
              <a:t>عبارت است از عدم انجام وظايف تعيين شده در آييننامه از سوي هر يك از عناصر تحقيق پاياني و يا انجام</a:t>
            </a:r>
          </a:p>
          <a:p>
            <a:r>
              <a:rPr lang="fa-IR" dirty="0"/>
              <a:t>مواردي كه در طي فرايند تحقيق پاياني نبايد انجام دهند. مانند: كپي تحقيقات پاياني انجام شده، عدم ذكر منابع،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342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r"/>
            <a:r>
              <a:rPr lang="fa-IR" dirty="0" smtClean="0"/>
              <a:t>تدوین پایان نامه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fa-IR" b="1" dirty="0" smtClean="0"/>
              <a:t>ساختار </a:t>
            </a:r>
            <a:r>
              <a:rPr lang="fa-IR" b="1" dirty="0"/>
              <a:t>پایان نامه از دو جزء </a:t>
            </a:r>
            <a:r>
              <a:rPr lang="fa-IR" b="1" dirty="0" smtClean="0"/>
              <a:t>تشکیل شده است</a:t>
            </a:r>
            <a:r>
              <a:rPr lang="fa-IR" dirty="0" smtClean="0"/>
              <a:t>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04005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14124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69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fa-IR" dirty="0" smtClean="0"/>
              <a:t>طرح کلی پایان نامه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6408712" cy="266429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جلد پایان نامه، صفحات مقدماتی، چکیده ، فهرست مطالب ، فهرست منابع و ...</a:t>
            </a:r>
          </a:p>
          <a:p>
            <a:pPr marL="0" indent="0">
              <a:buNone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75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fa-IR" dirty="0" smtClean="0"/>
              <a:t>متن </a:t>
            </a:r>
            <a:r>
              <a:rPr lang="fa-IR" dirty="0"/>
              <a:t>اصلی پایان نامه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fa-IR" b="1" dirty="0" smtClean="0"/>
          </a:p>
          <a:p>
            <a:endParaRPr lang="fa-IR" b="1" dirty="0"/>
          </a:p>
          <a:p>
            <a:r>
              <a:rPr lang="fa-IR" b="1" dirty="0" smtClean="0"/>
              <a:t>مقدمه</a:t>
            </a:r>
          </a:p>
          <a:p>
            <a:r>
              <a:rPr lang="fa-IR" b="1" dirty="0" smtClean="0"/>
              <a:t> کلیات</a:t>
            </a:r>
          </a:p>
          <a:p>
            <a:r>
              <a:rPr lang="fa-IR" b="1" dirty="0" smtClean="0"/>
              <a:t>  </a:t>
            </a:r>
            <a:r>
              <a:rPr lang="fa-IR" b="1" dirty="0"/>
              <a:t>فصول </a:t>
            </a:r>
            <a:endParaRPr lang="fa-IR" b="1" dirty="0" smtClean="0"/>
          </a:p>
          <a:p>
            <a:r>
              <a:rPr lang="fa-IR" b="1" dirty="0" smtClean="0"/>
              <a:t> </a:t>
            </a:r>
            <a:r>
              <a:rPr lang="fa-IR" b="1" dirty="0"/>
              <a:t>نتیجه گیری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9036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انتخاب موضوع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موضوعات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می بایست متناسب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و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بر اساس علاقه و توانایی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طلبه 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انتخاب شده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باشد.</a:t>
            </a:r>
            <a:endParaRPr lang="fa-IR" b="1" dirty="0">
              <a:latin typeface="Arial" pitchFamily="34" charset="0"/>
              <a:cs typeface="Arial" pitchFamily="34" charset="0"/>
            </a:endParaRP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ترجیحا برآمده از خلاءهایی باشد که در محیط پیرامون طلبه وجود دارد. 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به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عنوان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مثال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اگر در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جامعه ای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فرقه های انحرافی فعالیت دارند و اعتقادات اقشار جامعه را با مشکل مواجه کرده اند؛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موضوعات در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آن رابطه جهت دهی شوند. 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موضوع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تحقیق می بایست مسأله محور بوده و در عنوانی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جزئی نمایانده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شود.</a:t>
            </a:r>
          </a:p>
          <a:p>
            <a:pPr marL="0" indent="0">
              <a:buNone/>
            </a:pP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/>
              <a:t> </a:t>
            </a:r>
            <a:r>
              <a:rPr lang="fa-IR" dirty="0"/>
              <a:t>عنوان </a:t>
            </a:r>
            <a:r>
              <a:rPr lang="fa-IR" dirty="0" smtClean="0"/>
              <a:t> </a:t>
            </a:r>
            <a:r>
              <a:rPr lang="fa-IR" dirty="0"/>
              <a:t>تحقیق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تعیین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عنوان پایان نامه از جمله امور مهم در تدوین است . باید توجه داشت که عنوان با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موضوع تفاوت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دارد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موضوع امری کلی است . گاهی از درون یک موضوع، چندین عنوان طراحی شده و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آن موضوع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را تبیین مینماید. 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به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عنوان مثال: موضوع مهدویت را میتوان از جنبه های مختلف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جامعه شناختی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، اندیشه شناختی ، کارکردها ، پیامدها ، مباحث مربوط به انتظار، زمینه سازی ، دوران ظهور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از جنبه های خانوادگی ، اجتماعی و .. می توان عناوین » حقوق زن « و... بررسی نمود. یا در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موضوع متفاوتی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را طرح نمود.</a:t>
            </a: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8767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fa-IR" dirty="0"/>
              <a:t>ویژگی های مساله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1 -محدود و مشخص باشد.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برای</a:t>
            </a:r>
            <a:r>
              <a:rPr lang="fa-I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محدود کردن موضوع می توان پرسش هایی را طرح کرد تاموضوع به مساله ای خاصی محدود شود.</a:t>
            </a:r>
          </a:p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 نوباشد</a:t>
            </a:r>
          </a:p>
          <a:p>
            <a:r>
              <a:rPr lang="fa-I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یا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به گونه ای باشد که برای بررسی مجدد آن توجیه کافی وجود داشته باشد.</a:t>
            </a:r>
          </a:p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3 -مورد </a:t>
            </a:r>
            <a:r>
              <a:rPr lang="fa-I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علاقه شخصی محقق باشد.</a:t>
            </a:r>
          </a:p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 </a:t>
            </a:r>
            <a:r>
              <a:rPr lang="fa-I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در حد توانایی محقق </a:t>
            </a:r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باشد</a:t>
            </a:r>
          </a:p>
          <a:p>
            <a:r>
              <a:rPr lang="fa-I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5-نه کلی ونه بیش از حد جزئی باشد: 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از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آنجا که عناوین کلی مباحث فراوانی را در بر میگیرند از یک سو باعث میشود که محقق نتواند به همه آنها بپردازد و مباحث ناقص میماند.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 از سوی دیگر مطابق آیین نامه، پایان نامه دارای محدودیت در تعداد صفحات است و گنجایش پردازش همه مطالب را ندارد.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همچنین اگر عنوان بیش از حد جزئی باشد، قابلیت اینکه تبدیل به پایان نامه شود نداشته و در سطح مقاله باقی میماند.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مثال عنوان کلی : مهدویت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مثال عنوان جزئی: دلیل غیبت صغرای</a:t>
            </a:r>
            <a:endParaRPr lang="fa-IR" dirty="0">
              <a:latin typeface="Arial" pitchFamily="34" charset="0"/>
              <a:cs typeface="Arial" pitchFamily="34" charset="0"/>
            </a:endParaRPr>
          </a:p>
          <a:p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5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355160" cy="5979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-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دقیق و تا حد امکان کوتاه: در پایان نامه از عنوان های طولانی استفاده نشود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محقق از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عبارات زاید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در عنوان که منجر به طولانی شدن عنوان تحقیق میشود، پرهیز نماید. مانند:</a:t>
            </a:r>
          </a:p>
          <a:p>
            <a:r>
              <a:rPr lang="fa-IR" b="1" dirty="0">
                <a:latin typeface="Arial" pitchFamily="34" charset="0"/>
                <a:cs typeface="Arial" pitchFamily="34" charset="0"/>
              </a:rPr>
              <a:t>نقش آموزه مهدویت در سرنگونی نظام شاهنشاهی و پیروزی انقلاب و شکلگیری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نظام حکومتی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جمهوری اسلامی ایران در سال 1331</a:t>
            </a: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 تحقیق پایانی   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fa-IR" dirty="0"/>
          </a:p>
          <a:p>
            <a:r>
              <a:rPr lang="fa-IR" dirty="0"/>
              <a:t>تحقيق پاياني، يكي از عناوين مواد درسي در سطح 2 به ارزش 3 واحد درسي است. اين تحقيق ، نتيجه تتبع </a:t>
            </a:r>
            <a:r>
              <a:rPr lang="fa-IR" dirty="0" smtClean="0"/>
              <a:t>علمي طلبه </a:t>
            </a:r>
            <a:r>
              <a:rPr lang="fa-IR" dirty="0"/>
              <a:t>درباره موضوعي مشخص است كه برابر ضوابط و زير نظر استاد راهنما به نگارش در </a:t>
            </a:r>
            <a:r>
              <a:rPr lang="fa-IR" dirty="0" smtClean="0"/>
              <a:t>مي آيد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13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fa-IR" dirty="0"/>
              <a:t>ابتکار و </a:t>
            </a:r>
            <a:r>
              <a:rPr lang="fa-IR" dirty="0" smtClean="0"/>
              <a:t>نوآوری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: لحاظ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جنبه نوآوری در عنوان موضوعاتی که قبلا از حیث دیگر به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آن پرداخته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شده است ضروری است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زیرا در غیر این صورت مخاطب با تلقی اینکه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موضوع تکراری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است، انگیزه لازم جهت ملاحظه آن اثر پژوهشی را از دست میدهد. 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r>
              <a:rPr lang="fa-IR" b="1" dirty="0" smtClean="0">
                <a:latin typeface="Arial" pitchFamily="34" charset="0"/>
                <a:cs typeface="Arial" pitchFamily="34" charset="0"/>
              </a:rPr>
              <a:t>از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این رو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میزان بهره وری 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و استفاده از آثار پایین 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می آید</a:t>
            </a:r>
            <a:r>
              <a:rPr lang="fa-IR" b="1" dirty="0">
                <a:latin typeface="Arial" pitchFamily="34" charset="0"/>
                <a:cs typeface="Arial" pitchFamily="34" charset="0"/>
              </a:rPr>
              <a:t>.</a:t>
            </a: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8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fa-IR" dirty="0"/>
              <a:t>طرح تفصیلی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a-IR" dirty="0" smtClean="0"/>
              <a:t>طرح تفصیلی </a:t>
            </a:r>
            <a:r>
              <a:rPr lang="fa-IR" dirty="0"/>
              <a:t>اثر به عنوان نقشه راه است . </a:t>
            </a:r>
            <a:endParaRPr lang="fa-IR" dirty="0" smtClean="0"/>
          </a:p>
          <a:p>
            <a:r>
              <a:rPr lang="fa-IR" dirty="0" smtClean="0"/>
              <a:t>طرح </a:t>
            </a:r>
            <a:r>
              <a:rPr lang="fa-IR" dirty="0"/>
              <a:t>تفصیلی باید نشان دهد که محقق به چه چیز و چگونه </a:t>
            </a:r>
            <a:r>
              <a:rPr lang="fa-IR" dirty="0" smtClean="0"/>
              <a:t>می خواهد </a:t>
            </a:r>
            <a:r>
              <a:rPr lang="fa-IR" dirty="0"/>
              <a:t>برسد. </a:t>
            </a:r>
            <a:endParaRPr lang="fa-IR" dirty="0" smtClean="0"/>
          </a:p>
          <a:p>
            <a:r>
              <a:rPr lang="fa-IR" dirty="0" smtClean="0"/>
              <a:t>محقق </a:t>
            </a:r>
            <a:r>
              <a:rPr lang="fa-IR" dirty="0"/>
              <a:t>می بایست در ابتدای راه، هدف خود را به خوبی بشناسد تا برای رسیدن به </a:t>
            </a:r>
            <a:r>
              <a:rPr lang="fa-IR" dirty="0" smtClean="0"/>
              <a:t>آن هدف </a:t>
            </a:r>
            <a:r>
              <a:rPr lang="fa-IR" dirty="0"/>
              <a:t>، به روش و نقشه راهی محکم بیاندیشد و طبق این نقشه نظام مند ، راه وصول به هدف را </a:t>
            </a:r>
            <a:r>
              <a:rPr lang="fa-IR" dirty="0" smtClean="0"/>
              <a:t>سهل و </a:t>
            </a:r>
            <a:r>
              <a:rPr lang="fa-IR" dirty="0"/>
              <a:t>ممکن بیابد. </a:t>
            </a:r>
            <a:endParaRPr lang="fa-IR" dirty="0" smtClean="0"/>
          </a:p>
          <a:p>
            <a:r>
              <a:rPr lang="fa-IR" dirty="0" smtClean="0"/>
              <a:t>طرح </a:t>
            </a:r>
            <a:r>
              <a:rPr lang="fa-IR" dirty="0"/>
              <a:t>تحقیق در واقع نقشه و راهنمای تحقیق است. زیرا سایر بخش ها و فصول </a:t>
            </a:r>
            <a:r>
              <a:rPr lang="fa-IR" dirty="0" smtClean="0"/>
              <a:t>تحقیق بر </a:t>
            </a:r>
            <a:r>
              <a:rPr lang="fa-IR" dirty="0"/>
              <a:t>اساس آن شکل می گیرند. </a:t>
            </a:r>
            <a:endParaRPr lang="fa-IR" dirty="0" smtClean="0"/>
          </a:p>
          <a:p>
            <a:r>
              <a:rPr lang="fa-IR" dirty="0" smtClean="0"/>
              <a:t>هر </a:t>
            </a:r>
            <a:r>
              <a:rPr lang="fa-IR" dirty="0"/>
              <a:t>اندازه که طرح تحقیق به درستی و بر اساس اصول علمی تبیین </a:t>
            </a:r>
            <a:r>
              <a:rPr lang="fa-IR" dirty="0" smtClean="0"/>
              <a:t>وترسیم </a:t>
            </a:r>
            <a:r>
              <a:rPr lang="fa-IR" dirty="0"/>
              <a:t>شود ، ساختار تحقیق از انسجام و نظم منطقی بیشتری برخوردار می شود . ضمن آن که بر </a:t>
            </a:r>
            <a:r>
              <a:rPr lang="fa-IR" dirty="0" smtClean="0"/>
              <a:t>اتقانعلمی </a:t>
            </a:r>
            <a:r>
              <a:rPr lang="fa-IR" dirty="0"/>
              <a:t>تحقیق افزوده می شود و نشانه تسلط محقق بر موضوع تحقیق است. 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446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fa-IR" dirty="0" smtClean="0"/>
              <a:t>عناصر تحقیق پایانی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a-IR" dirty="0"/>
              <a:t>طرح تحقیق که به آن </a:t>
            </a:r>
            <a:r>
              <a:rPr lang="fa-IR" dirty="0" smtClean="0"/>
              <a:t>طرح تفصیلی </a:t>
            </a:r>
            <a:r>
              <a:rPr lang="fa-IR" dirty="0"/>
              <a:t>نیز گفته میشود شامل نه </a:t>
            </a:r>
            <a:r>
              <a:rPr lang="fa-IR" dirty="0" smtClean="0"/>
              <a:t>عنصر </a:t>
            </a:r>
            <a:r>
              <a:rPr lang="fa-IR" dirty="0"/>
              <a:t>یا گام است .</a:t>
            </a:r>
          </a:p>
        </p:txBody>
      </p:sp>
    </p:spTree>
    <p:extLst>
      <p:ext uri="{BB962C8B-B14F-4D97-AF65-F5344CB8AC3E}">
        <p14:creationId xmlns:p14="http://schemas.microsoft.com/office/powerpoint/2010/main" val="233640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 گام اول : </a:t>
            </a:r>
            <a:br>
              <a:rPr lang="fa-IR" dirty="0" smtClean="0"/>
            </a:br>
            <a:r>
              <a:rPr lang="fa-IR" dirty="0" smtClean="0"/>
              <a:t>واژگان کلیدی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755688"/>
          </a:xfrm>
          <a:solidFill>
            <a:schemeClr val="bg2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/>
              <a:t>در این قسمت، محقق تعریف کوتاهی از واژه های کلیدی که در پایان چکیده آورده است، بیان میکند</a:t>
            </a:r>
          </a:p>
        </p:txBody>
      </p:sp>
    </p:spTree>
    <p:extLst>
      <p:ext uri="{BB962C8B-B14F-4D97-AF65-F5344CB8AC3E}">
        <p14:creationId xmlns:p14="http://schemas.microsoft.com/office/powerpoint/2010/main" val="35354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گام دوم :</a:t>
            </a:r>
            <a:br>
              <a:rPr lang="fa-IR" dirty="0" smtClean="0"/>
            </a:br>
            <a:r>
              <a:rPr lang="fa-IR" dirty="0" smtClean="0"/>
              <a:t>تعریف وتبیین موضوع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/>
              <a:t>در شناسایی و بیان مسأله تحقیق، پژوهشگر سعی دارد شواهد دال بر وجود مسئله را بیان کند. یعنی</a:t>
            </a:r>
          </a:p>
          <a:p>
            <a:r>
              <a:rPr lang="fa-IR" dirty="0"/>
              <a:t>زمینه ای را تصویرکند که در آن مسأله مورد نظر رخ داده است. در این مرحله ویژگی های مسأله،</a:t>
            </a:r>
          </a:p>
          <a:p>
            <a:r>
              <a:rPr lang="fa-IR" dirty="0"/>
              <a:t>گستردگی،ابعاد،حدود مسأله و معرفی دقیق آن و بیان جنبه های مورد توجه در تحقیق حاضر نیز مطرح</a:t>
            </a:r>
          </a:p>
          <a:p>
            <a:r>
              <a:rPr lang="fa-IR" dirty="0"/>
              <a:t>میشود. محقق بایستی مسأله خود را توضیح داده و حد ومرز آن را بیان کند</a:t>
            </a:r>
          </a:p>
        </p:txBody>
      </p:sp>
    </p:spTree>
    <p:extLst>
      <p:ext uri="{BB962C8B-B14F-4D97-AF65-F5344CB8AC3E}">
        <p14:creationId xmlns:p14="http://schemas.microsoft.com/office/powerpoint/2010/main" val="21938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65618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 گام سوم : </a:t>
            </a:r>
            <a:br>
              <a:rPr lang="fa-IR" dirty="0" smtClean="0"/>
            </a:br>
            <a:r>
              <a:rPr lang="fa-IR" dirty="0" smtClean="0"/>
              <a:t>علت </a:t>
            </a:r>
            <a:r>
              <a:rPr lang="fa-IR" dirty="0"/>
              <a:t>انتخاب موضوع،اهمیت و فایده آن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: </a:t>
            </a:r>
            <a:r>
              <a:rPr lang="fa-IR" dirty="0"/>
              <a:t>زمانی که محقق موضوعی را برای تحقیق انتخاب </a:t>
            </a:r>
          </a:p>
          <a:p>
            <a:r>
              <a:rPr lang="fa-IR" dirty="0"/>
              <a:t>میکند به ارزش کار واقف است و به همان نسبت هم انگیزه های بیشتری برای انجام آن در خود </a:t>
            </a:r>
            <a:r>
              <a:rPr lang="fa-IR" dirty="0" smtClean="0"/>
              <a:t>می یابد </a:t>
            </a:r>
            <a:r>
              <a:rPr lang="fa-IR" dirty="0"/>
              <a:t>. محقق باید ارزشهای اساسی تحقیق را به دیگران منتقل کند. در این قسمت محقق بر پایه </a:t>
            </a:r>
            <a:r>
              <a:rPr lang="fa-IR" dirty="0" smtClean="0"/>
              <a:t>دیدگاه خود </a:t>
            </a:r>
            <a:r>
              <a:rPr lang="fa-IR" dirty="0"/>
              <a:t>بیان میکند که اهمیت این موضوع تاچه حد است. چرا چنین موضوعی را برای تحقیق </a:t>
            </a:r>
            <a:r>
              <a:rPr lang="fa-IR" dirty="0" smtClean="0"/>
              <a:t>انتخاب کرده است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21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گام چهارم : </a:t>
            </a:r>
            <a:br>
              <a:rPr lang="fa-IR" dirty="0" smtClean="0"/>
            </a:br>
            <a:r>
              <a:rPr lang="fa-IR" dirty="0" smtClean="0"/>
              <a:t>پیشینه </a:t>
            </a:r>
            <a:r>
              <a:rPr lang="fa-IR" dirty="0"/>
              <a:t>موضوع </a:t>
            </a:r>
            <a:r>
              <a:rPr lang="fa-IR" dirty="0" smtClean="0"/>
              <a:t>تحقیق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هیچ تحقیقی در خلاء صورت نمی گیرد وهر مطالعه ای دارای سابقه یا پیشینه است.در واقع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هر پژوهش </a:t>
            </a:r>
            <a:r>
              <a:rPr lang="fa-IR" dirty="0">
                <a:latin typeface="Arial" pitchFamily="34" charset="0"/>
                <a:cs typeface="Arial" pitchFamily="34" charset="0"/>
              </a:rPr>
              <a:t>در تداوم پژوهش های پیشین انجام می گیرد. 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مراد </a:t>
            </a:r>
            <a:r>
              <a:rPr lang="fa-IR" dirty="0">
                <a:latin typeface="Arial" pitchFamily="34" charset="0"/>
                <a:cs typeface="Arial" pitchFamily="34" charset="0"/>
              </a:rPr>
              <a:t>از نوشتن پیشینه ، نشان دادن وقوف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محقق نسبت </a:t>
            </a:r>
            <a:r>
              <a:rPr lang="fa-IR" dirty="0">
                <a:latin typeface="Arial" pitchFamily="34" charset="0"/>
                <a:cs typeface="Arial" pitchFamily="34" charset="0"/>
              </a:rPr>
              <a:t>به سابقه تاریخی مساله مورد تحقیق در گستره مربوط است . اینکه در این گستره ، چه زمینه ها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و آثاری وجود دارد ، چه تحقیقاتی انجام شده و جایگاه تحقیق حاضر در آن مطالعات چیست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؟</a:t>
            </a: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dirty="0">
                <a:latin typeface="Arial" pitchFamily="34" charset="0"/>
                <a:cs typeface="Arial" pitchFamily="34" charset="0"/>
              </a:rPr>
              <a:t>آیا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این تحقیق </a:t>
            </a:r>
            <a:r>
              <a:rPr lang="fa-IR" dirty="0">
                <a:latin typeface="Arial" pitchFamily="34" charset="0"/>
                <a:cs typeface="Arial" pitchFamily="34" charset="0"/>
              </a:rPr>
              <a:t>رخنه ای از آن میراث رفع می کند یا نقصانی را بر طرف می سازد؟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پیشینه موضوع در دو قسمت تبیین می شود. 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اول </a:t>
            </a:r>
            <a:r>
              <a:rPr lang="fa-IR" dirty="0">
                <a:latin typeface="Arial" pitchFamily="34" charset="0"/>
                <a:cs typeface="Arial" pitchFamily="34" charset="0"/>
              </a:rPr>
              <a:t>پیشینه خود مسأله باید بررسی شود که آیا در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این خصوص </a:t>
            </a:r>
            <a:r>
              <a:rPr lang="fa-IR" dirty="0">
                <a:latin typeface="Arial" pitchFamily="34" charset="0"/>
                <a:cs typeface="Arial" pitchFamily="34" charset="0"/>
              </a:rPr>
              <a:t>تحقیقی صورت گرفته است یا خیر، تا از موازیکاری و پژوهشهای تکراری جلوگیری شود.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دوم پیشینه منابع : محقق بایستی پس از مطالعه و کنکاش و با توجه به موضوع تحقیق خود تعدادی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از منابع </a:t>
            </a:r>
            <a:r>
              <a:rPr lang="fa-IR" dirty="0">
                <a:latin typeface="Arial" pitchFamily="34" charset="0"/>
                <a:cs typeface="Arial" pitchFamily="34" charset="0"/>
              </a:rPr>
              <a:t>دست اول و منابع معتبر علمی و پژوهشی مانند کتب ، پایان نامه ها ومقالات علمی مربوط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به موضوع </a:t>
            </a:r>
            <a:r>
              <a:rPr lang="fa-IR" dirty="0">
                <a:latin typeface="Arial" pitchFamily="34" charset="0"/>
                <a:cs typeface="Arial" pitchFamily="34" charset="0"/>
              </a:rPr>
              <a:t>خود را با آدرس کامل ذکر کرده وضمن ارائه گزارشی کوتاه از آنها، وجه تشابه یا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تفاوت پژوهش </a:t>
            </a:r>
            <a:r>
              <a:rPr lang="fa-IR" dirty="0">
                <a:latin typeface="Arial" pitchFamily="34" charset="0"/>
                <a:cs typeface="Arial" pitchFamily="34" charset="0"/>
              </a:rPr>
              <a:t>خود را با آنها بیان کند تا تحقیقات تکراری نشده ودر راستای تکمیل یک موضوع باشند.</a:t>
            </a:r>
          </a:p>
        </p:txBody>
      </p:sp>
    </p:spTree>
    <p:extLst>
      <p:ext uri="{BB962C8B-B14F-4D97-AF65-F5344CB8AC3E}">
        <p14:creationId xmlns:p14="http://schemas.microsoft.com/office/powerpoint/2010/main" val="31280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گام پنجم:</a:t>
            </a:r>
            <a:br>
              <a:rPr lang="fa-IR" dirty="0" smtClean="0"/>
            </a:br>
            <a:r>
              <a:rPr lang="fa-IR" dirty="0" smtClean="0"/>
              <a:t>سوالات </a:t>
            </a:r>
            <a:r>
              <a:rPr lang="fa-IR" dirty="0"/>
              <a:t>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fa-IR" dirty="0"/>
              <a:t>سوال اصلی: در واقع دغدغه اصلی پژوهشگر است که تصمیم به انجام پژوهش درآن زمینه گرفته </a:t>
            </a:r>
            <a:r>
              <a:rPr lang="fa-IR" dirty="0" smtClean="0"/>
              <a:t>است </a:t>
            </a:r>
            <a:r>
              <a:rPr lang="fa-IR" dirty="0"/>
              <a:t>و معمولا از عنوان تحقیق گرفته میشود. </a:t>
            </a:r>
            <a:endParaRPr lang="fa-IR" dirty="0" smtClean="0"/>
          </a:p>
          <a:p>
            <a:r>
              <a:rPr lang="fa-IR" dirty="0" smtClean="0"/>
              <a:t>سوال </a:t>
            </a:r>
            <a:r>
              <a:rPr lang="fa-IR" dirty="0"/>
              <a:t>اصلی معمولا یک سوال بیشتر نیست. </a:t>
            </a:r>
            <a:endParaRPr lang="fa-IR" dirty="0" smtClean="0"/>
          </a:p>
          <a:p>
            <a:r>
              <a:rPr lang="fa-IR" dirty="0" smtClean="0"/>
              <a:t>نکته </a:t>
            </a:r>
            <a:r>
              <a:rPr lang="fa-IR" dirty="0"/>
              <a:t>مهم:</a:t>
            </a:r>
          </a:p>
          <a:p>
            <a:r>
              <a:rPr lang="fa-IR" dirty="0"/>
              <a:t>سوال باید به گونه ای طرح شود که جواب آن ، کلمه بله و یا خیر نباشد.</a:t>
            </a:r>
          </a:p>
          <a:p>
            <a:r>
              <a:rPr lang="fa-IR" dirty="0"/>
              <a:t>مثال: در پایان نامه با </a:t>
            </a:r>
            <a:r>
              <a:rPr lang="fa-IR" dirty="0" smtClean="0"/>
              <a:t>عنوان  </a:t>
            </a:r>
            <a:r>
              <a:rPr lang="fa-IR" dirty="0"/>
              <a:t>نقش آموزه مهدویت در انقلاب اسلامی ایران </a:t>
            </a:r>
          </a:p>
          <a:p>
            <a:r>
              <a:rPr lang="fa-IR" dirty="0"/>
              <a:t>سوال اصلی : آموزه مهدویت چه تأثیر و جایگاهی در انقلاب اسلامی ایران داشته است؟</a:t>
            </a:r>
          </a:p>
          <a:p>
            <a:r>
              <a:rPr lang="fa-IR" dirty="0"/>
              <a:t>مثال نادرست: </a:t>
            </a:r>
            <a:r>
              <a:rPr lang="fa-IR" b="1" dirty="0"/>
              <a:t>آیا </a:t>
            </a:r>
            <a:r>
              <a:rPr lang="fa-IR" dirty="0"/>
              <a:t>مهدویت در انقلاب اسلامی ایران نقش داشته است؟</a:t>
            </a:r>
          </a:p>
          <a:p>
            <a:r>
              <a:rPr lang="fa-IR" dirty="0"/>
              <a:t>سوالات فرعی : سوالات فرعی ، همان سوال اصلی است که شکسته و به چند سوال جزیی ترتقسیم </a:t>
            </a:r>
            <a:r>
              <a:rPr lang="fa-IR" dirty="0" smtClean="0"/>
              <a:t>می </a:t>
            </a:r>
            <a:r>
              <a:rPr lang="fa-IR" dirty="0"/>
              <a:t>شود. این سوالات برای تبیین و تکمیل و در راستای پاسخ به سوال اصلی طرح میشوند و در واقع</a:t>
            </a:r>
          </a:p>
          <a:p>
            <a:r>
              <a:rPr lang="fa-IR" dirty="0" smtClean="0"/>
              <a:t>فصل های پایان </a:t>
            </a:r>
            <a:r>
              <a:rPr lang="fa-IR" dirty="0"/>
              <a:t>نامه را تشکیل </a:t>
            </a:r>
            <a:r>
              <a:rPr lang="fa-IR" dirty="0" smtClean="0"/>
              <a:t>میدهند مجوع </a:t>
            </a:r>
            <a:r>
              <a:rPr lang="fa-IR" dirty="0"/>
              <a:t>آنها باید همه جوانب سوال اصلی را در بر بگیرد. </a:t>
            </a:r>
            <a:endParaRPr lang="fa-IR" dirty="0" smtClean="0"/>
          </a:p>
          <a:p>
            <a:r>
              <a:rPr lang="fa-IR" dirty="0" smtClean="0"/>
              <a:t>این </a:t>
            </a:r>
            <a:r>
              <a:rPr lang="fa-IR" dirty="0"/>
              <a:t>سوالات باهم متباین بوده </a:t>
            </a:r>
            <a:r>
              <a:rPr lang="fa-IR" dirty="0" smtClean="0"/>
              <a:t>ونباید تداخل </a:t>
            </a:r>
            <a:r>
              <a:rPr lang="fa-IR" dirty="0"/>
              <a:t>داشته باشند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588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گام ششم :</a:t>
            </a:r>
            <a:br>
              <a:rPr lang="fa-IR" dirty="0" smtClean="0"/>
            </a:br>
            <a:r>
              <a:rPr lang="fa-IR" dirty="0" smtClean="0"/>
              <a:t>فرضیه تحقیق: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فرضیه </a:t>
            </a:r>
            <a:r>
              <a:rPr lang="fa-IR" dirty="0"/>
              <a:t>پاسخ موقتی به سوال اصلی تحقیق است که محقق در طول تحقیق به دنبال اثبات و یا رد </a:t>
            </a:r>
            <a:r>
              <a:rPr lang="fa-IR" dirty="0" smtClean="0"/>
              <a:t>آن است</a:t>
            </a:r>
            <a:r>
              <a:rPr lang="fa-IR" dirty="0"/>
              <a:t>. بهترین فرضیه آن است که محقق در نهایت و پس از پژوهش آن را اثبات کند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  </a:t>
            </a:r>
            <a:r>
              <a:rPr lang="fa-IR" dirty="0"/>
              <a:t>فرضیه </a:t>
            </a:r>
            <a:r>
              <a:rPr lang="fa-IR" dirty="0" smtClean="0"/>
              <a:t>بایدکوتاه و </a:t>
            </a:r>
            <a:r>
              <a:rPr lang="fa-IR" dirty="0"/>
              <a:t>مختصر، قابل فهم و دارای حدود مشخص باشد. معمولا فرضیه به صورت یک یا دو جمله </a:t>
            </a:r>
            <a:r>
              <a:rPr lang="fa-IR" dirty="0" smtClean="0"/>
              <a:t>خبری می باشد.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6938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 گام هفتم :</a:t>
            </a:r>
            <a:br>
              <a:rPr lang="fa-IR" dirty="0" smtClean="0"/>
            </a:br>
            <a:r>
              <a:rPr lang="fa-IR" dirty="0" smtClean="0"/>
              <a:t>پیش </a:t>
            </a:r>
            <a:r>
              <a:rPr lang="fa-IR" dirty="0"/>
              <a:t>فرض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: </a:t>
            </a:r>
            <a:r>
              <a:rPr lang="fa-IR" dirty="0"/>
              <a:t>پیش فرضها قضایای مسلمی هستند که قبلا برای محقق اثبات شده اند و محقق </a:t>
            </a:r>
            <a:r>
              <a:rPr lang="fa-IR" dirty="0" smtClean="0"/>
              <a:t>در صحت </a:t>
            </a:r>
            <a:r>
              <a:rPr lang="fa-IR" dirty="0"/>
              <a:t>آنها شک و تردید ندارد. در تحقیق نیز به عنوان پایه مباحث به شمار می روند. مثال: در </a:t>
            </a:r>
            <a:r>
              <a:rPr lang="fa-IR" dirty="0" smtClean="0"/>
              <a:t>پایان</a:t>
            </a:r>
            <a:r>
              <a:rPr lang="fa-IR" dirty="0"/>
              <a:t> </a:t>
            </a:r>
            <a:r>
              <a:rPr lang="fa-IR" dirty="0" smtClean="0"/>
              <a:t> نامه: </a:t>
            </a:r>
            <a:r>
              <a:rPr lang="fa-IR" dirty="0"/>
              <a:t>نقش آموزه مهدویت در انقلاب اسلامی ایران </a:t>
            </a:r>
          </a:p>
          <a:p>
            <a:r>
              <a:rPr lang="fa-IR" dirty="0"/>
              <a:t>محقق عقیده دارد که؛ 1 ارزشهای </a:t>
            </a:r>
            <a:r>
              <a:rPr lang="fa-IR" dirty="0" smtClean="0"/>
              <a:t>-انقلاب </a:t>
            </a:r>
            <a:r>
              <a:rPr lang="fa-IR" dirty="0"/>
              <a:t>اسلامی منبعث از الگوی دینی است. 2 حکومت مهدوی، الگوی آرمانی و مطلوب برای ا</a:t>
            </a:r>
            <a:r>
              <a:rPr lang="fa-IR" dirty="0" smtClean="0"/>
              <a:t>نقلاب </a:t>
            </a:r>
            <a:r>
              <a:rPr lang="fa-IR" dirty="0"/>
              <a:t>اسلامی است. 3 مهدویت در شکل گیری انقلاب اسلامی نقش داشته است.</a:t>
            </a:r>
          </a:p>
        </p:txBody>
      </p:sp>
    </p:spTree>
    <p:extLst>
      <p:ext uri="{BB962C8B-B14F-4D97-AF65-F5344CB8AC3E}">
        <p14:creationId xmlns:p14="http://schemas.microsoft.com/office/powerpoint/2010/main" val="2331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هدف از نگارش تحقیق پایانی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/>
              <a:t>هدف از تدوين تحقيق پاياني، سنجش ميزان توانمندي طلبه نسبت به انجام روشمند يك تحقيق علمي در حد </a:t>
            </a:r>
            <a:r>
              <a:rPr lang="fa-IR" dirty="0" smtClean="0"/>
              <a:t>تتبع </a:t>
            </a:r>
          </a:p>
          <a:p>
            <a:r>
              <a:rPr lang="fa-IR" dirty="0" smtClean="0"/>
              <a:t>بابهرهگيري </a:t>
            </a:r>
            <a:r>
              <a:rPr lang="fa-IR" dirty="0"/>
              <a:t>از منابع علمي معتبر به روش كتابخانه اي( به صورت گردآوري و تقرير اقوال) و ارائه گزارش </a:t>
            </a:r>
            <a:r>
              <a:rPr lang="fa-IR" dirty="0" smtClean="0"/>
              <a:t>تحقيق در </a:t>
            </a:r>
            <a:r>
              <a:rPr lang="fa-IR" dirty="0"/>
              <a:t>ساختاري منسجم و منطقي است.</a:t>
            </a:r>
          </a:p>
        </p:txBody>
      </p:sp>
    </p:spTree>
    <p:extLst>
      <p:ext uri="{BB962C8B-B14F-4D97-AF65-F5344CB8AC3E}">
        <p14:creationId xmlns:p14="http://schemas.microsoft.com/office/powerpoint/2010/main" val="342252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 گام هشتم :</a:t>
            </a:r>
            <a:br>
              <a:rPr lang="fa-IR" dirty="0" smtClean="0"/>
            </a:br>
            <a:r>
              <a:rPr lang="fa-IR" dirty="0" smtClean="0"/>
              <a:t>روش </a:t>
            </a:r>
            <a:r>
              <a:rPr lang="fa-IR" dirty="0"/>
              <a:t>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 </a:t>
            </a:r>
            <a:r>
              <a:rPr lang="fa-IR" dirty="0"/>
              <a:t>تحقیقات طلاب معمولا با روش کتابخانهای صورت </a:t>
            </a:r>
            <a:r>
              <a:rPr lang="fa-IR" dirty="0" smtClean="0"/>
              <a:t>میگیرد</a:t>
            </a:r>
          </a:p>
          <a:p>
            <a:r>
              <a:rPr lang="fa-IR" dirty="0" smtClean="0"/>
              <a:t>  </a:t>
            </a:r>
            <a:r>
              <a:rPr lang="fa-IR" dirty="0"/>
              <a:t>محقق با این روش </a:t>
            </a:r>
            <a:r>
              <a:rPr lang="fa-IR" dirty="0" smtClean="0"/>
              <a:t>به </a:t>
            </a:r>
            <a:r>
              <a:rPr lang="fa-IR" dirty="0"/>
              <a:t>تجزیه و تحلیل داده های خود می پردازد. </a:t>
            </a:r>
            <a:r>
              <a:rPr lang="fa-IR" dirty="0" smtClean="0"/>
              <a:t>محقق </a:t>
            </a:r>
            <a:r>
              <a:rPr lang="fa-IR" dirty="0"/>
              <a:t>در این قسمت روش تحقیق خود را بیان میکند</a:t>
            </a:r>
          </a:p>
        </p:txBody>
      </p:sp>
    </p:spTree>
    <p:extLst>
      <p:ext uri="{BB962C8B-B14F-4D97-AF65-F5344CB8AC3E}">
        <p14:creationId xmlns:p14="http://schemas.microsoft.com/office/powerpoint/2010/main" val="26430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گام نهم:</a:t>
            </a:r>
            <a:br>
              <a:rPr lang="fa-IR" dirty="0" smtClean="0"/>
            </a:br>
            <a:r>
              <a:rPr lang="fa-IR" dirty="0" smtClean="0"/>
              <a:t>ساختار </a:t>
            </a:r>
            <a:r>
              <a:rPr lang="fa-IR" dirty="0"/>
              <a:t>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 </a:t>
            </a:r>
            <a:r>
              <a:rPr lang="fa-IR" dirty="0"/>
              <a:t>محقق در این قسمت سازماندهی و چارچوب تحقیق خود را که به کمک استاد </a:t>
            </a:r>
            <a:r>
              <a:rPr lang="fa-IR" dirty="0" smtClean="0"/>
              <a:t>راهنما </a:t>
            </a:r>
            <a:r>
              <a:rPr lang="fa-IR" dirty="0"/>
              <a:t>تنظیم کرده است بیان کرده، توضیحی کوتاه از هرقسمت بیان میکند.</a:t>
            </a:r>
          </a:p>
        </p:txBody>
      </p:sp>
    </p:spTree>
    <p:extLst>
      <p:ext uri="{BB962C8B-B14F-4D97-AF65-F5344CB8AC3E}">
        <p14:creationId xmlns:p14="http://schemas.microsoft.com/office/powerpoint/2010/main" val="324186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r"/>
            <a:r>
              <a:rPr lang="fa-IR" dirty="0"/>
              <a:t>متن اصلی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fa-IR" dirty="0"/>
              <a:t>قبل از شروع متن یک مقدمه کلی میآید که در آن اهداف مورد نظر در تحقیق، روش ها، نحوه انجام تحقیق</a:t>
            </a:r>
          </a:p>
          <a:p>
            <a:r>
              <a:rPr lang="fa-IR" dirty="0"/>
              <a:t>و... مطرح میشود و مدخلی برای ورود به بحث است. این مقدمه با طرح تحقیق فرق میکند.</a:t>
            </a:r>
          </a:p>
          <a:p>
            <a:r>
              <a:rPr lang="fa-IR" dirty="0"/>
              <a:t>همانطور که گفته شد متن اصلی شامل 3 مبحث است</a:t>
            </a:r>
            <a:r>
              <a:rPr lang="fa-IR" dirty="0" smtClean="0"/>
              <a:t>:</a:t>
            </a:r>
            <a:r>
              <a:rPr lang="fa-IR" dirty="0"/>
              <a:t> </a:t>
            </a:r>
            <a:endParaRPr lang="fa-IR" dirty="0" smtClean="0"/>
          </a:p>
          <a:p>
            <a:r>
              <a:rPr lang="fa-IR" dirty="0" smtClean="0"/>
              <a:t>مقدمه </a:t>
            </a:r>
            <a:endParaRPr lang="fa-IR" dirty="0"/>
          </a:p>
          <a:p>
            <a:r>
              <a:rPr lang="fa-IR" dirty="0" smtClean="0"/>
              <a:t> </a:t>
            </a:r>
            <a:r>
              <a:rPr lang="fa-IR" dirty="0"/>
              <a:t>فصل های تحقیق</a:t>
            </a:r>
          </a:p>
          <a:p>
            <a:r>
              <a:rPr lang="fa-IR" dirty="0"/>
              <a:t>- خاتمه و نتیجه گیری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04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a-IR" dirty="0"/>
              <a:t>نکات مهم در نگارش متن پایان نامه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a-IR" dirty="0" smtClean="0">
                <a:latin typeface="Arial" pitchFamily="34" charset="0"/>
                <a:cs typeface="Arial" pitchFamily="34" charset="0"/>
              </a:rPr>
              <a:t>باید </a:t>
            </a:r>
            <a:r>
              <a:rPr lang="fa-IR" dirty="0">
                <a:latin typeface="Arial" pitchFamily="34" charset="0"/>
                <a:cs typeface="Arial" pitchFamily="34" charset="0"/>
              </a:rPr>
              <a:t>توجه داشت که متن پایان نامه یک متن علمی است. بنابراین باید با زبان علمی نگاشته موارد ذیل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درآن </a:t>
            </a:r>
            <a:r>
              <a:rPr lang="fa-IR" dirty="0">
                <a:latin typeface="Arial" pitchFamily="34" charset="0"/>
                <a:cs typeface="Arial" pitchFamily="34" charset="0"/>
              </a:rPr>
              <a:t>رعایت شود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a-IR" dirty="0">
                <a:latin typeface="Arial" pitchFamily="34" charset="0"/>
                <a:cs typeface="Arial" pitchFamily="34" charset="0"/>
              </a:rPr>
              <a:t>- روان بودن و رسایی متن: از بهکارگیری واژه های نامأنوس، عبارات پیچیده و نامفهوم،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جملات طولانی </a:t>
            </a:r>
            <a:r>
              <a:rPr lang="fa-IR" dirty="0">
                <a:latin typeface="Arial" pitchFamily="34" charset="0"/>
                <a:cs typeface="Arial" pitchFamily="34" charset="0"/>
              </a:rPr>
              <a:t>و... پرهیز شود.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پرهیز از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به کارگیری </a:t>
            </a:r>
            <a:r>
              <a:rPr lang="fa-IR" dirty="0">
                <a:latin typeface="Arial" pitchFamily="34" charset="0"/>
                <a:cs typeface="Arial" pitchFamily="34" charset="0"/>
              </a:rPr>
              <a:t>واژههای غیر فارسی در متن و چکیده :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ازبه کاربردن </a:t>
            </a:r>
            <a:r>
              <a:rPr lang="fa-IR" dirty="0">
                <a:latin typeface="Arial" pitchFamily="34" charset="0"/>
                <a:cs typeface="Arial" pitchFamily="34" charset="0"/>
              </a:rPr>
              <a:t>واژه های )عربی،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انگلیسی و</a:t>
            </a:r>
            <a:r>
              <a:rPr lang="fa-IR" dirty="0">
                <a:latin typeface="Arial" pitchFamily="34" charset="0"/>
                <a:cs typeface="Arial" pitchFamily="34" charset="0"/>
              </a:rPr>
              <a:t>...(در متن خودداری شود . اگر لازم بود واژه ای نوشته شود معادل فارسی آن را در متن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اصلی نوشته </a:t>
            </a:r>
            <a:r>
              <a:rPr lang="fa-IR" dirty="0">
                <a:latin typeface="Arial" pitchFamily="34" charset="0"/>
                <a:cs typeface="Arial" pitchFamily="34" charset="0"/>
              </a:rPr>
              <a:t>و با شماره مشخص کنند و در پاورقی، « : عربی یا لاتین آن واژه نگاشته شود. مثال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rational </a:t>
            </a:r>
            <a:r>
              <a:rPr lang="fa-IR" dirty="0">
                <a:latin typeface="Arial" pitchFamily="34" charset="0"/>
                <a:cs typeface="Arial" pitchFamily="34" charset="0"/>
              </a:rPr>
              <a:t>به معنای عقلانی، منطقی. در متن واژه عقلانی یا منطقی می نویسیم و بعد شماره می- »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زنیم و در پاورقی انگلیسی آن را میآوریم.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پرهیز از قلم فرسایی طولانی و بیهوده و عدم بهکارگیری واژههای احساسی و القاب وعناوین.</a:t>
            </a:r>
          </a:p>
          <a:p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- رعایت علایم نگارشی و ویرایشی در متن: حداقل اصول اولیه نگارش دستور زبان.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تطابق محتوا با عنوان : محقق بایستی مطالب محتوایی را در راستای عنوانی که انتخاب کرده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و تصویب </a:t>
            </a:r>
            <a:r>
              <a:rPr lang="fa-IR" dirty="0">
                <a:latin typeface="Arial" pitchFamily="34" charset="0"/>
                <a:cs typeface="Arial" pitchFamily="34" charset="0"/>
              </a:rPr>
              <a:t>شده است و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همچین </a:t>
            </a:r>
            <a:r>
              <a:rPr lang="fa-IR" dirty="0">
                <a:latin typeface="Arial" pitchFamily="34" charset="0"/>
                <a:cs typeface="Arial" pitchFamily="34" charset="0"/>
              </a:rPr>
              <a:t>مطابق با طرح تفصیلی که تدوین نموده است بنویسد و از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مطالب غیرضروری </a:t>
            </a:r>
            <a:r>
              <a:rPr lang="fa-IR" dirty="0">
                <a:latin typeface="Arial" pitchFamily="34" charset="0"/>
                <a:cs typeface="Arial" pitchFamily="34" charset="0"/>
              </a:rPr>
              <a:t>بپرهیزد.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نگارش و بازنویسی محتوا به قلم محقق : پایان نامه باید به قلم محقق نگاشته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شود.منابع مورداستفاده </a:t>
            </a:r>
            <a:r>
              <a:rPr lang="fa-IR" dirty="0">
                <a:latin typeface="Arial" pitchFamily="34" charset="0"/>
                <a:cs typeface="Arial" pitchFamily="34" charset="0"/>
              </a:rPr>
              <a:t>محقق نیز می بایست منبع اصلی و معتبر باشد. 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مجموعه </a:t>
            </a:r>
            <a:r>
              <a:rPr lang="fa-IR" dirty="0">
                <a:latin typeface="Arial" pitchFamily="34" charset="0"/>
                <a:cs typeface="Arial" pitchFamily="34" charset="0"/>
              </a:rPr>
              <a:t>مطالب و عباراتی که نقل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قول مستقیم </a:t>
            </a:r>
            <a:r>
              <a:rPr lang="fa-IR" dirty="0">
                <a:latin typeface="Arial" pitchFamily="34" charset="0"/>
                <a:cs typeface="Arial" pitchFamily="34" charset="0"/>
              </a:rPr>
              <a:t>از منبعی میشود، نباید ساختار کلی تحقیق را تشکیل دهد؛به گونهای که اگر آن مطالب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از متن </a:t>
            </a:r>
            <a:r>
              <a:rPr lang="fa-IR" dirty="0">
                <a:latin typeface="Arial" pitchFamily="34" charset="0"/>
                <a:cs typeface="Arial" pitchFamily="34" charset="0"/>
              </a:rPr>
              <a:t>حذف و برداشته شود، ساختار کلی تحقیق آسیب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ببیند.</a:t>
            </a:r>
          </a:p>
          <a:p>
            <a:pPr marL="0" indent="0">
              <a:buNone/>
            </a:pP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73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شماره گذاری </a:t>
            </a:r>
            <a:r>
              <a:rPr lang="fa-IR" dirty="0"/>
              <a:t>موضوعات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fa-IR" dirty="0" smtClean="0"/>
              <a:t>موضوعات </a:t>
            </a:r>
            <a:r>
              <a:rPr lang="fa-IR" dirty="0"/>
              <a:t>، عناوین و تیترها در متن باید با حروف ابجد یا عدد شماره گذاری ومشخص گردند. </a:t>
            </a:r>
            <a:endParaRPr lang="fa-IR" dirty="0" smtClean="0"/>
          </a:p>
          <a:p>
            <a:r>
              <a:rPr lang="fa-IR" dirty="0" smtClean="0"/>
              <a:t>عناوین اصلی </a:t>
            </a:r>
            <a:r>
              <a:rPr lang="fa-IR" dirty="0"/>
              <a:t>در هر فصل به عناوین فرعی و همین طور عناوین جزئی تری تقسیم می شود که معمولا پایان </a:t>
            </a:r>
            <a:r>
              <a:rPr lang="fa-IR" dirty="0" smtClean="0"/>
              <a:t>نامه های </a:t>
            </a:r>
            <a:r>
              <a:rPr lang="fa-IR" dirty="0"/>
              <a:t>حوزوی در متن شماره گذاری می شوند. برای شماره گذاری، هر کدام از عناوین با خط فاصله از </a:t>
            </a:r>
            <a:r>
              <a:rPr lang="fa-IR" dirty="0" smtClean="0"/>
              <a:t>هم جدا </a:t>
            </a:r>
            <a:r>
              <a:rPr lang="fa-IR" dirty="0"/>
              <a:t>می شوند. عدد سمت چپ بیانگر عنوان اصلی و عدد سمت راست نشانه ترتیب عنوان فرعی است.</a:t>
            </a:r>
          </a:p>
          <a:p>
            <a:r>
              <a:rPr lang="fa-IR" dirty="0"/>
              <a:t>باید به همین ترتیب نیز در فهرست مطالب ذکر شوند. </a:t>
            </a:r>
            <a:r>
              <a:rPr lang="fa-IR" dirty="0" smtClean="0"/>
              <a:t>مثال: عنوان </a:t>
            </a:r>
            <a:r>
              <a:rPr lang="fa-IR" dirty="0"/>
              <a:t>اصلی: 3 نقش معنویت در زندگی</a:t>
            </a:r>
          </a:p>
        </p:txBody>
      </p:sp>
    </p:spTree>
    <p:extLst>
      <p:ext uri="{BB962C8B-B14F-4D97-AF65-F5344CB8AC3E}">
        <p14:creationId xmlns:p14="http://schemas.microsoft.com/office/powerpoint/2010/main" val="110116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fa-IR" dirty="0"/>
              <a:t>شیوه تنظیم پایان نامه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fa-IR" b="1" dirty="0"/>
              <a:t>طرح کلی</a:t>
            </a:r>
          </a:p>
          <a:p>
            <a:r>
              <a:rPr lang="fa-IR" dirty="0" smtClean="0"/>
              <a:t> </a:t>
            </a:r>
            <a:r>
              <a:rPr lang="fa-IR" b="1" dirty="0"/>
              <a:t>جلد </a:t>
            </a:r>
            <a:r>
              <a:rPr lang="fa-IR" b="1" dirty="0" smtClean="0"/>
              <a:t>پایان نامه </a:t>
            </a:r>
            <a:r>
              <a:rPr lang="fa-IR" dirty="0"/>
              <a:t>: حتما گالینگور </a:t>
            </a:r>
            <a:r>
              <a:rPr lang="fa-IR" b="1" dirty="0" smtClean="0"/>
              <a:t>سبز </a:t>
            </a:r>
            <a:r>
              <a:rPr lang="fa-IR" dirty="0"/>
              <a:t>و مطالب روی جلد زرکوب شود، </a:t>
            </a:r>
            <a:r>
              <a:rPr lang="fa-IR" dirty="0" smtClean="0"/>
              <a:t>فونت آن </a:t>
            </a:r>
            <a:r>
              <a:rPr lang="fa-IR" dirty="0"/>
              <a:t>مانند نمونه شماره 2 باشد.</a:t>
            </a:r>
          </a:p>
          <a:p>
            <a:r>
              <a:rPr lang="fa-IR" dirty="0" smtClean="0"/>
              <a:t> </a:t>
            </a:r>
            <a:r>
              <a:rPr lang="fa-IR" b="1" dirty="0"/>
              <a:t>صفحه سفید</a:t>
            </a:r>
          </a:p>
          <a:p>
            <a:r>
              <a:rPr lang="fa-IR" dirty="0" smtClean="0"/>
              <a:t> </a:t>
            </a:r>
            <a:r>
              <a:rPr lang="fa-IR" b="1" dirty="0"/>
              <a:t>صفحه بسم الله</a:t>
            </a:r>
            <a:r>
              <a:rPr lang="fa-IR" dirty="0"/>
              <a:t>: ساده و بدون کادر باشد.</a:t>
            </a:r>
          </a:p>
          <a:p>
            <a:r>
              <a:rPr lang="fa-IR" b="1" dirty="0" smtClean="0"/>
              <a:t>صفحه </a:t>
            </a:r>
            <a:r>
              <a:rPr lang="fa-IR" b="1" dirty="0"/>
              <a:t>عنوان</a:t>
            </a:r>
            <a:r>
              <a:rPr lang="fa-IR" dirty="0"/>
              <a:t>: تمام مطالبی که روی جلد نوشته شده در اینجا عیناً ذکر</a:t>
            </a:r>
          </a:p>
          <a:p>
            <a:r>
              <a:rPr lang="fa-IR" dirty="0"/>
              <a:t>شود.ذکرعناوین و القاب مانند دکتر، حجت الاسلام، آقای، خانم و....اشکال ندارد.</a:t>
            </a:r>
          </a:p>
          <a:p>
            <a:r>
              <a:rPr lang="fa-IR" dirty="0" smtClean="0"/>
              <a:t> </a:t>
            </a:r>
            <a:r>
              <a:rPr lang="fa-IR" b="1" dirty="0"/>
              <a:t>صفحه تحمیدیه: </a:t>
            </a:r>
            <a:r>
              <a:rPr lang="fa-IR" dirty="0"/>
              <a:t>ساده و بدون کادر باشد.</a:t>
            </a:r>
          </a:p>
          <a:p>
            <a:r>
              <a:rPr lang="fa-IR" b="1" dirty="0" smtClean="0"/>
              <a:t>صفحه </a:t>
            </a:r>
            <a:r>
              <a:rPr lang="fa-IR" b="1" dirty="0"/>
              <a:t>تقدیم: </a:t>
            </a:r>
            <a:r>
              <a:rPr lang="fa-IR" dirty="0"/>
              <a:t>ساده و بدون کادر </a:t>
            </a:r>
            <a:r>
              <a:rPr lang="fa-IR" dirty="0" smtClean="0"/>
              <a:t>باشد</a:t>
            </a:r>
            <a:r>
              <a:rPr lang="fa-IR" b="1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b="1" dirty="0" smtClean="0"/>
              <a:t>صفحه </a:t>
            </a:r>
            <a:r>
              <a:rPr lang="fa-IR" b="1" dirty="0"/>
              <a:t>تقدیر و تشکر: </a:t>
            </a:r>
            <a:r>
              <a:rPr lang="fa-IR" dirty="0"/>
              <a:t>ساده و بدون کادر باشد.</a:t>
            </a:r>
          </a:p>
          <a:p>
            <a:r>
              <a:rPr lang="fa-IR" b="1" dirty="0" smtClean="0"/>
              <a:t>چکیده</a:t>
            </a:r>
            <a:r>
              <a:rPr lang="fa-IR" b="1" dirty="0"/>
              <a:t>: </a:t>
            </a:r>
            <a:r>
              <a:rPr lang="fa-IR" dirty="0"/>
              <a:t>چکیده حداکثر 311 کلمه و یک صفحه </a:t>
            </a:r>
            <a:r>
              <a:rPr lang="en-US" dirty="0"/>
              <a:t>A4 </a:t>
            </a:r>
            <a:r>
              <a:rPr lang="fa-IR" dirty="0"/>
              <a:t>با فاصله خطوط یک سانتی-</a:t>
            </a:r>
          </a:p>
          <a:p>
            <a:r>
              <a:rPr lang="fa-IR" dirty="0"/>
              <a:t>متر آورده شود.چکیده نباید بیشتر از یک صفحه </a:t>
            </a:r>
            <a:r>
              <a:rPr lang="en-US" dirty="0"/>
              <a:t>A4 </a:t>
            </a:r>
            <a:r>
              <a:rPr lang="fa-IR" dirty="0" smtClean="0"/>
              <a:t>باشد.</a:t>
            </a:r>
          </a:p>
          <a:p>
            <a:r>
              <a:rPr lang="fa-IR" dirty="0" smtClean="0"/>
              <a:t> </a:t>
            </a:r>
            <a:r>
              <a:rPr lang="fa-IR" b="1" dirty="0"/>
              <a:t>فهرست مطالب: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54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fa-IR" dirty="0"/>
              <a:t>شیوه ارجاع در پاورقی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کتاب :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r>
              <a:rPr lang="fa-IR" dirty="0" smtClean="0">
                <a:latin typeface="Arial" pitchFamily="34" charset="0"/>
                <a:cs typeface="Arial" pitchFamily="34" charset="0"/>
              </a:rPr>
              <a:t>نام</a:t>
            </a:r>
            <a:r>
              <a:rPr lang="fa-IR" dirty="0">
                <a:latin typeface="Arial" pitchFamily="34" charset="0"/>
                <a:cs typeface="Arial" pitchFamily="34" charset="0"/>
              </a:rPr>
              <a:t>، نام خانوادگی، عنوان کتاب، نام)مترجم یا مصحح یا محقق(جلد، چاپ چندم،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محل نشر</a:t>
            </a:r>
            <a:r>
              <a:rPr lang="fa-IR" dirty="0">
                <a:latin typeface="Arial" pitchFamily="34" charset="0"/>
                <a:cs typeface="Arial" pitchFamily="34" charset="0"/>
              </a:rPr>
              <a:t>: انتشارات، سال نشر. شماره صفحه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مثال: زهرا، فاطمی، نقش آموزه مهدویت در انقلاب اسلامی ایران،ج 2، چاپ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سوم، تهران</a:t>
            </a:r>
            <a:r>
              <a:rPr lang="fa-IR" dirty="0">
                <a:latin typeface="Arial" pitchFamily="34" charset="0"/>
                <a:cs typeface="Arial" pitchFamily="34" charset="0"/>
              </a:rPr>
              <a:t>، نشر نی، 1391 ، ص 35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نکته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a-IR" dirty="0">
                <a:latin typeface="Arial" pitchFamily="34" charset="0"/>
                <a:cs typeface="Arial" pitchFamily="34" charset="0"/>
              </a:rPr>
              <a:t>- اگرهمان منبع بلافاصله بعد از منبع قبلی ذکر شد، به جای تکرار سند،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کلمه « همان» آورده شود</a:t>
            </a: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مجموعه مقالات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:</a:t>
            </a:r>
            <a:endParaRPr lang="fa-IR" dirty="0">
              <a:latin typeface="Arial" pitchFamily="34" charset="0"/>
              <a:cs typeface="Arial" pitchFamily="34" charset="0"/>
            </a:endParaRP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نام، نام خانوادگی نویسنده، "عنوان مقاله" داخل گیومه، عنوان کتاب مجموعه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مقالات، شماره </a:t>
            </a:r>
            <a:r>
              <a:rPr lang="fa-IR" dirty="0">
                <a:latin typeface="Arial" pitchFamily="34" charset="0"/>
                <a:cs typeface="Arial" pitchFamily="34" charset="0"/>
              </a:rPr>
              <a:t>چاپ، نام، نام خانوادگی گردآورنده، نام ناشر، محل انتشار، سال نشر.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مثال: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زهرا، فاطمی، " مهدویت و مسأله مشروعیت سلطنت پهلوی"، مجموعه مقالات انقلاب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اسلامی،چاپسوم،فاطمه، مهدوی، نشر نی، تهران، 1358 ، ص 88</a:t>
            </a:r>
          </a:p>
        </p:txBody>
      </p:sp>
    </p:spTree>
    <p:extLst>
      <p:ext uri="{BB962C8B-B14F-4D97-AF65-F5344CB8AC3E}">
        <p14:creationId xmlns:p14="http://schemas.microsoft.com/office/powerpoint/2010/main" val="339458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r"/>
            <a:r>
              <a:rPr lang="fa-IR" dirty="0"/>
              <a:t>خاتمه و نتیجه 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fa-IR" dirty="0" smtClean="0"/>
              <a:t>وقتی </a:t>
            </a:r>
            <a:r>
              <a:rPr lang="fa-IR" dirty="0"/>
              <a:t>پایان نامه به اتمام رسید، محقق بایستی علاوه بر نگارش نتیجه در پایان هر فصل، نتیجه گیری </a:t>
            </a:r>
            <a:r>
              <a:rPr lang="fa-IR" dirty="0" smtClean="0"/>
              <a:t>نهایی را </a:t>
            </a:r>
            <a:r>
              <a:rPr lang="fa-IR" dirty="0"/>
              <a:t>نیز بنویسد. نتیجه گیری نهایی، تجزیه و تحلیل قسمت های عمده تحقیق و ارزیابی آنهاست و </a:t>
            </a:r>
            <a:r>
              <a:rPr lang="fa-IR" dirty="0" smtClean="0"/>
              <a:t>میزان درک </a:t>
            </a:r>
            <a:r>
              <a:rPr lang="fa-IR" dirty="0"/>
              <a:t>و یا استنباط محقق را از موضوع تحقیق مشخص میکند. </a:t>
            </a:r>
            <a:endParaRPr lang="fa-IR" dirty="0" smtClean="0"/>
          </a:p>
          <a:p>
            <a:r>
              <a:rPr lang="fa-IR" dirty="0" smtClean="0"/>
              <a:t>محقق </a:t>
            </a:r>
            <a:r>
              <a:rPr lang="fa-IR" dirty="0"/>
              <a:t>در این قسمت اقدام به مقایسه </a:t>
            </a:r>
            <a:r>
              <a:rPr lang="fa-IR" dirty="0" smtClean="0"/>
              <a:t>نتیجه های </a:t>
            </a:r>
            <a:r>
              <a:rPr lang="fa-IR" dirty="0"/>
              <a:t>به دست آمده با هدف های از قبل تعیین شده مینماید و ضمن نوشتن نکات برجسته و </a:t>
            </a:r>
            <a:r>
              <a:rPr lang="fa-IR" dirty="0" smtClean="0"/>
              <a:t>یاکاستیهای</a:t>
            </a:r>
            <a:r>
              <a:rPr lang="fa-IR" dirty="0"/>
              <a:t> تحقیق که احیاناً نتوانسته است به آنها پاسخ گوید ، با استنباط و ارائه راه حل، تا حدی مسأله را تکمیل یا به</a:t>
            </a:r>
          </a:p>
          <a:p>
            <a:r>
              <a:rPr lang="fa-IR" dirty="0"/>
              <a:t>صورت کامل مسأله را حل میکند.</a:t>
            </a:r>
          </a:p>
        </p:txBody>
      </p:sp>
    </p:spTree>
    <p:extLst>
      <p:ext uri="{BB962C8B-B14F-4D97-AF65-F5344CB8AC3E}">
        <p14:creationId xmlns:p14="http://schemas.microsoft.com/office/powerpoint/2010/main" val="399992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زمان انتخاب موضوع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/>
              <a:t>انتخاب موضوع تحقيق پاياني براي طلابي كه با مدرك ديپلم پذيرفته شده اند ، پس از گذراندن 170 واحد درسي</a:t>
            </a:r>
          </a:p>
        </p:txBody>
      </p:sp>
    </p:spTree>
    <p:extLst>
      <p:ext uri="{BB962C8B-B14F-4D97-AF65-F5344CB8AC3E}">
        <p14:creationId xmlns:p14="http://schemas.microsoft.com/office/powerpoint/2010/main" val="58453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چکیده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با </a:t>
            </a:r>
            <a:r>
              <a:rPr lang="fa-IR" dirty="0"/>
              <a:t>توجه به گستردگی موضوعات علمی و حجم زیاد مباحث ، شاید مطالعه همه پژوهشها برای خوانندگان</a:t>
            </a:r>
          </a:p>
          <a:p>
            <a:r>
              <a:rPr lang="fa-IR" dirty="0"/>
              <a:t>امکانپذیر نباشد. بنابراین محقق از طریق ارائه چکیده، سهولت در مطالعه و صرفه جویی در وقت را برای</a:t>
            </a:r>
          </a:p>
          <a:p>
            <a:r>
              <a:rPr lang="fa-IR" dirty="0"/>
              <a:t>مخاطبان به وجود می آورد. چکیده، نشانه احاطه محقق بر موضوع است. بهتر است چکیده پس از اتمام</a:t>
            </a:r>
          </a:p>
          <a:p>
            <a:r>
              <a:rPr lang="fa-IR" dirty="0"/>
              <a:t>پایان نامه نوشته شود تا محقق تمام مطالب را مورد بررسی قرار داده و تسلط کافی را بر موضوع به دست</a:t>
            </a:r>
          </a:p>
          <a:p>
            <a:r>
              <a:rPr lang="fa-IR" dirty="0"/>
              <a:t>آورد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dirty="0"/>
              <a:t>در چکیده ابتدا در مورد مساله تحقیق توضیح کوتاهی داده می شود. بعدنکات مهم و کلیدی که در تحقیق به آنها پرداخته است ذکر می شود و در نهایت اشارهای به یافته های تحقیق صورت می گیرد. </a:t>
            </a:r>
          </a:p>
          <a:p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9913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a-IR" dirty="0"/>
              <a:t>نکات مورد توجه در چکیده نویسی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- </a:t>
            </a:r>
            <a:r>
              <a:rPr lang="fa-IR" dirty="0"/>
              <a:t>در یک تحقیق علمی،چکیده نیز باید به زبان علمی باشد و نباید به صورت ادبی نوشته شود.</a:t>
            </a:r>
          </a:p>
          <a:p>
            <a:r>
              <a:rPr lang="fa-IR" dirty="0"/>
              <a:t>- چکیده نباید جنبه گزارشی داشته باشد . به عبارت دیگر چکیده مروری بر مباحث و فصل </a:t>
            </a:r>
            <a:r>
              <a:rPr lang="fa-IR" dirty="0" smtClean="0"/>
              <a:t>های تحقیق </a:t>
            </a:r>
            <a:r>
              <a:rPr lang="fa-IR" dirty="0"/>
              <a:t>نیست.</a:t>
            </a:r>
          </a:p>
          <a:p>
            <a:r>
              <a:rPr lang="fa-IR" dirty="0"/>
              <a:t>- در چکیده نباید منابع ذکر شوند.</a:t>
            </a:r>
          </a:p>
          <a:p>
            <a:r>
              <a:rPr lang="fa-IR" dirty="0"/>
              <a:t>- همچنین در چکیده از نقل قول کسی استفاده نمی شود. بلکه به قلم و بیان خود محقق نوشته </a:t>
            </a:r>
            <a:r>
              <a:rPr lang="fa-IR" dirty="0" smtClean="0"/>
              <a:t>می شود</a:t>
            </a:r>
            <a:r>
              <a:rPr lang="fa-IR" dirty="0"/>
              <a:t>. مطابق آیین نامه : چکیده حداکثر در 311 کلمه و یک صفحه </a:t>
            </a:r>
            <a:r>
              <a:rPr lang="en-US" dirty="0"/>
              <a:t>A4 </a:t>
            </a:r>
            <a:r>
              <a:rPr lang="fa-IR" dirty="0"/>
              <a:t>باشد.</a:t>
            </a:r>
          </a:p>
          <a:p>
            <a:r>
              <a:rPr lang="fa-IR" dirty="0"/>
              <a:t>در پایان چکیده،حتماٌ کلید واژه ها بیان شوند که معمولا بین 4 تا 1 واژه ذکر می شود.</a:t>
            </a:r>
          </a:p>
          <a:p>
            <a:r>
              <a:rPr lang="fa-IR" dirty="0"/>
              <a:t>کلیدواژه نمای کلی تحقیق در ذهن محقق را نشان میدهد و راهنمای نکات مهم </a:t>
            </a:r>
            <a:r>
              <a:rPr lang="fa-IR" dirty="0" smtClean="0"/>
              <a:t>موجود در </a:t>
            </a:r>
            <a:r>
              <a:rPr lang="fa-IR" dirty="0"/>
              <a:t>طرح</a:t>
            </a:r>
          </a:p>
        </p:txBody>
      </p:sp>
    </p:spTree>
    <p:extLst>
      <p:ext uri="{BB962C8B-B14F-4D97-AF65-F5344CB8AC3E}">
        <p14:creationId xmlns:p14="http://schemas.microsoft.com/office/powerpoint/2010/main" val="396781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تنظیم فهرست منابع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a-IR" b="1" dirty="0"/>
              <a:t>ا</a:t>
            </a:r>
            <a:r>
              <a:rPr lang="fa-IR" dirty="0" smtClean="0"/>
              <a:t>گرچه </a:t>
            </a:r>
            <a:r>
              <a:rPr lang="fa-IR" dirty="0"/>
              <a:t>در تنظیم فهرست منابع چند شیوه وجود داشته و گاه براساس نام کتاب و گاه بر </a:t>
            </a:r>
            <a:r>
              <a:rPr lang="fa-IR" dirty="0" smtClean="0"/>
              <a:t>اساس نام </a:t>
            </a:r>
            <a:r>
              <a:rPr lang="fa-IR" dirty="0"/>
              <a:t>نویسنده تنظیم می گردد، اما شیوه مورد نظر پایان نامه های حوزوی به شکل زیر است:</a:t>
            </a:r>
          </a:p>
          <a:p>
            <a:r>
              <a:rPr lang="fa-IR" dirty="0"/>
              <a:t>- اگر از قرآن و یا نهج البلاغه در متن استفاده شده باشد، اول قرآن و بعد نهج البلاغه </a:t>
            </a:r>
            <a:r>
              <a:rPr lang="fa-IR" dirty="0" smtClean="0"/>
              <a:t>بدون ذکر </a:t>
            </a:r>
            <a:r>
              <a:rPr lang="fa-IR" dirty="0"/>
              <a:t>مشخصات آورده میشود.</a:t>
            </a:r>
          </a:p>
          <a:p>
            <a:r>
              <a:rPr lang="fa-IR" dirty="0"/>
              <a:t>- در تنظیم فهرست منابع، اول کتب به ترتیب حروف الفبا ذکر میشوند.در ابتدا کتاب </a:t>
            </a:r>
            <a:r>
              <a:rPr lang="fa-IR" dirty="0" smtClean="0"/>
              <a:t>های فارسی </a:t>
            </a:r>
            <a:r>
              <a:rPr lang="fa-IR" dirty="0"/>
              <a:t>و بعد منابع عربی ، انگلیسی و... جداگانه ذکر میشوند.</a:t>
            </a:r>
          </a:p>
          <a:p>
            <a:r>
              <a:rPr lang="fa-IR" b="1" dirty="0"/>
              <a:t>شیوه معمول ارجاع کتب در فهرست منابع:</a:t>
            </a:r>
          </a:p>
          <a:p>
            <a:r>
              <a:rPr lang="fa-IR" dirty="0"/>
              <a:t>نام خانوادگی، نام، عنوان کتاب، )مترجم یا مصحح یا محقق( جلد، چاپ چندم، محل نشر:</a:t>
            </a:r>
          </a:p>
          <a:p>
            <a:r>
              <a:rPr lang="fa-IR" dirty="0"/>
              <a:t>انتشارات، سال نشر.</a:t>
            </a:r>
          </a:p>
        </p:txBody>
      </p:sp>
    </p:spTree>
    <p:extLst>
      <p:ext uri="{BB962C8B-B14F-4D97-AF65-F5344CB8AC3E}">
        <p14:creationId xmlns:p14="http://schemas.microsoft.com/office/powerpoint/2010/main" val="108971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239000" cy="4846320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r>
              <a:rPr lang="fa-IR" dirty="0">
                <a:latin typeface="Arial" pitchFamily="34" charset="0"/>
                <a:cs typeface="Arial" pitchFamily="34" charset="0"/>
              </a:rPr>
              <a:t>نکته: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اگر از منابع مختلف یک نویسنده استفاده شود در فهرست منابع به جای تکرار نام نویسنده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از خط تیره استفاده شود. به طور مثال: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. مطهری، مرتضی، انسان کامل، قم: انتشارات صدرا، 1368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. __________، پیرامون انقلاب اسلامی، چاپ سوم، قم: انتشارات صدرا، 1315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اگر محل انتشار کتاب مشخص نباشد کلمه )بی جا( و اگر سال انتشار مشخص نباشد به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جای آن کلمه )بی تا( میآوریم.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بعد از کتب ، فهرست مقالات پژوهشی و تخصصی ذکر میشود . شیوه ارجاع: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نام خانوادگی، نام، "عنوان مقاله" نام نشریه، شماره نشریه، سال انتشار.</a:t>
            </a:r>
          </a:p>
          <a:p>
            <a:r>
              <a:rPr lang="fa-IR" dirty="0">
                <a:latin typeface="Arial" pitchFamily="34" charset="0"/>
                <a:cs typeface="Arial" pitchFamily="34" charset="0"/>
              </a:rPr>
              <a:t>- بعد از مقالات تخصصی و... فهرست مقالاتی که از روزنامه ها و نشریات عمومی 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استفاده شده است </a:t>
            </a:r>
            <a:endParaRPr lang="fa-I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ویژگییهای موضوع تحقیق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239000" cy="48463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/>
              <a:t>موضوع تحقيق پاياني بايد از ويژگي هاي زير برخوردار باشد:</a:t>
            </a:r>
          </a:p>
          <a:p>
            <a:r>
              <a:rPr lang="fa-IR" dirty="0"/>
              <a:t>1 – جزئي، شفاف وگويا.</a:t>
            </a:r>
          </a:p>
          <a:p>
            <a:r>
              <a:rPr lang="fa-IR" dirty="0"/>
              <a:t>2– جديد و غير تكراري.</a:t>
            </a:r>
          </a:p>
          <a:p>
            <a:r>
              <a:rPr lang="fa-IR" dirty="0"/>
              <a:t>3– مرتبط با موضوعات ديني.</a:t>
            </a:r>
          </a:p>
          <a:p>
            <a:r>
              <a:rPr lang="fa-IR" dirty="0"/>
              <a:t>-4 متناسب با توان علمي طلبه.</a:t>
            </a:r>
          </a:p>
          <a:p>
            <a:r>
              <a:rPr lang="fa-IR" dirty="0"/>
              <a:t>5 - داشتن قابليت </a:t>
            </a:r>
            <a:r>
              <a:rPr lang="fa-IR" dirty="0" smtClean="0"/>
              <a:t>تحقيق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4671986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ضوابط تحقیق پایانی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/>
              <a:t>در صورت تصويب طرح تفصيلي، طلبه نميتواند عنوان تحقيق پاياني خود را تغيير دهد.</a:t>
            </a:r>
          </a:p>
          <a:p>
            <a:r>
              <a:rPr lang="fa-IR" dirty="0"/>
              <a:t>تبصره: پيش از تصويب طرح تفصيلي، طلبه فقط يك بار با ارايه دلايل موجه و تاييد استاد راهنما، مجاز </a:t>
            </a:r>
            <a:r>
              <a:rPr lang="fa-IR" dirty="0" smtClean="0"/>
              <a:t>به...</a:t>
            </a:r>
            <a:endParaRPr lang="fa-IR" dirty="0"/>
          </a:p>
          <a:p>
            <a:r>
              <a:rPr lang="fa-IR" dirty="0"/>
              <a:t>درخواست تغيير عنوان مصوب تحقيق پاياني است.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0043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7239000" cy="484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fa-IR" dirty="0"/>
              <a:t>مهلت دفاع از تحقيق پاياني ، محدود به حداكثر سنوات مجاز تحصيل طلبه ، حسب آيين نامه آموزشي مركز</a:t>
            </a:r>
          </a:p>
          <a:p>
            <a:r>
              <a:rPr lang="fa-IR" dirty="0"/>
              <a:t>خواهد بود. چنانچه طلبه نتواند در موعد مقرر، واحد تحقيق پاياني را بگذراند، از دريافت مدرك سطح 2 محروم ميماده 14</a:t>
            </a:r>
          </a:p>
          <a:p>
            <a:r>
              <a:rPr lang="fa-IR" dirty="0"/>
              <a:t>ضوابط مندرج در اين آيين نامه و دستورالعمل ،« روش تحقيق » تحقيق پاياني بايد مطابق محتواي متن درسي</a:t>
            </a:r>
          </a:p>
          <a:p>
            <a:r>
              <a:rPr lang="fa-IR" dirty="0"/>
              <a:t>نگارش تحقيق پاياني (ضميمه شماره 1) به صورت فردي و پس از تصويب طرحنامه، ظرف مدت حداقل 4 و</a:t>
            </a:r>
          </a:p>
          <a:p>
            <a:r>
              <a:rPr lang="fa-IR" dirty="0"/>
              <a:t>حداكثر 12 ماه به تناسب سنوات مجاز تحصيلي نگاشته شود شود.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5648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ماده 12 آئین نامه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/>
              <a:t>حجم تحقيق پاياني ، بدون احتساب فهرست منابع و ضمايم ، نبايد از 60 صفحه ( 300 كلمه با احتساب </a:t>
            </a:r>
            <a:r>
              <a:rPr lang="fa-IR" dirty="0" smtClean="0"/>
              <a:t>حروف)كمتر </a:t>
            </a:r>
            <a:r>
              <a:rPr lang="fa-IR" dirty="0"/>
              <a:t>و از </a:t>
            </a:r>
            <a:r>
              <a:rPr lang="fa-IR" dirty="0" smtClean="0"/>
              <a:t>120</a:t>
            </a:r>
          </a:p>
          <a:p>
            <a:r>
              <a:rPr lang="fa-IR" dirty="0" smtClean="0"/>
              <a:t>طلبه </a:t>
            </a:r>
            <a:r>
              <a:rPr lang="fa-IR" dirty="0"/>
              <a:t>موظف است تحقيق پاياني را در زمان تعيين شده در ابلاغيه ، جهت تعيين استاد داور و زمان دفاع ، به </a:t>
            </a:r>
            <a:r>
              <a:rPr lang="fa-IR" dirty="0" smtClean="0"/>
              <a:t>معاونت پژوهش </a:t>
            </a:r>
            <a:r>
              <a:rPr lang="fa-IR" dirty="0"/>
              <a:t>مدرسه علميه ارائه دهد . عدم ارائه تحقيق پاياني در مهلت مقرر، به منزله انصراف است0 صفحه بيشتر باشد.</a:t>
            </a:r>
          </a:p>
        </p:txBody>
      </p:sp>
    </p:spTree>
    <p:extLst>
      <p:ext uri="{BB962C8B-B14F-4D97-AF65-F5344CB8AC3E}">
        <p14:creationId xmlns:p14="http://schemas.microsoft.com/office/powerpoint/2010/main" val="1333336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1407</TotalTime>
  <Words>4158</Words>
  <Application>Microsoft Office PowerPoint</Application>
  <PresentationFormat>On-screen Show (4:3)</PresentationFormat>
  <Paragraphs>342</Paragraphs>
  <Slides>53</Slides>
  <Notes>0</Notes>
  <HiddenSlides>1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  <vt:variant>
        <vt:lpstr>Custom Shows</vt:lpstr>
      </vt:variant>
      <vt:variant>
        <vt:i4>1</vt:i4>
      </vt:variant>
    </vt:vector>
  </HeadingPairs>
  <TitlesOfParts>
    <vt:vector size="55" baseType="lpstr">
      <vt:lpstr>Opulent</vt:lpstr>
      <vt:lpstr>مراحل و ضوابط تحقیق پایانی </vt:lpstr>
      <vt:lpstr>PowerPoint Presentation</vt:lpstr>
      <vt:lpstr> تحقیق پایانی     </vt:lpstr>
      <vt:lpstr>هدف از نگارش تحقیق پایانی </vt:lpstr>
      <vt:lpstr>زمان انتخاب موضوع </vt:lpstr>
      <vt:lpstr>ویژگییهای موضوع تحقیق </vt:lpstr>
      <vt:lpstr>ضوابط تحقیق پایانی  </vt:lpstr>
      <vt:lpstr>PowerPoint Presentation</vt:lpstr>
      <vt:lpstr>ماده 12 آئین نامه </vt:lpstr>
      <vt:lpstr>ماده 15 </vt:lpstr>
      <vt:lpstr>اقدامات و وظايف طلبه </vt:lpstr>
      <vt:lpstr>PowerPoint Presentation</vt:lpstr>
      <vt:lpstr>PowerPoint Presentation</vt:lpstr>
      <vt:lpstr>PowerPoint Presentation</vt:lpstr>
      <vt:lpstr>PowerPoint Presentation</vt:lpstr>
      <vt:lpstr>آئین نامه جلسه دفاع  </vt:lpstr>
      <vt:lpstr>PowerPoint Presentation</vt:lpstr>
      <vt:lpstr>PowerPoint Presentation</vt:lpstr>
      <vt:lpstr>PowerPoint Presentation</vt:lpstr>
      <vt:lpstr>PowerPoint Presentation</vt:lpstr>
      <vt:lpstr>تخلفات</vt:lpstr>
      <vt:lpstr>تدوین پایان نامه </vt:lpstr>
      <vt:lpstr>PowerPoint Presentation</vt:lpstr>
      <vt:lpstr>طرح کلی پایان نامه </vt:lpstr>
      <vt:lpstr>متن اصلی پایان نامه</vt:lpstr>
      <vt:lpstr>انتخاب موضوع </vt:lpstr>
      <vt:lpstr> عنوان  تحقیق </vt:lpstr>
      <vt:lpstr>ویژگی های مساله</vt:lpstr>
      <vt:lpstr>PowerPoint Presentation</vt:lpstr>
      <vt:lpstr>ابتکار و نوآوری </vt:lpstr>
      <vt:lpstr>طرح تفصیلی</vt:lpstr>
      <vt:lpstr>عناصر تحقیق پایانی </vt:lpstr>
      <vt:lpstr> گام اول :  واژگان کلیدی </vt:lpstr>
      <vt:lpstr>گام دوم : تعریف وتبیین موضوع </vt:lpstr>
      <vt:lpstr> گام سوم :  علت انتخاب موضوع،اهمیت و فایده آن</vt:lpstr>
      <vt:lpstr>گام چهارم :  پیشینه موضوع تحقیق</vt:lpstr>
      <vt:lpstr>گام پنجم: سوالات تحقیق</vt:lpstr>
      <vt:lpstr>گام ششم : فرضیه تحقیق:</vt:lpstr>
      <vt:lpstr> گام هفتم : پیش فرض</vt:lpstr>
      <vt:lpstr> گام هشتم : روش تحقیق</vt:lpstr>
      <vt:lpstr>گام نهم: ساختار تحقیق</vt:lpstr>
      <vt:lpstr>متن اصلی</vt:lpstr>
      <vt:lpstr>نکات مهم در نگارش متن پایان نامه </vt:lpstr>
      <vt:lpstr>PowerPoint Presentation</vt:lpstr>
      <vt:lpstr>شماره گذاری موضوعات </vt:lpstr>
      <vt:lpstr>شیوه تنظیم پایان نامه</vt:lpstr>
      <vt:lpstr>شیوه ارجاع در پاورقی</vt:lpstr>
      <vt:lpstr>PowerPoint Presentation</vt:lpstr>
      <vt:lpstr>خاتمه و نتیجه گیری</vt:lpstr>
      <vt:lpstr>چکیده </vt:lpstr>
      <vt:lpstr>نکات مورد توجه در چکیده نویسی </vt:lpstr>
      <vt:lpstr>تنظیم فهرست منابع 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مراحل تحقیق پایانی</dc:title>
  <dc:creator>araz</dc:creator>
  <cp:lastModifiedBy>araz</cp:lastModifiedBy>
  <cp:revision>38</cp:revision>
  <dcterms:created xsi:type="dcterms:W3CDTF">2014-08-29T14:08:27Z</dcterms:created>
  <dcterms:modified xsi:type="dcterms:W3CDTF">2015-10-01T05:19:30Z</dcterms:modified>
</cp:coreProperties>
</file>