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notesMasterIdLst>
    <p:notesMasterId r:id="rId36"/>
  </p:notes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9"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DEC8BA-60B9-4E2E-B561-974CAECAAF8C}">
          <p14:sldIdLst>
            <p14:sldId id="288"/>
            <p14:sldId id="256"/>
            <p14:sldId id="257"/>
            <p14:sldId id="258"/>
            <p14:sldId id="259"/>
          </p14:sldIdLst>
        </p14:section>
        <p14:section name="Untitled Section" id="{8B8CC08A-718A-46AB-A5F7-031C44D4BDE4}">
          <p14:sldIdLst>
            <p14:sldId id="260"/>
            <p14:sldId id="261"/>
            <p14:sldId id="262"/>
            <p14:sldId id="263"/>
            <p14:sldId id="264"/>
            <p14:sldId id="265"/>
            <p14:sldId id="266"/>
            <p14:sldId id="267"/>
            <p14:sldId id="268"/>
            <p14:sldId id="269"/>
            <p14:sldId id="270"/>
            <p14:sldId id="271"/>
            <p14:sldId id="274"/>
            <p14:sldId id="273"/>
            <p14:sldId id="275"/>
            <p14:sldId id="276"/>
            <p14:sldId id="277"/>
            <p14:sldId id="278"/>
            <p14:sldId id="279"/>
            <p14:sldId id="280"/>
            <p14:sldId id="281"/>
            <p14:sldId id="282"/>
            <p14:sldId id="283"/>
            <p14:sldId id="284"/>
            <p14:sldId id="286"/>
            <p14:sldId id="285"/>
            <p14:sldId id="287"/>
            <p14:sldId id="289"/>
            <p14:sldId id="29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joohesh" initials="p" lastIdx="4" clrIdx="0">
    <p:extLst>
      <p:ext uri="{19B8F6BF-5375-455C-9EA6-DF929625EA0E}">
        <p15:presenceInfo xmlns:p15="http://schemas.microsoft.com/office/powerpoint/2012/main" userId="pajoohe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69" autoAdjust="0"/>
    <p:restoredTop sz="94035" autoAdjust="0"/>
  </p:normalViewPr>
  <p:slideViewPr>
    <p:cSldViewPr snapToGrid="0">
      <p:cViewPr varScale="1">
        <p:scale>
          <a:sx n="64" d="100"/>
          <a:sy n="64" d="100"/>
        </p:scale>
        <p:origin x="773" y="72"/>
      </p:cViewPr>
      <p:guideLst/>
    </p:cSldViewPr>
  </p:slideViewPr>
  <p:outlineViewPr>
    <p:cViewPr>
      <p:scale>
        <a:sx n="33" d="100"/>
        <a:sy n="33" d="100"/>
      </p:scale>
      <p:origin x="0" y="-2083"/>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5-09T01:17:43.969"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8F0130-E760-41CD-A850-E0C4CCA0CA35}" type="datetimeFigureOut">
              <a:rPr lang="en-US" smtClean="0"/>
              <a:t>5/12/2019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CCBE-C09D-48AE-A46F-FDFDB98CA0BF}" type="slidenum">
              <a:rPr lang="en-US" smtClean="0"/>
              <a:t>‹#›</a:t>
            </a:fld>
            <a:endParaRPr lang="en-US"/>
          </a:p>
        </p:txBody>
      </p:sp>
    </p:spTree>
    <p:extLst>
      <p:ext uri="{BB962C8B-B14F-4D97-AF65-F5344CB8AC3E}">
        <p14:creationId xmlns:p14="http://schemas.microsoft.com/office/powerpoint/2010/main" val="138227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ECCCBE-C09D-48AE-A46F-FDFDB98CA0BF}" type="slidenum">
              <a:rPr lang="en-US" smtClean="0"/>
              <a:t>32</a:t>
            </a:fld>
            <a:endParaRPr lang="en-US"/>
          </a:p>
        </p:txBody>
      </p:sp>
    </p:spTree>
    <p:extLst>
      <p:ext uri="{BB962C8B-B14F-4D97-AF65-F5344CB8AC3E}">
        <p14:creationId xmlns:p14="http://schemas.microsoft.com/office/powerpoint/2010/main" val="2865927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ECCCBE-C09D-48AE-A46F-FDFDB98CA0BF}" type="slidenum">
              <a:rPr lang="en-US" smtClean="0"/>
              <a:t>33</a:t>
            </a:fld>
            <a:endParaRPr lang="en-US"/>
          </a:p>
        </p:txBody>
      </p:sp>
    </p:spTree>
    <p:extLst>
      <p:ext uri="{BB962C8B-B14F-4D97-AF65-F5344CB8AC3E}">
        <p14:creationId xmlns:p14="http://schemas.microsoft.com/office/powerpoint/2010/main" val="40162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47594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418389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95120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2538901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800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3211383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70647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263397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340512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53A347-2A45-49D7-BDE1-9C6F0B37AC5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428651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53A347-2A45-49D7-BDE1-9C6F0B37AC53}"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242188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53A347-2A45-49D7-BDE1-9C6F0B37AC53}"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223772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53A347-2A45-49D7-BDE1-9C6F0B37AC53}"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142994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3A347-2A45-49D7-BDE1-9C6F0B37AC53}"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219162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53A347-2A45-49D7-BDE1-9C6F0B37AC53}"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95334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353A347-2A45-49D7-BDE1-9C6F0B37AC53}"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2AB70-6205-4ACE-9FB8-DBB6B17B27A3}" type="slidenum">
              <a:rPr lang="en-US" smtClean="0"/>
              <a:t>‹#›</a:t>
            </a:fld>
            <a:endParaRPr lang="en-US"/>
          </a:p>
        </p:txBody>
      </p:sp>
    </p:spTree>
    <p:extLst>
      <p:ext uri="{BB962C8B-B14F-4D97-AF65-F5344CB8AC3E}">
        <p14:creationId xmlns:p14="http://schemas.microsoft.com/office/powerpoint/2010/main" val="22632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53A347-2A45-49D7-BDE1-9C6F0B37AC53}" type="datetimeFigureOut">
              <a:rPr lang="en-US" smtClean="0"/>
              <a:t>5/12/2019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22AB70-6205-4ACE-9FB8-DBB6B17B27A3}" type="slidenum">
              <a:rPr lang="en-US" smtClean="0"/>
              <a:t>‹#›</a:t>
            </a:fld>
            <a:endParaRPr lang="en-US"/>
          </a:p>
        </p:txBody>
      </p:sp>
    </p:spTree>
    <p:extLst>
      <p:ext uri="{BB962C8B-B14F-4D97-AF65-F5344CB8AC3E}">
        <p14:creationId xmlns:p14="http://schemas.microsoft.com/office/powerpoint/2010/main" val="177597339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637693"/>
            <a:ext cx="11634535" cy="1200329"/>
          </a:xfrm>
          <a:prstGeom prst="rect">
            <a:avLst/>
          </a:prstGeom>
          <a:noFill/>
        </p:spPr>
        <p:txBody>
          <a:bodyPr wrap="square" rtlCol="0">
            <a:spAutoFit/>
          </a:bodyPr>
          <a:lstStyle/>
          <a:p>
            <a:pPr algn="r" rtl="1"/>
            <a:r>
              <a:rPr lang="ar-SA" sz="7200" b="1" dirty="0">
                <a:ln w="9525">
                  <a:solidFill>
                    <a:schemeClr val="bg1"/>
                  </a:solidFill>
                  <a:prstDash val="solid"/>
                </a:ln>
                <a:effectLst>
                  <a:outerShdw blurRad="12700" dist="38100" dir="2700000" algn="tl" rotWithShape="0">
                    <a:schemeClr val="bg1">
                      <a:lumMod val="50000"/>
                    </a:schemeClr>
                  </a:outerShdw>
                </a:effectLst>
                <a:ea typeface="Calibri" panose="020F0502020204030204" pitchFamily="34" charset="0"/>
                <a:cs typeface="Dima Shekasteh Free" panose="02000503000000020003" pitchFamily="2" charset="-78"/>
              </a:rPr>
              <a:t>بنام خداوند جان و خرد</a:t>
            </a:r>
            <a:r>
              <a:rPr lang="ar-SA" sz="7200" b="1" dirty="0">
                <a:ln w="9525">
                  <a:solidFill>
                    <a:schemeClr val="bg1"/>
                  </a:solidFill>
                  <a:prstDash val="solid"/>
                </a:ln>
                <a:effectLst>
                  <a:outerShdw blurRad="12700" dist="38100" dir="2700000" algn="tl" rotWithShape="0">
                    <a:schemeClr val="bg1">
                      <a:lumMod val="50000"/>
                    </a:schemeClr>
                  </a:outerShdw>
                </a:effectLst>
                <a:ea typeface="Calibri" panose="020F0502020204030204" pitchFamily="34" charset="0"/>
                <a:cs typeface="Cambria" panose="02040503050406030204" pitchFamily="18" charset="0"/>
              </a:rPr>
              <a:t> </a:t>
            </a:r>
            <a:r>
              <a:rPr lang="en-US" sz="7200" b="1" dirty="0">
                <a:ln w="9525">
                  <a:solidFill>
                    <a:schemeClr val="bg1"/>
                  </a:solidFill>
                  <a:prstDash val="solid"/>
                </a:ln>
                <a:effectLst>
                  <a:outerShdw blurRad="12700" dist="38100" dir="2700000" algn="tl" rotWithShape="0">
                    <a:schemeClr val="bg1">
                      <a:lumMod val="50000"/>
                    </a:schemeClr>
                  </a:outerShdw>
                </a:effectLst>
                <a:latin typeface="Cambria" panose="02040503050406030204" pitchFamily="18" charset="0"/>
                <a:ea typeface="Calibri" panose="020F0502020204030204" pitchFamily="34" charset="0"/>
                <a:cs typeface="Cambria" panose="02040503050406030204" pitchFamily="18" charset="0"/>
              </a:rPr>
              <a:t>     </a:t>
            </a:r>
            <a:r>
              <a:rPr lang="ar-SA" sz="7200" b="1" dirty="0">
                <a:ln w="9525">
                  <a:solidFill>
                    <a:schemeClr val="bg1"/>
                  </a:solidFill>
                  <a:prstDash val="solid"/>
                </a:ln>
                <a:effectLst>
                  <a:outerShdw blurRad="12700" dist="38100" dir="2700000" algn="tl" rotWithShape="0">
                    <a:schemeClr val="bg1">
                      <a:lumMod val="50000"/>
                    </a:schemeClr>
                  </a:outerShdw>
                </a:effectLst>
                <a:ea typeface="Calibri" panose="020F0502020204030204" pitchFamily="34" charset="0"/>
                <a:cs typeface="Dima Shekasteh Free" panose="02000503000000020003" pitchFamily="2" charset="-78"/>
              </a:rPr>
              <a:t>کزاین برتراندیشه بر نگذرد </a:t>
            </a:r>
            <a:endParaRPr lang="en-US" sz="72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73424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0144" y="193600"/>
            <a:ext cx="10619232" cy="1323439"/>
          </a:xfrm>
          <a:prstGeom prst="rect">
            <a:avLst/>
          </a:prstGeom>
        </p:spPr>
        <p:txBody>
          <a:bodyPr wrap="square">
            <a:spAutoFit/>
          </a:bodyPr>
          <a:lstStyle/>
          <a:p>
            <a:pPr lvl="0" algn="r" rtl="1"/>
            <a:r>
              <a:rPr lang="fa-IR"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2  Badr" panose="00000400000000000000" pitchFamily="2" charset="-78"/>
              </a:rPr>
              <a:t>مقدمه</a:t>
            </a:r>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 مشتمل بر موارد زیر است: </a:t>
            </a:r>
            <a:endParaRPr lang="en-US"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4" name="Rectangle 3"/>
          <p:cNvSpPr/>
          <p:nvPr/>
        </p:nvSpPr>
        <p:spPr>
          <a:xfrm>
            <a:off x="3025422" y="2286480"/>
            <a:ext cx="6096000" cy="769441"/>
          </a:xfrm>
          <a:prstGeom prst="rect">
            <a:avLst/>
          </a:prstGeom>
        </p:spPr>
        <p:txBody>
          <a:bodyPr>
            <a:spAutoFit/>
            <a:scene3d>
              <a:camera prst="orthographicFront"/>
              <a:lightRig rig="harsh" dir="t"/>
            </a:scene3d>
            <a:sp3d extrusionH="57150" prstMaterial="matte">
              <a:bevelT w="63500" h="12700" prst="angle"/>
              <a:contourClr>
                <a:schemeClr val="bg1">
                  <a:lumMod val="65000"/>
                </a:schemeClr>
              </a:contourClr>
            </a:sp3d>
          </a:bodyPr>
          <a:lstStyle/>
          <a:p>
            <a:pPr lvl="0" algn="r" rtl="1"/>
            <a:r>
              <a:rPr lang="fa-IR" sz="4400" b="1" dirty="0" smtClean="0">
                <a:ln/>
                <a:solidFill>
                  <a:schemeClr val="accent3"/>
                </a:solidFill>
                <a:cs typeface="2  Badr" panose="00000400000000000000" pitchFamily="2" charset="-78"/>
              </a:rPr>
              <a:t>1. بیان مسأله</a:t>
            </a:r>
            <a:endParaRPr lang="en-US" sz="4400" b="1" dirty="0">
              <a:ln/>
              <a:solidFill>
                <a:schemeClr val="accent3"/>
              </a:solidFill>
              <a:cs typeface="2  Badr" panose="00000400000000000000" pitchFamily="2" charset="-78"/>
            </a:endParaRPr>
          </a:p>
        </p:txBody>
      </p:sp>
      <p:sp>
        <p:nvSpPr>
          <p:cNvPr id="5" name="Rectangle 4"/>
          <p:cNvSpPr/>
          <p:nvPr/>
        </p:nvSpPr>
        <p:spPr>
          <a:xfrm>
            <a:off x="3036711" y="2997440"/>
            <a:ext cx="6096000" cy="769441"/>
          </a:xfrm>
          <a:prstGeom prst="rect">
            <a:avLst/>
          </a:prstGeom>
        </p:spPr>
        <p:txBody>
          <a:bodyPr>
            <a:spAutoFit/>
            <a:scene3d>
              <a:camera prst="orthographicFront"/>
              <a:lightRig rig="harsh" dir="t"/>
            </a:scene3d>
            <a:sp3d extrusionH="57150" prstMaterial="matte">
              <a:bevelT w="63500" h="12700" prst="angle"/>
              <a:contourClr>
                <a:schemeClr val="bg1">
                  <a:lumMod val="65000"/>
                </a:schemeClr>
              </a:contourClr>
            </a:sp3d>
          </a:bodyPr>
          <a:lstStyle/>
          <a:p>
            <a:pPr lvl="0" algn="r" rtl="1"/>
            <a:r>
              <a:rPr lang="fa-IR" sz="4400" b="1" dirty="0" smtClean="0">
                <a:ln/>
                <a:solidFill>
                  <a:schemeClr val="accent3"/>
                </a:solidFill>
                <a:cs typeface="2  Badr" panose="00000400000000000000" pitchFamily="2" charset="-78"/>
              </a:rPr>
              <a:t>2. پیشینه تحقیق </a:t>
            </a:r>
            <a:endParaRPr lang="en-US" sz="4400" b="1" dirty="0">
              <a:ln/>
              <a:solidFill>
                <a:schemeClr val="accent3"/>
              </a:solidFill>
              <a:cs typeface="2  Badr" panose="00000400000000000000" pitchFamily="2" charset="-78"/>
            </a:endParaRPr>
          </a:p>
        </p:txBody>
      </p:sp>
      <p:sp>
        <p:nvSpPr>
          <p:cNvPr id="6" name="Rectangle 5"/>
          <p:cNvSpPr/>
          <p:nvPr/>
        </p:nvSpPr>
        <p:spPr>
          <a:xfrm>
            <a:off x="3036711" y="3766881"/>
            <a:ext cx="6096000" cy="769441"/>
          </a:xfrm>
          <a:prstGeom prst="rect">
            <a:avLst/>
          </a:prstGeom>
        </p:spPr>
        <p:txBody>
          <a:bodyPr>
            <a:spAutoFit/>
            <a:scene3d>
              <a:camera prst="orthographicFront"/>
              <a:lightRig rig="harsh" dir="t"/>
            </a:scene3d>
            <a:sp3d extrusionH="57150" prstMaterial="matte">
              <a:bevelT w="63500" h="12700" prst="angle"/>
              <a:contourClr>
                <a:schemeClr val="bg1">
                  <a:lumMod val="65000"/>
                </a:schemeClr>
              </a:contourClr>
            </a:sp3d>
          </a:bodyPr>
          <a:lstStyle/>
          <a:p>
            <a:pPr lvl="0" algn="r" rtl="1"/>
            <a:r>
              <a:rPr lang="fa-IR" sz="4400" b="1" dirty="0" smtClean="0">
                <a:ln/>
                <a:solidFill>
                  <a:schemeClr val="accent3"/>
                </a:solidFill>
                <a:cs typeface="2  Badr" panose="00000400000000000000" pitchFamily="2" charset="-78"/>
              </a:rPr>
              <a:t>3. ضرورت پرداختن به موضوع</a:t>
            </a:r>
            <a:endParaRPr lang="en-US" sz="4400" b="1" dirty="0">
              <a:ln/>
              <a:solidFill>
                <a:schemeClr val="accent3"/>
              </a:solidFill>
              <a:cs typeface="2  Badr" panose="00000400000000000000" pitchFamily="2" charset="-78"/>
            </a:endParaRPr>
          </a:p>
        </p:txBody>
      </p:sp>
      <p:sp>
        <p:nvSpPr>
          <p:cNvPr id="7" name="Rectangle 6"/>
          <p:cNvSpPr/>
          <p:nvPr/>
        </p:nvSpPr>
        <p:spPr>
          <a:xfrm>
            <a:off x="3081866" y="4536322"/>
            <a:ext cx="6096000" cy="769441"/>
          </a:xfrm>
          <a:prstGeom prst="rect">
            <a:avLst/>
          </a:prstGeom>
        </p:spPr>
        <p:txBody>
          <a:bodyPr>
            <a:spAutoFit/>
            <a:scene3d>
              <a:camera prst="orthographicFront"/>
              <a:lightRig rig="harsh" dir="t"/>
            </a:scene3d>
            <a:sp3d extrusionH="57150" prstMaterial="matte">
              <a:bevelT w="63500" h="12700" prst="angle"/>
              <a:contourClr>
                <a:schemeClr val="bg1">
                  <a:lumMod val="65000"/>
                </a:schemeClr>
              </a:contourClr>
            </a:sp3d>
          </a:bodyPr>
          <a:lstStyle/>
          <a:p>
            <a:pPr lvl="0" algn="r" rtl="1"/>
            <a:r>
              <a:rPr lang="fa-IR" sz="4400" b="1" dirty="0" smtClean="0">
                <a:ln/>
                <a:solidFill>
                  <a:schemeClr val="accent3"/>
                </a:solidFill>
                <a:cs typeface="2  Badr" panose="00000400000000000000" pitchFamily="2" charset="-78"/>
              </a:rPr>
              <a:t>4. سوال و هدف تحقیق </a:t>
            </a:r>
            <a:endParaRPr lang="en-US" sz="4400" b="1" dirty="0">
              <a:ln/>
              <a:solidFill>
                <a:schemeClr val="accent3"/>
              </a:solidFill>
              <a:cs typeface="2  Badr" panose="00000400000000000000" pitchFamily="2" charset="-78"/>
            </a:endParaRPr>
          </a:p>
        </p:txBody>
      </p:sp>
    </p:spTree>
    <p:extLst>
      <p:ext uri="{BB962C8B-B14F-4D97-AF65-F5344CB8AC3E}">
        <p14:creationId xmlns:p14="http://schemas.microsoft.com/office/powerpoint/2010/main" val="879203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852" y="0"/>
            <a:ext cx="6096000" cy="1323439"/>
          </a:xfrm>
          <a:prstGeom prst="rect">
            <a:avLst/>
          </a:prstGeom>
        </p:spPr>
        <p:txBody>
          <a:bodyPr>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متن</a:t>
            </a:r>
            <a:endParaRPr lang="en-US"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3" name="Rectangle 2"/>
          <p:cNvSpPr/>
          <p:nvPr/>
        </p:nvSpPr>
        <p:spPr>
          <a:xfrm>
            <a:off x="1434592" y="510632"/>
            <a:ext cx="6096000" cy="769441"/>
          </a:xfrm>
          <a:prstGeom prst="rect">
            <a:avLst/>
          </a:prstGeom>
        </p:spPr>
        <p:txBody>
          <a:bodyPr>
            <a:prstTxWarp prst="textArchDown">
              <a:avLst/>
            </a:prstTxWarp>
            <a:spAutoFit/>
          </a:bodyPr>
          <a:lstStyle/>
          <a:p>
            <a:pPr lvl="0" algn="r" rtl="1"/>
            <a:r>
              <a:rPr lang="fa-IR" sz="4400" dirty="0" smtClean="0">
                <a:solidFill>
                  <a:prstClr val="black"/>
                </a:solidFill>
                <a:effectLst>
                  <a:glow rad="228600">
                    <a:schemeClr val="accent5">
                      <a:satMod val="175000"/>
                      <a:alpha val="40000"/>
                    </a:schemeClr>
                  </a:glow>
                </a:effectLst>
                <a:cs typeface="2  Badr" panose="00000400000000000000" pitchFamily="2" charset="-78"/>
              </a:rPr>
              <a:t>یافته ها، بحث و بررسی، تحلیل </a:t>
            </a:r>
            <a:endParaRPr lang="en-US" sz="4400" dirty="0">
              <a:solidFill>
                <a:prstClr val="black"/>
              </a:solidFill>
              <a:effectLst>
                <a:glow rad="228600">
                  <a:schemeClr val="accent5">
                    <a:satMod val="175000"/>
                    <a:alpha val="40000"/>
                  </a:schemeClr>
                </a:glow>
              </a:effectLst>
              <a:cs typeface="2  Badr" panose="00000400000000000000" pitchFamily="2" charset="-78"/>
            </a:endParaRPr>
          </a:p>
        </p:txBody>
      </p:sp>
      <p:sp>
        <p:nvSpPr>
          <p:cNvPr id="4" name="Rectangle 3"/>
          <p:cNvSpPr/>
          <p:nvPr/>
        </p:nvSpPr>
        <p:spPr>
          <a:xfrm>
            <a:off x="4154311" y="2382839"/>
            <a:ext cx="6096000" cy="1446550"/>
          </a:xfrm>
          <a:prstGeom prst="rect">
            <a:avLst/>
          </a:prstGeom>
        </p:spPr>
        <p:txBody>
          <a:bodyPr>
            <a:spAutoFit/>
          </a:bodyPr>
          <a:lstStyle/>
          <a:p>
            <a:pPr lvl="0" algn="r" rtl="1"/>
            <a:r>
              <a:rPr lang="fa-IR" sz="4400" b="1" dirty="0">
                <a:ln w="9525">
                  <a:solidFill>
                    <a:prstClr val="white"/>
                  </a:solidFill>
                  <a:prstDash val="solid"/>
                </a:ln>
                <a:solidFill>
                  <a:srgbClr val="C42F1A"/>
                </a:solidFill>
                <a:effectLst>
                  <a:outerShdw blurRad="12700" dist="38100" dir="2700000" algn="tl" rotWithShape="0">
                    <a:srgbClr val="C42F1A">
                      <a:lumMod val="60000"/>
                      <a:lumOff val="40000"/>
                    </a:srgbClr>
                  </a:outerShdw>
                </a:effectLst>
                <a:cs typeface="2  Bardiya" panose="00000400000000000000" pitchFamily="2" charset="-78"/>
              </a:rPr>
              <a:t>نکات</a:t>
            </a:r>
            <a:r>
              <a:rPr lang="fa-IR" sz="4400" dirty="0">
                <a:solidFill>
                  <a:prstClr val="black"/>
                </a:solidFill>
                <a:cs typeface="2  Bardiya" panose="00000400000000000000" pitchFamily="2" charset="-78"/>
              </a:rPr>
              <a:t>:</a:t>
            </a:r>
            <a:endParaRPr lang="en-US" sz="4400" dirty="0">
              <a:solidFill>
                <a:prstClr val="black"/>
              </a:solidFill>
              <a:cs typeface="2  Bardiya" panose="00000400000000000000" pitchFamily="2" charset="-78"/>
            </a:endParaRPr>
          </a:p>
          <a:p>
            <a:pPr lvl="0" algn="r" rtl="1"/>
            <a:r>
              <a:rPr lang="fa-IR" sz="4400" dirty="0" smtClean="0">
                <a:solidFill>
                  <a:prstClr val="black"/>
                </a:solidFill>
                <a:cs typeface="2  Badr" panose="00000400000000000000" pitchFamily="2" charset="-78"/>
              </a:rPr>
              <a:t> </a:t>
            </a:r>
            <a:endParaRPr lang="en-US" sz="4400" dirty="0">
              <a:solidFill>
                <a:prstClr val="black"/>
              </a:solidFill>
              <a:cs typeface="2  Badr" panose="00000400000000000000" pitchFamily="2" charset="-78"/>
            </a:endParaRPr>
          </a:p>
        </p:txBody>
      </p:sp>
      <p:sp>
        <p:nvSpPr>
          <p:cNvPr id="5" name="Rectangle 4"/>
          <p:cNvSpPr/>
          <p:nvPr/>
        </p:nvSpPr>
        <p:spPr>
          <a:xfrm>
            <a:off x="3060192" y="2336673"/>
            <a:ext cx="6096000" cy="769441"/>
          </a:xfrm>
          <a:prstGeom prst="rect">
            <a:avLst/>
          </a:prstGeom>
        </p:spPr>
        <p:txBody>
          <a:bodyPr>
            <a:spAutoFit/>
            <a:scene3d>
              <a:camera prst="isometricOffAxis2Left"/>
              <a:lightRig rig="threePt" dir="t"/>
            </a:scene3d>
          </a:bodyPr>
          <a:lstStyle/>
          <a:p>
            <a:pPr lvl="0" algn="r" rtl="1"/>
            <a:r>
              <a:rPr lang="fa-IR" sz="4400" dirty="0" smtClean="0">
                <a:solidFill>
                  <a:prstClr val="black"/>
                </a:solidFill>
                <a:cs typeface="2  Badr" panose="00000400000000000000" pitchFamily="2" charset="-78"/>
              </a:rPr>
              <a:t>1. روان بودن و رسایی متن</a:t>
            </a:r>
            <a:endParaRPr lang="en-US" sz="4400" dirty="0">
              <a:solidFill>
                <a:prstClr val="black"/>
              </a:solidFill>
              <a:cs typeface="2  Badr" panose="00000400000000000000" pitchFamily="2" charset="-78"/>
            </a:endParaRPr>
          </a:p>
        </p:txBody>
      </p:sp>
      <p:sp>
        <p:nvSpPr>
          <p:cNvPr id="6" name="Rectangle 5"/>
          <p:cNvSpPr/>
          <p:nvPr/>
        </p:nvSpPr>
        <p:spPr>
          <a:xfrm>
            <a:off x="339569" y="3057519"/>
            <a:ext cx="8974667" cy="3477875"/>
          </a:xfrm>
          <a:prstGeom prst="rect">
            <a:avLst/>
          </a:prstGeom>
        </p:spPr>
        <p:txBody>
          <a:bodyPr wrap="square">
            <a:spAutoFit/>
            <a:scene3d>
              <a:camera prst="isometricOffAxis2Left"/>
              <a:lightRig rig="threePt" dir="t"/>
            </a:scene3d>
          </a:bodyPr>
          <a:lstStyle/>
          <a:p>
            <a:pPr lvl="0" algn="r" rtl="1"/>
            <a:r>
              <a:rPr lang="fa-IR" sz="4400" dirty="0" smtClean="0">
                <a:solidFill>
                  <a:prstClr val="black"/>
                </a:solidFill>
                <a:cs typeface="2  Badr" panose="00000400000000000000" pitchFamily="2" charset="-78"/>
              </a:rPr>
              <a:t>2. پرهیز از عبارات پیچیده، نا مفهوم و واژه های غیر فارسی در متن و چکیده. از آوردن عبارات عربی و انگلیسی در متن خودداری و در صورت لزوم در متن معادل فارسی و در پاورقی عربی یا لاتین آن ذکر شود. </a:t>
            </a:r>
            <a:endParaRPr lang="en-US"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22649410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1553" y="649854"/>
            <a:ext cx="9132712" cy="1446550"/>
          </a:xfrm>
          <a:prstGeom prst="rect">
            <a:avLst/>
          </a:prstGeom>
        </p:spPr>
        <p:txBody>
          <a:bodyPr wrap="square">
            <a:spAutoFit/>
            <a:scene3d>
              <a:camera prst="isometricOffAxis1Right"/>
              <a:lightRig rig="threePt" dir="t"/>
            </a:scene3d>
          </a:bodyPr>
          <a:lstStyle/>
          <a:p>
            <a:pPr lvl="0" algn="r" rtl="1"/>
            <a:r>
              <a:rPr lang="fa-IR" sz="4400" dirty="0" smtClean="0">
                <a:solidFill>
                  <a:prstClr val="black"/>
                </a:solidFill>
                <a:cs typeface="2  Badr" panose="00000400000000000000" pitchFamily="2" charset="-78"/>
              </a:rPr>
              <a:t>3. پرهیز از اوصاف و القاب مگر آن‌ها که عَلَم شده مثل علامه طباطبایی و شهید مطهری</a:t>
            </a:r>
            <a:endParaRPr lang="en-US" sz="4400" dirty="0">
              <a:solidFill>
                <a:prstClr val="black"/>
              </a:solidFill>
              <a:cs typeface="2  Badr" panose="00000400000000000000" pitchFamily="2" charset="-78"/>
            </a:endParaRPr>
          </a:p>
        </p:txBody>
      </p:sp>
      <p:sp>
        <p:nvSpPr>
          <p:cNvPr id="3" name="Rectangle 2"/>
          <p:cNvSpPr/>
          <p:nvPr/>
        </p:nvSpPr>
        <p:spPr>
          <a:xfrm>
            <a:off x="429429" y="2007780"/>
            <a:ext cx="9679996" cy="769441"/>
          </a:xfrm>
          <a:prstGeom prst="rect">
            <a:avLst/>
          </a:prstGeom>
        </p:spPr>
        <p:txBody>
          <a:bodyPr wrap="square">
            <a:spAutoFit/>
            <a:scene3d>
              <a:camera prst="isometricOffAxis1Right"/>
              <a:lightRig rig="threePt" dir="t"/>
            </a:scene3d>
          </a:bodyPr>
          <a:lstStyle/>
          <a:p>
            <a:pPr lvl="0" algn="r" rtl="1"/>
            <a:r>
              <a:rPr lang="fa-IR" sz="4400" dirty="0" smtClean="0">
                <a:solidFill>
                  <a:prstClr val="black"/>
                </a:solidFill>
                <a:cs typeface="2  Badr" panose="00000400000000000000" pitchFamily="2" charset="-78"/>
              </a:rPr>
              <a:t>4. پرهیز از قلم فرسایی طولانی و بیهوده</a:t>
            </a:r>
            <a:endParaRPr lang="en-US" sz="4400" dirty="0">
              <a:solidFill>
                <a:prstClr val="black"/>
              </a:solidFill>
              <a:cs typeface="2  Badr" panose="00000400000000000000" pitchFamily="2" charset="-78"/>
            </a:endParaRPr>
          </a:p>
        </p:txBody>
      </p:sp>
      <p:sp>
        <p:nvSpPr>
          <p:cNvPr id="4" name="Rectangle 3"/>
          <p:cNvSpPr/>
          <p:nvPr/>
        </p:nvSpPr>
        <p:spPr>
          <a:xfrm>
            <a:off x="906045" y="3069609"/>
            <a:ext cx="8726763" cy="769441"/>
          </a:xfrm>
          <a:prstGeom prst="rect">
            <a:avLst/>
          </a:prstGeom>
        </p:spPr>
        <p:txBody>
          <a:bodyPr wrap="square">
            <a:spAutoFit/>
            <a:scene3d>
              <a:camera prst="isometricOffAxis1Right"/>
              <a:lightRig rig="threePt" dir="t"/>
            </a:scene3d>
          </a:bodyPr>
          <a:lstStyle/>
          <a:p>
            <a:pPr lvl="0" algn="r" rtl="1"/>
            <a:r>
              <a:rPr lang="fa-IR" sz="4400" dirty="0" smtClean="0">
                <a:solidFill>
                  <a:prstClr val="black"/>
                </a:solidFill>
                <a:cs typeface="2  Badr" panose="00000400000000000000" pitchFamily="2" charset="-78"/>
              </a:rPr>
              <a:t>5. رعایت علائم نگارشی و ویرایشی در متن</a:t>
            </a:r>
            <a:endParaRPr lang="en-US" sz="4400" dirty="0">
              <a:solidFill>
                <a:prstClr val="black"/>
              </a:solidFill>
              <a:cs typeface="2  Badr" panose="00000400000000000000" pitchFamily="2" charset="-78"/>
            </a:endParaRPr>
          </a:p>
        </p:txBody>
      </p:sp>
      <p:sp>
        <p:nvSpPr>
          <p:cNvPr id="5" name="Rectangle 4"/>
          <p:cNvSpPr/>
          <p:nvPr/>
        </p:nvSpPr>
        <p:spPr>
          <a:xfrm>
            <a:off x="2999909" y="3839050"/>
            <a:ext cx="6096000" cy="769441"/>
          </a:xfrm>
          <a:prstGeom prst="rect">
            <a:avLst/>
          </a:prstGeom>
        </p:spPr>
        <p:txBody>
          <a:bodyPr>
            <a:spAutoFit/>
            <a:scene3d>
              <a:camera prst="isometricOffAxis1Right"/>
              <a:lightRig rig="threePt" dir="t"/>
            </a:scene3d>
          </a:bodyPr>
          <a:lstStyle/>
          <a:p>
            <a:pPr lvl="0" algn="r" rtl="1"/>
            <a:r>
              <a:rPr lang="fa-IR" sz="4400" dirty="0" smtClean="0">
                <a:solidFill>
                  <a:prstClr val="black"/>
                </a:solidFill>
                <a:cs typeface="2  Badr" panose="00000400000000000000" pitchFamily="2" charset="-78"/>
              </a:rPr>
              <a:t>6. تطابق عنوان و محتوا</a:t>
            </a:r>
            <a:endParaRPr lang="en-US" sz="4400" dirty="0">
              <a:solidFill>
                <a:prstClr val="black"/>
              </a:solidFill>
              <a:cs typeface="2  Badr" panose="00000400000000000000" pitchFamily="2" charset="-78"/>
            </a:endParaRPr>
          </a:p>
        </p:txBody>
      </p:sp>
      <p:sp>
        <p:nvSpPr>
          <p:cNvPr id="6" name="Rectangle 5"/>
          <p:cNvSpPr/>
          <p:nvPr/>
        </p:nvSpPr>
        <p:spPr>
          <a:xfrm>
            <a:off x="906045" y="4993211"/>
            <a:ext cx="7958667" cy="769441"/>
          </a:xfrm>
          <a:prstGeom prst="rect">
            <a:avLst/>
          </a:prstGeom>
        </p:spPr>
        <p:txBody>
          <a:bodyPr wrap="square">
            <a:spAutoFit/>
            <a:scene3d>
              <a:camera prst="isometricOffAxis1Right"/>
              <a:lightRig rig="threePt" dir="t"/>
            </a:scene3d>
          </a:bodyPr>
          <a:lstStyle/>
          <a:p>
            <a:pPr lvl="0" algn="r" rtl="1"/>
            <a:r>
              <a:rPr lang="fa-IR" sz="4400" dirty="0" smtClean="0">
                <a:solidFill>
                  <a:prstClr val="black"/>
                </a:solidFill>
                <a:cs typeface="2  Badr" panose="00000400000000000000" pitchFamily="2" charset="-78"/>
              </a:rPr>
              <a:t>7. نگارش و بازنویسی محتوا به قلم محقق</a:t>
            </a:r>
            <a:endParaRPr lang="en-US"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25401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2443" y="32262"/>
            <a:ext cx="6096000" cy="1323439"/>
          </a:xfrm>
          <a:prstGeom prst="rect">
            <a:avLst/>
          </a:prstGeom>
        </p:spPr>
        <p:txBody>
          <a:bodyPr>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شیوه ارجاع‌دهی:  </a:t>
            </a:r>
            <a:endParaRPr lang="en-US"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6" name="Rectangle 5"/>
          <p:cNvSpPr/>
          <p:nvPr/>
        </p:nvSpPr>
        <p:spPr>
          <a:xfrm>
            <a:off x="-405115" y="1510674"/>
            <a:ext cx="10313043" cy="1446550"/>
          </a:xfrm>
          <a:prstGeom prst="rect">
            <a:avLst/>
          </a:prstGeom>
        </p:spPr>
        <p:txBody>
          <a:bodyPr wrap="square">
            <a:spAutoFit/>
          </a:bodyPr>
          <a:lstStyle/>
          <a:p>
            <a:pPr lvl="0" algn="r" rtl="1"/>
            <a:r>
              <a:rPr lang="fa-IR" sz="4400" dirty="0" smtClean="0">
                <a:solidFill>
                  <a:srgbClr val="7030A0"/>
                </a:solidFill>
                <a:cs typeface="2  Aseman" panose="00000400000000000000" pitchFamily="2" charset="-78"/>
              </a:rPr>
              <a:t>پاورقی به توضیح، ترجمه، اظهار نظر، یادداشت یا ارجاعی گفته می‌شود که بیرون از متن و در پایین صفحه می‌آید.</a:t>
            </a:r>
            <a:endParaRPr lang="en-US" sz="4400" dirty="0">
              <a:solidFill>
                <a:srgbClr val="7030A0"/>
              </a:solidFill>
              <a:cs typeface="2  Aseman" panose="00000400000000000000" pitchFamily="2" charset="-78"/>
            </a:endParaRPr>
          </a:p>
        </p:txBody>
      </p:sp>
      <p:sp>
        <p:nvSpPr>
          <p:cNvPr id="7" name="Rectangle 6"/>
          <p:cNvSpPr/>
          <p:nvPr/>
        </p:nvSpPr>
        <p:spPr>
          <a:xfrm>
            <a:off x="-1" y="3112196"/>
            <a:ext cx="9907929" cy="769441"/>
          </a:xfrm>
          <a:prstGeom prst="rect">
            <a:avLst/>
          </a:prstGeom>
        </p:spPr>
        <p:txBody>
          <a:bodyPr wrap="square">
            <a:spAutoFit/>
          </a:bodyPr>
          <a:lstStyle/>
          <a:p>
            <a:pPr lvl="0" algn="r" rtl="1"/>
            <a:r>
              <a:rPr lang="fa-IR" sz="4400" dirty="0" smtClean="0">
                <a:solidFill>
                  <a:srgbClr val="00B050"/>
                </a:solidFill>
                <a:cs typeface="2  Aseman" panose="00000400000000000000" pitchFamily="2" charset="-78"/>
              </a:rPr>
              <a:t>پاورقی توضیحی: ترجمه یا نقدو نظر، شرح اصطلاحات دشوار</a:t>
            </a:r>
            <a:endParaRPr lang="en-US" sz="4400" dirty="0">
              <a:solidFill>
                <a:srgbClr val="00B050"/>
              </a:solidFill>
              <a:cs typeface="2  Aseman" panose="00000400000000000000" pitchFamily="2" charset="-78"/>
            </a:endParaRPr>
          </a:p>
        </p:txBody>
      </p:sp>
      <p:sp>
        <p:nvSpPr>
          <p:cNvPr id="8" name="Rectangle 7"/>
          <p:cNvSpPr/>
          <p:nvPr/>
        </p:nvSpPr>
        <p:spPr>
          <a:xfrm>
            <a:off x="745902" y="4036610"/>
            <a:ext cx="9243202" cy="2800767"/>
          </a:xfrm>
          <a:prstGeom prst="rect">
            <a:avLst/>
          </a:prstGeom>
        </p:spPr>
        <p:txBody>
          <a:bodyPr wrap="square">
            <a:spAutoFit/>
          </a:bodyPr>
          <a:lstStyle/>
          <a:p>
            <a:pPr lvl="0" algn="r" rtl="1"/>
            <a:r>
              <a:rPr lang="fa-IR" sz="4400" dirty="0" smtClean="0">
                <a:solidFill>
                  <a:schemeClr val="accent3">
                    <a:lumMod val="50000"/>
                  </a:schemeClr>
                </a:solidFill>
                <a:cs typeface="2  Aseman" panose="00000400000000000000" pitchFamily="2" charset="-78"/>
              </a:rPr>
              <a:t>پاورقی ترکیبی: ترکیب پاورقی توضیحی و ارجاعی؛ محقق در پاورقی توضیحی از منبع دیگر کمک گرفته علاوه بر توضیح مطلب، نشانی کامل منبعی را که از آن گرفته شده نیز در انتهای توضیح می آورد.</a:t>
            </a:r>
            <a:endParaRPr lang="en-US" sz="4400" dirty="0">
              <a:solidFill>
                <a:schemeClr val="accent3">
                  <a:lumMod val="50000"/>
                </a:schemeClr>
              </a:solidFill>
              <a:cs typeface="2  Aseman" panose="00000400000000000000" pitchFamily="2" charset="-78"/>
            </a:endParaRPr>
          </a:p>
        </p:txBody>
      </p:sp>
    </p:spTree>
    <p:extLst>
      <p:ext uri="{BB962C8B-B14F-4D97-AF65-F5344CB8AC3E}">
        <p14:creationId xmlns:p14="http://schemas.microsoft.com/office/powerpoint/2010/main" val="1736509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8"/>
                                        </p:tgtEl>
                                        <p:attrNameLst>
                                          <p:attrName>fillcolor</p:attrName>
                                        </p:attrNameLst>
                                      </p:cBhvr>
                                      <p:to>
                                        <a:schemeClr val="accent2"/>
                                      </p:to>
                                    </p:animClr>
                                    <p:set>
                                      <p:cBhvr>
                                        <p:cTn id="7" dur="2000" fill="hold"/>
                                        <p:tgtEl>
                                          <p:spTgt spid="8"/>
                                        </p:tgtEl>
                                        <p:attrNameLst>
                                          <p:attrName>fill.type</p:attrName>
                                        </p:attrNameLst>
                                      </p:cBhvr>
                                      <p:to>
                                        <p:strVal val="solid"/>
                                      </p:to>
                                    </p:set>
                                    <p:set>
                                      <p:cBhvr>
                                        <p:cTn id="8" dur="2000" fill="hold"/>
                                        <p:tgtEl>
                                          <p:spTgt spid="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0178" y="1586318"/>
            <a:ext cx="9076266" cy="2123658"/>
          </a:xfrm>
          <a:prstGeom prst="rect">
            <a:avLst/>
          </a:prstGeom>
        </p:spPr>
        <p:txBody>
          <a:bodyPr wrap="square">
            <a:spAutoFit/>
          </a:bodyPr>
          <a:lstStyle/>
          <a:p>
            <a:pPr lvl="0" algn="r" rtl="1"/>
            <a:r>
              <a:rPr lang="fa-IR" sz="4400" dirty="0" smtClean="0">
                <a:solidFill>
                  <a:schemeClr val="accent4">
                    <a:lumMod val="75000"/>
                  </a:schemeClr>
                </a:solidFill>
                <a:cs typeface="2  Bardiya" panose="00000400000000000000" pitchFamily="2" charset="-78"/>
              </a:rPr>
              <a:t>پاورقی ارجاعی: ضمن اعتباربخشی به تحقیق، نشانه امانت‌داری پژوهشگر است و مشتمل بر منابعی که از آن‌ها در تحقیق استفاده شده می‌باشد.</a:t>
            </a:r>
            <a:endParaRPr lang="en-US" sz="4400" dirty="0">
              <a:solidFill>
                <a:schemeClr val="accent4">
                  <a:lumMod val="75000"/>
                </a:schemeClr>
              </a:solidFill>
              <a:cs typeface="2  Bardiya" panose="00000400000000000000" pitchFamily="2" charset="-78"/>
            </a:endParaRPr>
          </a:p>
        </p:txBody>
      </p:sp>
      <p:sp>
        <p:nvSpPr>
          <p:cNvPr id="3" name="Rectangle 2"/>
          <p:cNvSpPr/>
          <p:nvPr/>
        </p:nvSpPr>
        <p:spPr>
          <a:xfrm>
            <a:off x="-395111" y="4565686"/>
            <a:ext cx="10611555" cy="769441"/>
          </a:xfrm>
          <a:prstGeom prst="rect">
            <a:avLst/>
          </a:prstGeom>
        </p:spPr>
        <p:txBody>
          <a:bodyPr wrap="square">
            <a:spAutoFit/>
          </a:bodyPr>
          <a:lstStyle/>
          <a:p>
            <a:pPr algn="just" rtl="1"/>
            <a:r>
              <a:rPr lang="fa-I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2  Bardiya" panose="00000400000000000000" pitchFamily="2" charset="-78"/>
              </a:rPr>
              <a:t>در مقالات پایانی شیوه ارجاع‌دهی به صورت پاورقی است.</a:t>
            </a:r>
            <a:r>
              <a:rPr lang="fa-IR" sz="2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2  Bardiya" panose="00000400000000000000" pitchFamily="2" charset="-78"/>
              </a:rPr>
              <a:t> </a:t>
            </a:r>
            <a:endPar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2  Bardiya" panose="00000400000000000000" pitchFamily="2" charset="-78"/>
            </a:endParaRPr>
          </a:p>
        </p:txBody>
      </p:sp>
    </p:spTree>
    <p:extLst>
      <p:ext uri="{BB962C8B-B14F-4D97-AF65-F5344CB8AC3E}">
        <p14:creationId xmlns:p14="http://schemas.microsoft.com/office/powerpoint/2010/main" val="2788179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0442" y="-209838"/>
            <a:ext cx="6120586" cy="1323439"/>
          </a:xfrm>
          <a:prstGeom prst="rect">
            <a:avLst/>
          </a:prstGeom>
        </p:spPr>
        <p:txBody>
          <a:bodyPr wrap="non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مشخصات پاورقی: </a:t>
            </a:r>
            <a:endParaRPr lang="en-US"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5" name="Rectangle 4"/>
          <p:cNvSpPr/>
          <p:nvPr/>
        </p:nvSpPr>
        <p:spPr>
          <a:xfrm>
            <a:off x="1192619" y="1159036"/>
            <a:ext cx="8231741" cy="769441"/>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lvl="0" algn="r" rtl="1"/>
            <a:r>
              <a:rPr lang="fa-IR" sz="4400" dirty="0" smtClean="0">
                <a:solidFill>
                  <a:prstClr val="black"/>
                </a:solidFill>
                <a:cs typeface="2  Badr" panose="00000400000000000000" pitchFamily="2" charset="-78"/>
              </a:rPr>
              <a:t>زیر یک نیم خط با قلم ریز‌تر: فونت بی‌نازنین 12</a:t>
            </a:r>
            <a:endParaRPr lang="en-US" sz="4400" dirty="0">
              <a:solidFill>
                <a:prstClr val="black"/>
              </a:solidFill>
              <a:cs typeface="2  Badr" panose="00000400000000000000" pitchFamily="2" charset="-78"/>
            </a:endParaRPr>
          </a:p>
        </p:txBody>
      </p:sp>
      <p:sp>
        <p:nvSpPr>
          <p:cNvPr id="6" name="Rectangle 5"/>
          <p:cNvSpPr/>
          <p:nvPr/>
        </p:nvSpPr>
        <p:spPr>
          <a:xfrm>
            <a:off x="3390336" y="2152459"/>
            <a:ext cx="6034024" cy="769441"/>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lvl="0" algn="r" rtl="1"/>
            <a:r>
              <a:rPr lang="fa-IR" sz="4400" dirty="0" smtClean="0">
                <a:solidFill>
                  <a:prstClr val="black"/>
                </a:solidFill>
                <a:cs typeface="2  Badr" panose="00000400000000000000" pitchFamily="2" charset="-78"/>
              </a:rPr>
              <a:t>هر صفحه از عدد 1 شروع می‌شود. </a:t>
            </a:r>
            <a:endParaRPr lang="en-US" sz="4400" dirty="0">
              <a:solidFill>
                <a:prstClr val="black"/>
              </a:solidFill>
              <a:cs typeface="2  Badr" panose="00000400000000000000" pitchFamily="2" charset="-78"/>
            </a:endParaRPr>
          </a:p>
        </p:txBody>
      </p:sp>
      <p:sp>
        <p:nvSpPr>
          <p:cNvPr id="7" name="Rectangle 6"/>
          <p:cNvSpPr/>
          <p:nvPr/>
        </p:nvSpPr>
        <p:spPr>
          <a:xfrm>
            <a:off x="-182283" y="3108297"/>
            <a:ext cx="960664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r" rtl="1"/>
            <a:r>
              <a:rPr lang="fa-IR" sz="4000" dirty="0" smtClean="0">
                <a:solidFill>
                  <a:prstClr val="black"/>
                </a:solidFill>
                <a:cs typeface="2  Badr" panose="00000400000000000000" pitchFamily="2" charset="-78"/>
              </a:rPr>
              <a:t>فاصله آخرین خط پاورقی با لبه پایینی 2 سانتی‌متر است. </a:t>
            </a:r>
            <a:endParaRPr lang="en-US" sz="4000" dirty="0">
              <a:solidFill>
                <a:prstClr val="black"/>
              </a:solidFill>
              <a:cs typeface="2  Badr" panose="00000400000000000000" pitchFamily="2" charset="-78"/>
            </a:endParaRPr>
          </a:p>
        </p:txBody>
      </p:sp>
      <p:sp>
        <p:nvSpPr>
          <p:cNvPr id="8" name="Rectangle 7"/>
          <p:cNvSpPr/>
          <p:nvPr/>
        </p:nvSpPr>
        <p:spPr>
          <a:xfrm>
            <a:off x="169333" y="4101720"/>
            <a:ext cx="9222966" cy="144655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rtl="1"/>
            <a:r>
              <a:rPr lang="fa-IR" sz="4400" dirty="0" smtClean="0">
                <a:solidFill>
                  <a:prstClr val="black"/>
                </a:solidFill>
                <a:cs typeface="2  Badr" panose="00000400000000000000" pitchFamily="2" charset="-78"/>
              </a:rPr>
              <a:t>القاب و عناوین</a:t>
            </a:r>
            <a:r>
              <a:rPr lang="en-US" sz="4400" dirty="0" smtClean="0">
                <a:solidFill>
                  <a:prstClr val="black"/>
                </a:solidFill>
                <a:cs typeface="2  Badr" panose="00000400000000000000" pitchFamily="2" charset="-78"/>
              </a:rPr>
              <a:t> </a:t>
            </a:r>
            <a:r>
              <a:rPr lang="fa-IR" sz="4400" dirty="0" smtClean="0">
                <a:solidFill>
                  <a:prstClr val="black"/>
                </a:solidFill>
                <a:cs typeface="2  Badr" panose="00000400000000000000" pitchFamily="2" charset="-78"/>
              </a:rPr>
              <a:t>مثل علامه، دکتر، آیت الله و ... حذف شود. </a:t>
            </a:r>
            <a:endParaRPr lang="en-US" sz="4400" dirty="0">
              <a:solidFill>
                <a:prstClr val="black"/>
              </a:solidFill>
              <a:cs typeface="2  Badr" panose="00000400000000000000" pitchFamily="2" charset="-78"/>
            </a:endParaRPr>
          </a:p>
        </p:txBody>
      </p:sp>
      <p:sp>
        <p:nvSpPr>
          <p:cNvPr id="2" name="Rectangle 1"/>
          <p:cNvSpPr/>
          <p:nvPr/>
        </p:nvSpPr>
        <p:spPr>
          <a:xfrm>
            <a:off x="1365956" y="5057558"/>
            <a:ext cx="2427111" cy="114004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a-IR" sz="4000" b="1" dirty="0" smtClean="0">
                <a:cs typeface="Badr" panose="00000400000000000000" pitchFamily="2" charset="-78"/>
              </a:rPr>
              <a:t>مثال </a:t>
            </a:r>
            <a:endParaRPr lang="en-US" sz="4000" b="1" dirty="0">
              <a:cs typeface="Badr" panose="00000400000000000000" pitchFamily="2" charset="-78"/>
            </a:endParaRPr>
          </a:p>
        </p:txBody>
      </p:sp>
      <p:sp>
        <p:nvSpPr>
          <p:cNvPr id="3" name="Down Arrow 2"/>
          <p:cNvSpPr/>
          <p:nvPr/>
        </p:nvSpPr>
        <p:spPr>
          <a:xfrm>
            <a:off x="1670756" y="5627579"/>
            <a:ext cx="462845" cy="1061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528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79061"/>
            <a:ext cx="12192000" cy="7924799"/>
          </a:xfrm>
        </p:spPr>
      </p:pic>
    </p:spTree>
    <p:extLst>
      <p:ext uri="{BB962C8B-B14F-4D97-AF65-F5344CB8AC3E}">
        <p14:creationId xmlns:p14="http://schemas.microsoft.com/office/powerpoint/2010/main" val="6636240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5932" y="-150268"/>
            <a:ext cx="3934090" cy="1323439"/>
          </a:xfrm>
          <a:prstGeom prst="rect">
            <a:avLst/>
          </a:prstGeom>
        </p:spPr>
        <p:txBody>
          <a:bodyPr wrap="non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شیوه تنظیم: </a:t>
            </a:r>
            <a:endParaRPr lang="en-US"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11" name="Rectangle 10"/>
          <p:cNvSpPr/>
          <p:nvPr/>
        </p:nvSpPr>
        <p:spPr>
          <a:xfrm>
            <a:off x="-8128" y="1217952"/>
            <a:ext cx="9855200" cy="76944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ارجاع به کتاب: نام خانوادگی، عنوان کتاب، شماره صفحه.</a:t>
            </a:r>
            <a:endParaRPr lang="en-US" sz="4400" dirty="0">
              <a:solidFill>
                <a:prstClr val="black"/>
              </a:solidFill>
              <a:cs typeface="2  Badr" panose="00000400000000000000" pitchFamily="2" charset="-78"/>
            </a:endParaRPr>
          </a:p>
        </p:txBody>
      </p:sp>
      <p:sp>
        <p:nvSpPr>
          <p:cNvPr id="12" name="Down Arrow 11"/>
          <p:cNvSpPr/>
          <p:nvPr/>
        </p:nvSpPr>
        <p:spPr>
          <a:xfrm>
            <a:off x="9009379" y="1987393"/>
            <a:ext cx="1122745" cy="11458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t>مثال</a:t>
            </a:r>
            <a:endParaRPr lang="en-US" sz="1600" dirty="0"/>
          </a:p>
        </p:txBody>
      </p:sp>
      <p:sp>
        <p:nvSpPr>
          <p:cNvPr id="13" name="Rectangle 12"/>
          <p:cNvSpPr/>
          <p:nvPr/>
        </p:nvSpPr>
        <p:spPr>
          <a:xfrm>
            <a:off x="841248" y="2738019"/>
            <a:ext cx="8291463" cy="14465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مطهری، اسلام و مقتضیات زمان، ج1، ص35. </a:t>
            </a:r>
          </a:p>
          <a:p>
            <a:pPr lvl="0" algn="r" rtl="1"/>
            <a:endParaRPr lang="en-US" sz="4400" dirty="0">
              <a:solidFill>
                <a:prstClr val="black"/>
              </a:solidFill>
              <a:cs typeface="2  Badr" panose="00000400000000000000" pitchFamily="2" charset="-78"/>
            </a:endParaRPr>
          </a:p>
        </p:txBody>
      </p:sp>
      <p:sp>
        <p:nvSpPr>
          <p:cNvPr id="14" name="Rectangle 13"/>
          <p:cNvSpPr/>
          <p:nvPr/>
        </p:nvSpPr>
        <p:spPr>
          <a:xfrm>
            <a:off x="22579" y="3699147"/>
            <a:ext cx="9832621" cy="1446550"/>
          </a:xfrm>
          <a:prstGeom prst="rect">
            <a:avLst/>
          </a:prstGeom>
        </p:spPr>
        <p:style>
          <a:lnRef idx="0">
            <a:scrgbClr r="0" g="0" b="0"/>
          </a:lnRef>
          <a:fillRef idx="1003">
            <a:schemeClr val="dk2"/>
          </a:fillRef>
          <a:effectRef idx="0">
            <a:scrgbClr r="0" g="0" b="0"/>
          </a:effectRef>
          <a:fontRef idx="major"/>
        </p:style>
        <p:txBody>
          <a:bodyPr wrap="square">
            <a:spAutoFit/>
          </a:bodyPr>
          <a:lstStyle/>
          <a:p>
            <a:pPr lvl="0" algn="r" rtl="1"/>
            <a:r>
              <a:rPr lang="fa-IR" sz="4400" dirty="0" smtClean="0">
                <a:solidFill>
                  <a:prstClr val="black"/>
                </a:solidFill>
                <a:cs typeface="2  Badr" panose="00000400000000000000" pitchFamily="2" charset="-78"/>
              </a:rPr>
              <a:t>اگر بلافاصله از همان منبع استفاده شود، به جای نشانی از "همان" استفاده می‌شود و شماره صفحه قید می شود.</a:t>
            </a:r>
            <a:endParaRPr lang="en-US" sz="4400" dirty="0">
              <a:solidFill>
                <a:prstClr val="black"/>
              </a:solidFill>
              <a:cs typeface="2  Badr" panose="00000400000000000000" pitchFamily="2" charset="-78"/>
            </a:endParaRPr>
          </a:p>
        </p:txBody>
      </p:sp>
      <p:sp>
        <p:nvSpPr>
          <p:cNvPr id="15" name="Down Arrow 14"/>
          <p:cNvSpPr/>
          <p:nvPr/>
        </p:nvSpPr>
        <p:spPr>
          <a:xfrm>
            <a:off x="5853138" y="5153876"/>
            <a:ext cx="1122745" cy="11458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t>مثال</a:t>
            </a:r>
            <a:endParaRPr lang="en-US" sz="1600" dirty="0"/>
          </a:p>
        </p:txBody>
      </p:sp>
      <p:sp>
        <p:nvSpPr>
          <p:cNvPr id="17" name="Rectangle 16"/>
          <p:cNvSpPr/>
          <p:nvPr/>
        </p:nvSpPr>
        <p:spPr>
          <a:xfrm>
            <a:off x="3804355" y="6360058"/>
            <a:ext cx="2246489" cy="769441"/>
          </a:xfrm>
          <a:prstGeom prst="rect">
            <a:avLst/>
          </a:prstGeom>
        </p:spPr>
        <p:txBody>
          <a:bodyPr wrap="square">
            <a:spAutoFit/>
          </a:bodyPr>
          <a:lstStyle/>
          <a:p>
            <a:pPr lvl="0" algn="r" rtl="1"/>
            <a:r>
              <a:rPr lang="fa-IR" sz="4400" dirty="0" smtClean="0">
                <a:solidFill>
                  <a:prstClr val="black"/>
                </a:solidFill>
                <a:cs typeface="2  Badr" panose="00000400000000000000" pitchFamily="2" charset="-78"/>
              </a:rPr>
              <a:t>همان،49. </a:t>
            </a:r>
            <a:endParaRPr lang="fa-IR"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27654570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199" y="316089"/>
            <a:ext cx="8703733" cy="212365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r" rtl="1"/>
            <a:r>
              <a:rPr lang="fa-IR" sz="4400" dirty="0" smtClean="0">
                <a:solidFill>
                  <a:prstClr val="black"/>
                </a:solidFill>
                <a:cs typeface="2  Badr" panose="00000400000000000000" pitchFamily="2" charset="-78"/>
              </a:rPr>
              <a:t>اگر کتابی دو یا سه نویسنده داشته باشد، به ترتیبی که نام آن‌ها روی جلد کتاب درج شده در پاورقی آورده شود.</a:t>
            </a:r>
            <a:endParaRPr lang="fa-IR" sz="4400" dirty="0">
              <a:solidFill>
                <a:prstClr val="black"/>
              </a:solidFill>
              <a:cs typeface="2  Badr" panose="00000400000000000000" pitchFamily="2" charset="-78"/>
            </a:endParaRPr>
          </a:p>
        </p:txBody>
      </p:sp>
      <p:sp>
        <p:nvSpPr>
          <p:cNvPr id="3" name="Rectangle 2"/>
          <p:cNvSpPr/>
          <p:nvPr/>
        </p:nvSpPr>
        <p:spPr>
          <a:xfrm>
            <a:off x="1433689" y="2705725"/>
            <a:ext cx="7981243" cy="144655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اگر بیش از سه نویسنده داشته باشد نام اولی به همراه "و دیگران" آورده می‌شود.</a:t>
            </a:r>
            <a:endParaRPr lang="fa-IR"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37068347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68" y="572298"/>
            <a:ext cx="8161209" cy="76944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pPr lvl="0" algn="r" rtl="1"/>
            <a:r>
              <a:rPr lang="fa-IR" sz="4400" dirty="0" smtClean="0">
                <a:solidFill>
                  <a:prstClr val="black"/>
                </a:solidFill>
                <a:cs typeface="2  Badr" panose="00000400000000000000" pitchFamily="2" charset="-78"/>
              </a:rPr>
              <a:t>ارجاع آیات: نام سوره: شماره آیه        بقره: 39</a:t>
            </a:r>
            <a:endParaRPr lang="en-US" sz="4400" dirty="0">
              <a:solidFill>
                <a:prstClr val="black"/>
              </a:solidFill>
              <a:cs typeface="2  Badr" panose="00000400000000000000" pitchFamily="2" charset="-78"/>
            </a:endParaRPr>
          </a:p>
        </p:txBody>
      </p:sp>
      <p:sp>
        <p:nvSpPr>
          <p:cNvPr id="7" name="Left Arrow 6"/>
          <p:cNvSpPr/>
          <p:nvPr/>
        </p:nvSpPr>
        <p:spPr>
          <a:xfrm>
            <a:off x="2753628" y="609939"/>
            <a:ext cx="927119" cy="6941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مثال</a:t>
            </a:r>
            <a:endParaRPr lang="en-US" dirty="0"/>
          </a:p>
        </p:txBody>
      </p:sp>
      <p:sp>
        <p:nvSpPr>
          <p:cNvPr id="8" name="Rectangle 7"/>
          <p:cNvSpPr/>
          <p:nvPr/>
        </p:nvSpPr>
        <p:spPr>
          <a:xfrm>
            <a:off x="914684" y="1368278"/>
            <a:ext cx="8506374" cy="144655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r" rtl="1"/>
            <a:r>
              <a:rPr lang="fa-IR" sz="4400" dirty="0" smtClean="0">
                <a:solidFill>
                  <a:prstClr val="black"/>
                </a:solidFill>
                <a:cs typeface="2  Badr" panose="00000400000000000000" pitchFamily="2" charset="-78"/>
              </a:rPr>
              <a:t>ارجاع احادیث: اگر حدیث در منبعی دارای شماره باشد شماره هم ذکر شود. </a:t>
            </a:r>
            <a:endParaRPr lang="en-US" sz="4400" dirty="0">
              <a:solidFill>
                <a:prstClr val="black"/>
              </a:solidFill>
              <a:cs typeface="2  Badr" panose="00000400000000000000" pitchFamily="2" charset="-78"/>
            </a:endParaRPr>
          </a:p>
        </p:txBody>
      </p:sp>
      <p:sp>
        <p:nvSpPr>
          <p:cNvPr id="9" name="Down Arrow 8"/>
          <p:cNvSpPr/>
          <p:nvPr/>
        </p:nvSpPr>
        <p:spPr>
          <a:xfrm>
            <a:off x="4606498" y="2841367"/>
            <a:ext cx="1122745" cy="11458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t>مثال</a:t>
            </a:r>
            <a:endParaRPr lang="en-US" sz="1600" dirty="0"/>
          </a:p>
        </p:txBody>
      </p:sp>
      <p:sp>
        <p:nvSpPr>
          <p:cNvPr id="10" name="Rectangle 9"/>
          <p:cNvSpPr/>
          <p:nvPr/>
        </p:nvSpPr>
        <p:spPr>
          <a:xfrm>
            <a:off x="1003595" y="4013800"/>
            <a:ext cx="8276207" cy="769441"/>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مجلسی، بحارالانوار، ج2، ص11، ح25.</a:t>
            </a:r>
            <a:endParaRPr lang="en-US"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2500666651"/>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8805" y="178980"/>
            <a:ext cx="8508040" cy="1200329"/>
          </a:xfrm>
          <a:prstGeom prst="rect">
            <a:avLst/>
          </a:prstGeom>
          <a:noFill/>
        </p:spPr>
        <p:txBody>
          <a:bodyPr wrap="square" lIns="91440" tIns="45720" rIns="91440" bIns="45720">
            <a:spAutoFit/>
          </a:bodyPr>
          <a:lstStyle/>
          <a:p>
            <a:pPr algn="ctr"/>
            <a:r>
              <a:rPr lang="fa-IR" sz="7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مقاله نویسی </a:t>
            </a:r>
            <a:endParaRPr lang="en-US" sz="7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TextBox 5"/>
          <p:cNvSpPr txBox="1"/>
          <p:nvPr/>
        </p:nvSpPr>
        <p:spPr>
          <a:xfrm>
            <a:off x="1806223" y="2754489"/>
            <a:ext cx="7800622" cy="255454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lvl="2" algn="just" rtl="1"/>
            <a:r>
              <a:rPr lang="fa-IR"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cs typeface="2  Badr" panose="00000400000000000000" pitchFamily="2" charset="-78"/>
              </a:rPr>
              <a:t>هدف از تدوین مقالات پایانی فراهم آوردن زمینه ای جهت استفاده از آموخته های طلاب و کاربردی نمودن فعالیت های پژوهشی آن‌هاست.</a:t>
            </a:r>
            <a:endPar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2  Badr" panose="00000400000000000000" pitchFamily="2" charset="-78"/>
            </a:endParaRPr>
          </a:p>
        </p:txBody>
      </p:sp>
    </p:spTree>
    <p:extLst>
      <p:ext uri="{BB962C8B-B14F-4D97-AF65-F5344CB8AC3E}">
        <p14:creationId xmlns:p14="http://schemas.microsoft.com/office/powerpoint/2010/main" val="3503934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206" y="197782"/>
            <a:ext cx="10966930" cy="1323439"/>
          </a:xfrm>
          <a:prstGeom prst="rect">
            <a:avLst/>
          </a:prstGeom>
        </p:spPr>
        <p:txBody>
          <a:bodyPr wrap="square">
            <a:spAutoFit/>
          </a:bodyPr>
          <a:lstStyle/>
          <a:p>
            <a:pPr lvl="0" algn="r" rtl="1"/>
            <a:r>
              <a:rPr lang="fa-IR" sz="8000" b="1" dirty="0" smtClean="0">
                <a:ln w="22225">
                  <a:solidFill>
                    <a:schemeClr val="accent2"/>
                  </a:solidFill>
                  <a:prstDash val="solid"/>
                </a:ln>
                <a:solidFill>
                  <a:schemeClr val="bg2">
                    <a:lumMod val="10000"/>
                  </a:schemeClr>
                </a:solidFill>
                <a:cs typeface="2  Badr" panose="00000400000000000000" pitchFamily="2" charset="-78"/>
              </a:rPr>
              <a:t>شیوه ارجاع </a:t>
            </a:r>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به مقالات در پاورقی: </a:t>
            </a:r>
          </a:p>
        </p:txBody>
      </p:sp>
      <p:sp>
        <p:nvSpPr>
          <p:cNvPr id="3" name="Rectangle 2"/>
          <p:cNvSpPr/>
          <p:nvPr/>
        </p:nvSpPr>
        <p:spPr>
          <a:xfrm>
            <a:off x="219455" y="4693920"/>
            <a:ext cx="10436353" cy="76944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قاسمی، شیوه های نوین استعماری در آفریقای جنوبی، ص64.</a:t>
            </a:r>
            <a:endParaRPr lang="en-US" sz="4400" dirty="0">
              <a:solidFill>
                <a:prstClr val="black"/>
              </a:solidFill>
              <a:cs typeface="2  Badr" panose="00000400000000000000" pitchFamily="2" charset="-78"/>
            </a:endParaRPr>
          </a:p>
        </p:txBody>
      </p:sp>
      <p:sp>
        <p:nvSpPr>
          <p:cNvPr id="4" name="Down Arrow 3"/>
          <p:cNvSpPr/>
          <p:nvPr/>
        </p:nvSpPr>
        <p:spPr>
          <a:xfrm>
            <a:off x="5029876" y="3214031"/>
            <a:ext cx="1122745" cy="11458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t>مثال</a:t>
            </a:r>
            <a:endParaRPr lang="en-US" sz="1600" dirty="0"/>
          </a:p>
        </p:txBody>
      </p:sp>
      <p:sp>
        <p:nvSpPr>
          <p:cNvPr id="5" name="Rectangle 4"/>
          <p:cNvSpPr/>
          <p:nvPr/>
        </p:nvSpPr>
        <p:spPr>
          <a:xfrm>
            <a:off x="1141352" y="2110595"/>
            <a:ext cx="8582799" cy="769441"/>
          </a:xfrm>
          <a:prstGeom prst="rect">
            <a:avLst/>
          </a:prstGeom>
        </p:spPr>
        <p:style>
          <a:lnRef idx="1">
            <a:schemeClr val="accent4"/>
          </a:lnRef>
          <a:fillRef idx="3">
            <a:schemeClr val="accent4"/>
          </a:fillRef>
          <a:effectRef idx="2">
            <a:schemeClr val="accent4"/>
          </a:effectRef>
          <a:fontRef idx="minor">
            <a:schemeClr val="lt1"/>
          </a:fontRef>
        </p:style>
        <p:txBody>
          <a:bodyPr wrap="none" lIns="91440" tIns="45720" rIns="91440" bIns="45720">
            <a:spAutoFit/>
          </a:bodyPr>
          <a:lstStyle/>
          <a:p>
            <a:pPr lvl="0" algn="r" rtl="1"/>
            <a:r>
              <a:rPr lang="fa-IR" sz="4400" dirty="0">
                <a:solidFill>
                  <a:prstClr val="black"/>
                </a:solidFill>
                <a:cs typeface="2  Badr" panose="00000400000000000000" pitchFamily="2" charset="-78"/>
              </a:rPr>
              <a:t>نام خانوادگی نویسنده، عنوان مقاله، شماره صفحه.  </a:t>
            </a:r>
            <a:endParaRPr lang="en-US"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31691744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4576" y="192628"/>
            <a:ext cx="3974592" cy="132343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نتیجه گیری: </a:t>
            </a:r>
            <a:endParaRPr lang="fa-IR"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4" name="Rectangle 3"/>
          <p:cNvSpPr/>
          <p:nvPr/>
        </p:nvSpPr>
        <p:spPr>
          <a:xfrm>
            <a:off x="463296" y="1516067"/>
            <a:ext cx="9144000" cy="4832092"/>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lvl="0" algn="r" rtl="1"/>
            <a:r>
              <a:rPr lang="fa-IR" sz="4400" dirty="0" smtClean="0">
                <a:solidFill>
                  <a:schemeClr val="bg1"/>
                </a:solidFill>
                <a:cs typeface="2  Badr" panose="00000400000000000000" pitchFamily="2" charset="-78"/>
              </a:rPr>
              <a:t>- یافته های مهم، برجسته و نتایج کلی در این قسمت جمع بندی می‌شود.</a:t>
            </a:r>
          </a:p>
          <a:p>
            <a:pPr algn="r" rtl="1"/>
            <a:r>
              <a:rPr lang="fa-IR" sz="4400" dirty="0" smtClean="0">
                <a:solidFill>
                  <a:srgbClr val="0070C0"/>
                </a:solidFill>
                <a:cs typeface="2  Badr" panose="00000400000000000000" pitchFamily="2" charset="-78"/>
              </a:rPr>
              <a:t>- </a:t>
            </a:r>
            <a:r>
              <a:rPr lang="fa-IR" sz="4400" dirty="0">
                <a:solidFill>
                  <a:srgbClr val="0070C0"/>
                </a:solidFill>
                <a:cs typeface="2  Badr" panose="00000400000000000000" pitchFamily="2" charset="-78"/>
              </a:rPr>
              <a:t>مقایسه نتیجه‌های به دست آمده با توجه به فرضیه و هدف های از قبل تعیین شده </a:t>
            </a:r>
          </a:p>
          <a:p>
            <a:pPr algn="r" rtl="1"/>
            <a:r>
              <a:rPr lang="fa-IR" sz="4400" dirty="0">
                <a:solidFill>
                  <a:srgbClr val="7030A0"/>
                </a:solidFill>
                <a:cs typeface="2  Badr" panose="00000400000000000000" pitchFamily="2" charset="-78"/>
              </a:rPr>
              <a:t>- تجزیه و تحلیل قسمت های عمده تحقیق و ارزیابی آن‎‌ها بدون ذکر ادله و شواهد. </a:t>
            </a:r>
          </a:p>
          <a:p>
            <a:pPr lvl="0" algn="r" rtl="1"/>
            <a:r>
              <a:rPr lang="fa-IR" sz="4400" dirty="0" smtClean="0">
                <a:solidFill>
                  <a:prstClr val="black"/>
                </a:solidFill>
                <a:cs typeface="2  Badr" panose="00000400000000000000" pitchFamily="2" charset="-78"/>
              </a:rPr>
              <a:t>رسش‌های اصلی تحقیق </a:t>
            </a:r>
          </a:p>
        </p:txBody>
      </p:sp>
    </p:spTree>
    <p:extLst>
      <p:ext uri="{BB962C8B-B14F-4D97-AF65-F5344CB8AC3E}">
        <p14:creationId xmlns:p14="http://schemas.microsoft.com/office/powerpoint/2010/main" val="11403109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5531" y="0"/>
            <a:ext cx="6115778" cy="1323439"/>
          </a:xfrm>
          <a:prstGeom prst="rect">
            <a:avLst/>
          </a:prstGeom>
        </p:spPr>
        <p:txBody>
          <a:bodyPr wrap="non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عناصر نتیجه گیری:</a:t>
            </a:r>
            <a:endParaRPr lang="fa-IR"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7" name="Rectangle 6"/>
          <p:cNvSpPr/>
          <p:nvPr/>
        </p:nvSpPr>
        <p:spPr>
          <a:xfrm>
            <a:off x="1655178" y="4901409"/>
            <a:ext cx="8725921" cy="144655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lvl="0" algn="just" rtl="1"/>
            <a:r>
              <a:rPr lang="fa-IR" sz="4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rPr>
              <a:t>نتیجه مبتنی بر ترتیب منطقی پرسش‌ها یا فرضیه‌ها و نیز وابسته به تأیید یا رد فرضیه‌ها است.  </a:t>
            </a:r>
            <a:endParaRPr lang="fa-IR" sz="4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endParaRPr>
          </a:p>
        </p:txBody>
      </p:sp>
      <p:sp>
        <p:nvSpPr>
          <p:cNvPr id="11" name="Teardrop 10"/>
          <p:cNvSpPr/>
          <p:nvPr/>
        </p:nvSpPr>
        <p:spPr>
          <a:xfrm>
            <a:off x="9411309" y="1227135"/>
            <a:ext cx="2680057" cy="2872828"/>
          </a:xfrm>
          <a:prstGeom prst="teardrop">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fa-IR" sz="5400" dirty="0">
                <a:solidFill>
                  <a:prstClr val="black"/>
                </a:solidFill>
                <a:cs typeface="2  Bardiya" panose="00000400000000000000" pitchFamily="2" charset="-78"/>
              </a:rPr>
              <a:t>1. بیان عنوان تحقیق</a:t>
            </a:r>
          </a:p>
          <a:p>
            <a:pPr algn="ctr"/>
            <a:endParaRPr lang="en-US" dirty="0"/>
          </a:p>
        </p:txBody>
      </p:sp>
      <p:sp>
        <p:nvSpPr>
          <p:cNvPr id="12" name="Teardrop 11"/>
          <p:cNvSpPr/>
          <p:nvPr/>
        </p:nvSpPr>
        <p:spPr>
          <a:xfrm>
            <a:off x="6485066" y="1454100"/>
            <a:ext cx="2748930" cy="2776524"/>
          </a:xfrm>
          <a:prstGeom prst="teardrop">
            <a:avLst/>
          </a:prstGeom>
        </p:spPr>
        <p:style>
          <a:lnRef idx="1">
            <a:schemeClr val="accent3"/>
          </a:lnRef>
          <a:fillRef idx="3">
            <a:schemeClr val="accent3"/>
          </a:fillRef>
          <a:effectRef idx="2">
            <a:schemeClr val="accent3"/>
          </a:effectRef>
          <a:fontRef idx="minor">
            <a:schemeClr val="lt1"/>
          </a:fontRef>
        </p:style>
        <p:txBody>
          <a:bodyPr rtlCol="0" anchor="ctr"/>
          <a:lstStyle/>
          <a:p>
            <a:pPr lvl="0" algn="r" rtl="1"/>
            <a:r>
              <a:rPr lang="fa-IR" sz="4400" dirty="0">
                <a:solidFill>
                  <a:prstClr val="black"/>
                </a:solidFill>
                <a:cs typeface="2  Bardiya" panose="00000400000000000000" pitchFamily="2" charset="-78"/>
              </a:rPr>
              <a:t>2. اهمیت تحقیق در موضوع</a:t>
            </a:r>
          </a:p>
        </p:txBody>
      </p:sp>
      <p:sp>
        <p:nvSpPr>
          <p:cNvPr id="13" name="Teardrop 12"/>
          <p:cNvSpPr/>
          <p:nvPr/>
        </p:nvSpPr>
        <p:spPr>
          <a:xfrm>
            <a:off x="3295531" y="1565553"/>
            <a:ext cx="2926080" cy="2776524"/>
          </a:xfrm>
          <a:prstGeom prst="teardrop">
            <a:avLst/>
          </a:prstGeom>
        </p:spPr>
        <p:style>
          <a:lnRef idx="1">
            <a:schemeClr val="accent4"/>
          </a:lnRef>
          <a:fillRef idx="3">
            <a:schemeClr val="accent4"/>
          </a:fillRef>
          <a:effectRef idx="2">
            <a:schemeClr val="accent4"/>
          </a:effectRef>
          <a:fontRef idx="minor">
            <a:schemeClr val="lt1"/>
          </a:fontRef>
        </p:style>
        <p:txBody>
          <a:bodyPr rtlCol="0" anchor="ctr"/>
          <a:lstStyle/>
          <a:p>
            <a:pPr lvl="0" algn="r" rtl="1"/>
            <a:r>
              <a:rPr lang="fa-IR" sz="4400" dirty="0">
                <a:solidFill>
                  <a:prstClr val="black"/>
                </a:solidFill>
                <a:cs typeface="2  Bardiya" panose="00000400000000000000" pitchFamily="2" charset="-78"/>
              </a:rPr>
              <a:t>3. بیان فرضیه تحقیق </a:t>
            </a:r>
          </a:p>
        </p:txBody>
      </p:sp>
      <p:sp>
        <p:nvSpPr>
          <p:cNvPr id="14" name="Teardrop 13"/>
          <p:cNvSpPr/>
          <p:nvPr/>
        </p:nvSpPr>
        <p:spPr>
          <a:xfrm>
            <a:off x="170688" y="1469249"/>
            <a:ext cx="2947530" cy="2872828"/>
          </a:xfrm>
          <a:prstGeom prst="teardrop">
            <a:avLst/>
          </a:prstGeom>
        </p:spPr>
        <p:style>
          <a:lnRef idx="3">
            <a:schemeClr val="lt1"/>
          </a:lnRef>
          <a:fillRef idx="1">
            <a:schemeClr val="accent6"/>
          </a:fillRef>
          <a:effectRef idx="1">
            <a:schemeClr val="accent6"/>
          </a:effectRef>
          <a:fontRef idx="minor">
            <a:schemeClr val="lt1"/>
          </a:fontRef>
        </p:style>
        <p:txBody>
          <a:bodyPr rtlCol="0" anchor="ctr"/>
          <a:lstStyle/>
          <a:p>
            <a:pPr lvl="0" algn="r" rtl="1"/>
            <a:r>
              <a:rPr lang="fa-IR" sz="4400" dirty="0">
                <a:solidFill>
                  <a:prstClr val="black"/>
                </a:solidFill>
                <a:cs typeface="2  Bardiya" panose="00000400000000000000" pitchFamily="2" charset="-78"/>
              </a:rPr>
              <a:t>4. بیان نتایج حاصله</a:t>
            </a:r>
          </a:p>
        </p:txBody>
      </p:sp>
    </p:spTree>
    <p:extLst>
      <p:ext uri="{BB962C8B-B14F-4D97-AF65-F5344CB8AC3E}">
        <p14:creationId xmlns:p14="http://schemas.microsoft.com/office/powerpoint/2010/main" val="329490095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8298" y="597408"/>
            <a:ext cx="8961738" cy="3354765"/>
          </a:xfrm>
          <a:prstGeom prst="rect">
            <a:avLst/>
          </a:prstGeom>
          <a:scene3d>
            <a:camera prst="perspectiveHeroicExtremeLeftFacing"/>
            <a:lightRig rig="threePt" dir="t"/>
          </a:scene3d>
        </p:spPr>
        <p:txBody>
          <a:bodyPr wrap="squar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فرق نتیجه با چکیده: </a:t>
            </a:r>
          </a:p>
          <a:p>
            <a:pPr lvl="0" algn="r" rtl="1"/>
            <a:r>
              <a:rPr lang="fa-IR" sz="4400" dirty="0" smtClean="0">
                <a:solidFill>
                  <a:prstClr val="black"/>
                </a:solidFill>
                <a:effectLst>
                  <a:glow rad="228600">
                    <a:schemeClr val="accent6">
                      <a:satMod val="175000"/>
                      <a:alpha val="40000"/>
                    </a:schemeClr>
                  </a:glow>
                </a:effectLst>
                <a:cs typeface="2  Badr" panose="00000400000000000000" pitchFamily="2" charset="-78"/>
              </a:rPr>
              <a:t>نتیجه فقط نتایج حاصله از ادله و اقوال است. </a:t>
            </a:r>
          </a:p>
          <a:p>
            <a:pPr lvl="0" algn="r" rtl="1"/>
            <a:r>
              <a:rPr lang="fa-IR" sz="4400" dirty="0" smtClean="0">
                <a:solidFill>
                  <a:prstClr val="black"/>
                </a:solidFill>
                <a:effectLst>
                  <a:glow rad="228600">
                    <a:schemeClr val="accent5">
                      <a:satMod val="175000"/>
                      <a:alpha val="40000"/>
                    </a:schemeClr>
                  </a:glow>
                </a:effectLst>
                <a:cs typeface="2  Badr" panose="00000400000000000000" pitchFamily="2" charset="-78"/>
              </a:rPr>
              <a:t>چکیده به توضیح مسئله تحقیق و اهداف و روش‌ها و سیر بحث می‌پردازد. </a:t>
            </a:r>
            <a:endParaRPr lang="fa-IR" sz="4400" dirty="0">
              <a:solidFill>
                <a:prstClr val="black"/>
              </a:solidFill>
              <a:effectLst>
                <a:glow rad="228600">
                  <a:schemeClr val="accent5">
                    <a:satMod val="175000"/>
                    <a:alpha val="40000"/>
                  </a:schemeClr>
                </a:glow>
              </a:effectLst>
              <a:cs typeface="2  Badr" panose="00000400000000000000" pitchFamily="2" charset="-78"/>
            </a:endParaRPr>
          </a:p>
        </p:txBody>
      </p:sp>
    </p:spTree>
    <p:extLst>
      <p:ext uri="{BB962C8B-B14F-4D97-AF65-F5344CB8AC3E}">
        <p14:creationId xmlns:p14="http://schemas.microsoft.com/office/powerpoint/2010/main" val="144557273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5200" y="145762"/>
            <a:ext cx="8172430" cy="1323439"/>
          </a:xfrm>
          <a:prstGeom prst="rect">
            <a:avLst/>
          </a:prstGeom>
        </p:spPr>
        <p:txBody>
          <a:bodyPr wrap="non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شیوه تنظیم فهرست منابع: </a:t>
            </a:r>
            <a:endParaRPr lang="fa-IR"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3" name="Rectangle 2"/>
          <p:cNvSpPr/>
          <p:nvPr/>
        </p:nvSpPr>
        <p:spPr>
          <a:xfrm>
            <a:off x="634132" y="1342334"/>
            <a:ext cx="10066924" cy="144655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ابتدا قرآن و سپس نهج البلاغه بدون ذکر مشخصات، سپس ترجمه قرآن و نهج البلاغه با ذکر مترجم. </a:t>
            </a:r>
            <a:endParaRPr lang="fa-IR" sz="4400" dirty="0">
              <a:solidFill>
                <a:prstClr val="black"/>
              </a:solidFill>
              <a:cs typeface="2  Badr" panose="00000400000000000000" pitchFamily="2" charset="-78"/>
            </a:endParaRPr>
          </a:p>
        </p:txBody>
      </p:sp>
      <p:sp>
        <p:nvSpPr>
          <p:cNvPr id="4" name="Rectangle 3"/>
          <p:cNvSpPr/>
          <p:nvPr/>
        </p:nvSpPr>
        <p:spPr>
          <a:xfrm>
            <a:off x="2172086" y="3323736"/>
            <a:ext cx="6991016" cy="769441"/>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r" rtl="1"/>
            <a:r>
              <a:rPr lang="fa-IR" sz="4400" dirty="0" smtClean="0">
                <a:solidFill>
                  <a:prstClr val="black"/>
                </a:solidFill>
                <a:cs typeface="2  Badr" panose="00000400000000000000" pitchFamily="2" charset="-78"/>
              </a:rPr>
              <a:t>ابتدا منابع فارسی بعد عربی و سپس لاتین</a:t>
            </a:r>
            <a:endParaRPr lang="fa-IR" sz="4400" dirty="0">
              <a:solidFill>
                <a:prstClr val="black"/>
              </a:solidFill>
              <a:cs typeface="2  Badr" panose="00000400000000000000" pitchFamily="2" charset="-78"/>
            </a:endParaRPr>
          </a:p>
        </p:txBody>
      </p:sp>
      <p:sp>
        <p:nvSpPr>
          <p:cNvPr id="5" name="Rectangle 4"/>
          <p:cNvSpPr/>
          <p:nvPr/>
        </p:nvSpPr>
        <p:spPr>
          <a:xfrm>
            <a:off x="3624558" y="4628029"/>
            <a:ext cx="3733714" cy="769441"/>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lvl="0" algn="r" rtl="1"/>
            <a:r>
              <a:rPr lang="fa-IR" sz="4400" dirty="0" smtClean="0">
                <a:solidFill>
                  <a:prstClr val="black"/>
                </a:solidFill>
                <a:cs typeface="2  Badr" panose="00000400000000000000" pitchFamily="2" charset="-78"/>
              </a:rPr>
              <a:t>به ترتیب حروف الفبا </a:t>
            </a:r>
            <a:endParaRPr lang="fa-IR"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311911593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1389"/>
            <a:ext cx="12192000" cy="144655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r" rtl="1"/>
            <a:r>
              <a:rPr lang="fa-IR" sz="4400" dirty="0">
                <a:solidFill>
                  <a:prstClr val="black"/>
                </a:solidFill>
                <a:cs typeface="2  Badr" panose="00000400000000000000" pitchFamily="2" charset="-78"/>
              </a:rPr>
              <a:t>نام خانوادگی نویسنده (بدون القاب)، نام نویسنده، عنوان کتاب(مترجم، مصحح یا محقق</a:t>
            </a:r>
            <a:r>
              <a:rPr lang="fa-IR" sz="4400" dirty="0" smtClean="0">
                <a:solidFill>
                  <a:prstClr val="black"/>
                </a:solidFill>
                <a:cs typeface="2  Badr" panose="00000400000000000000" pitchFamily="2" charset="-78"/>
              </a:rPr>
              <a:t>)، محل نشر: انتشارات، نوبت چاپ، سال چاپ.</a:t>
            </a:r>
            <a:endParaRPr lang="fa-IR" sz="4400" dirty="0">
              <a:solidFill>
                <a:prstClr val="black"/>
              </a:solidFill>
              <a:cs typeface="2  Badr" panose="00000400000000000000" pitchFamily="2" charset="-78"/>
            </a:endParaRPr>
          </a:p>
        </p:txBody>
      </p:sp>
      <p:sp>
        <p:nvSpPr>
          <p:cNvPr id="3" name="Down Arrow 2"/>
          <p:cNvSpPr/>
          <p:nvPr/>
        </p:nvSpPr>
        <p:spPr>
          <a:xfrm>
            <a:off x="1101281" y="1589900"/>
            <a:ext cx="1398359" cy="1470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مثال</a:t>
            </a:r>
            <a:endParaRPr lang="en-US" dirty="0"/>
          </a:p>
        </p:txBody>
      </p:sp>
      <p:sp>
        <p:nvSpPr>
          <p:cNvPr id="5" name="Rectangle 4"/>
          <p:cNvSpPr/>
          <p:nvPr/>
        </p:nvSpPr>
        <p:spPr>
          <a:xfrm>
            <a:off x="1670756" y="3220159"/>
            <a:ext cx="8850488" cy="2123658"/>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طباطبایی، محمدحسین، </a:t>
            </a:r>
            <a:r>
              <a:rPr lang="fa-IR" sz="4400" b="1" dirty="0" smtClean="0">
                <a:solidFill>
                  <a:prstClr val="black"/>
                </a:solidFill>
                <a:cs typeface="2  Badr" panose="00000400000000000000" pitchFamily="2" charset="-78"/>
              </a:rPr>
              <a:t>بدایةالحکمة، </a:t>
            </a:r>
            <a:r>
              <a:rPr lang="fa-IR" sz="4400" dirty="0" smtClean="0">
                <a:solidFill>
                  <a:prstClr val="black"/>
                </a:solidFill>
                <a:cs typeface="2  Badr" panose="00000400000000000000" pitchFamily="2" charset="-78"/>
              </a:rPr>
              <a:t>( مترجم: علی شیروانی)، قم: نشر هاجر، چاپ دهم، 1394. </a:t>
            </a:r>
          </a:p>
          <a:p>
            <a:pPr lvl="0" algn="r" rtl="1"/>
            <a:endParaRPr lang="fa-IR" sz="4400" dirty="0">
              <a:solidFill>
                <a:srgbClr val="C00000"/>
              </a:solidFill>
              <a:cs typeface="2  Badr" panose="00000400000000000000" pitchFamily="2" charset="-78"/>
            </a:endParaRPr>
          </a:p>
        </p:txBody>
      </p:sp>
      <p:sp>
        <p:nvSpPr>
          <p:cNvPr id="7" name="Down Arrow 6"/>
          <p:cNvSpPr/>
          <p:nvPr/>
        </p:nvSpPr>
        <p:spPr>
          <a:xfrm>
            <a:off x="5259268" y="2900964"/>
            <a:ext cx="146754" cy="436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739979" y="2280075"/>
            <a:ext cx="1038578" cy="620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cs typeface="2  Badr" panose="00000400000000000000" pitchFamily="2" charset="-78"/>
              </a:rPr>
              <a:t>بُلد</a:t>
            </a:r>
            <a:endParaRPr lang="en-US" sz="2800" dirty="0">
              <a:cs typeface="2  Badr" panose="00000400000000000000" pitchFamily="2" charset="-78"/>
            </a:endParaRPr>
          </a:p>
        </p:txBody>
      </p:sp>
    </p:spTree>
    <p:extLst>
      <p:ext uri="{BB962C8B-B14F-4D97-AF65-F5344CB8AC3E}">
        <p14:creationId xmlns:p14="http://schemas.microsoft.com/office/powerpoint/2010/main" val="2634470777"/>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4424" y="1752943"/>
            <a:ext cx="5986552" cy="347787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lgn="r" rtl="1"/>
            <a:r>
              <a:rPr lang="fa-IR" sz="4400" dirty="0">
                <a:solidFill>
                  <a:schemeClr val="tx1"/>
                </a:solidFill>
                <a:cs typeface="2  Zaman" panose="00000400000000000000" pitchFamily="2" charset="-78"/>
              </a:rPr>
              <a:t>- نام کتاب یا مقاله بلد شود.</a:t>
            </a:r>
          </a:p>
          <a:p>
            <a:pPr lvl="0" algn="r" rtl="1"/>
            <a:r>
              <a:rPr lang="fa-IR" sz="4400" dirty="0">
                <a:solidFill>
                  <a:schemeClr val="tx1"/>
                </a:solidFill>
                <a:cs typeface="2  Zaman" panose="00000400000000000000" pitchFamily="2" charset="-78"/>
              </a:rPr>
              <a:t>- سال چاپ هجری قمری و میلادی با حروف اختصاری مشخص شود. 1400 ه ق</a:t>
            </a:r>
            <a:r>
              <a:rPr lang="fa-IR" sz="4400" dirty="0" smtClean="0">
                <a:solidFill>
                  <a:schemeClr val="tx1"/>
                </a:solidFill>
                <a:cs typeface="2  Zaman" panose="00000400000000000000" pitchFamily="2" charset="-78"/>
              </a:rPr>
              <a:t>،  </a:t>
            </a:r>
            <a:r>
              <a:rPr lang="fa-IR" sz="4400" dirty="0">
                <a:solidFill>
                  <a:schemeClr val="tx1"/>
                </a:solidFill>
                <a:cs typeface="2  Zaman" panose="00000400000000000000" pitchFamily="2" charset="-78"/>
              </a:rPr>
              <a:t>2010 م.</a:t>
            </a:r>
            <a:endParaRPr lang="en-US" dirty="0">
              <a:solidFill>
                <a:schemeClr val="tx1"/>
              </a:solidFill>
              <a:cs typeface="2  Zaman" panose="00000400000000000000" pitchFamily="2" charset="-78"/>
            </a:endParaRPr>
          </a:p>
        </p:txBody>
      </p:sp>
    </p:spTree>
    <p:extLst>
      <p:ext uri="{BB962C8B-B14F-4D97-AF65-F5344CB8AC3E}">
        <p14:creationId xmlns:p14="http://schemas.microsoft.com/office/powerpoint/2010/main" val="282844019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12" y="476635"/>
            <a:ext cx="9414933"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r" rtl="1"/>
            <a:r>
              <a:rPr lang="fa-IR" sz="4400" dirty="0" smtClean="0">
                <a:cs typeface="2  Badr" panose="00000400000000000000" pitchFamily="2" charset="-78"/>
              </a:rPr>
              <a:t>اگر از منابع مختلف یک نویسنده استفاده شود به جای تکرار نام وی از خط تیره استفاده می شود. </a:t>
            </a:r>
            <a:endParaRPr lang="en-US" dirty="0"/>
          </a:p>
        </p:txBody>
      </p:sp>
      <p:sp>
        <p:nvSpPr>
          <p:cNvPr id="3" name="Rectangle 2"/>
          <p:cNvSpPr/>
          <p:nvPr/>
        </p:nvSpPr>
        <p:spPr>
          <a:xfrm>
            <a:off x="620888" y="4133068"/>
            <a:ext cx="9110133"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fa-IR" sz="2800" dirty="0" smtClean="0">
                <a:cs typeface="2  Badr" panose="00000400000000000000" pitchFamily="2" charset="-78"/>
              </a:rPr>
              <a:t>مطهری</a:t>
            </a:r>
            <a:r>
              <a:rPr lang="fa-IR" sz="2800" dirty="0">
                <a:cs typeface="2  Badr" panose="00000400000000000000" pitchFamily="2" charset="-78"/>
              </a:rPr>
              <a:t>، </a:t>
            </a:r>
            <a:r>
              <a:rPr lang="fa-IR" sz="2800" dirty="0" smtClean="0">
                <a:cs typeface="2  Badr" panose="00000400000000000000" pitchFamily="2" charset="-78"/>
              </a:rPr>
              <a:t>مرتضی، </a:t>
            </a:r>
            <a:r>
              <a:rPr lang="fa-IR" sz="2800" b="1" dirty="0" smtClean="0">
                <a:latin typeface="B Lotus,Bold"/>
                <a:cs typeface="2  Badr" panose="00000400000000000000" pitchFamily="2" charset="-78"/>
              </a:rPr>
              <a:t>شرح مختصر </a:t>
            </a:r>
            <a:r>
              <a:rPr lang="fa-IR" sz="2800" b="1" dirty="0">
                <a:latin typeface="B Lotus,Bold"/>
                <a:cs typeface="2  Badr" panose="00000400000000000000" pitchFamily="2" charset="-78"/>
              </a:rPr>
              <a:t>منظومه</a:t>
            </a:r>
            <a:r>
              <a:rPr lang="fa-IR" sz="2800" dirty="0">
                <a:latin typeface="B Lotus,Bold"/>
                <a:cs typeface="2  Badr" panose="00000400000000000000" pitchFamily="2" charset="-78"/>
              </a:rPr>
              <a:t>، ج 1، </a:t>
            </a:r>
            <a:r>
              <a:rPr lang="fa-IR" sz="2800" dirty="0" smtClean="0">
                <a:latin typeface="B Lotus,Bold"/>
                <a:cs typeface="2  Badr" panose="00000400000000000000" pitchFamily="2" charset="-78"/>
              </a:rPr>
              <a:t>قم: </a:t>
            </a:r>
            <a:r>
              <a:rPr lang="fa-IR" sz="2800" dirty="0">
                <a:latin typeface="B Lotus,Bold"/>
                <a:cs typeface="2  Badr" panose="00000400000000000000" pitchFamily="2" charset="-78"/>
              </a:rPr>
              <a:t>انتشارات حکمت</a:t>
            </a:r>
            <a:r>
              <a:rPr lang="fa-IR" sz="2800" dirty="0" smtClean="0">
                <a:latin typeface="B Lotus,Bold"/>
                <a:cs typeface="2  Badr" panose="00000400000000000000" pitchFamily="2" charset="-78"/>
              </a:rPr>
              <a:t>، چاپ دوم، 1370. </a:t>
            </a:r>
            <a:endParaRPr lang="en-US" sz="2800" dirty="0">
              <a:cs typeface="2  Badr" panose="00000400000000000000" pitchFamily="2" charset="-78"/>
            </a:endParaRPr>
          </a:p>
        </p:txBody>
      </p:sp>
      <p:sp>
        <p:nvSpPr>
          <p:cNvPr id="4" name="Rectangle 3"/>
          <p:cNvSpPr/>
          <p:nvPr/>
        </p:nvSpPr>
        <p:spPr>
          <a:xfrm>
            <a:off x="1947526" y="4656288"/>
            <a:ext cx="778349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a-IR" sz="2800" dirty="0" smtClean="0">
                <a:latin typeface="Times New Roman" panose="02020603050405020304" pitchFamily="18" charset="0"/>
                <a:cs typeface="Times New Roman" panose="02020603050405020304" pitchFamily="18" charset="0"/>
              </a:rPr>
              <a:t>_________</a:t>
            </a:r>
            <a:r>
              <a:rPr lang="fa-IR" sz="2800" dirty="0" smtClean="0">
                <a:latin typeface="Times New Roman" panose="02020603050405020304" pitchFamily="18" charset="0"/>
                <a:cs typeface="B Lotus" panose="00000400000000000000" pitchFamily="2" charset="-78"/>
              </a:rPr>
              <a:t>، </a:t>
            </a:r>
            <a:r>
              <a:rPr lang="fa-IR" sz="2800" b="1" dirty="0" smtClean="0">
                <a:latin typeface="B Lotus,Bold"/>
                <a:cs typeface="B Lotus" panose="00000400000000000000" pitchFamily="2" charset="-78"/>
              </a:rPr>
              <a:t>مجموعه </a:t>
            </a:r>
            <a:r>
              <a:rPr lang="fa-IR" sz="2800" b="1" dirty="0">
                <a:latin typeface="B Lotus,Bold"/>
                <a:cs typeface="B Lotus" panose="00000400000000000000" pitchFamily="2" charset="-78"/>
              </a:rPr>
              <a:t>آثار</a:t>
            </a:r>
            <a:r>
              <a:rPr lang="fa-IR" sz="2800" dirty="0">
                <a:latin typeface="B Lotus,Bold"/>
                <a:cs typeface="B Lotus" panose="00000400000000000000" pitchFamily="2" charset="-78"/>
              </a:rPr>
              <a:t>. ج 6، تهران: صدرا، چاپ پنجم، </a:t>
            </a:r>
            <a:r>
              <a:rPr lang="fa-IR" sz="2800" dirty="0" smtClean="0">
                <a:latin typeface="B Lotus,Bold"/>
                <a:cs typeface="B Lotus" panose="00000400000000000000" pitchFamily="2" charset="-78"/>
              </a:rPr>
              <a:t>1360. </a:t>
            </a:r>
            <a:endParaRPr lang="en-US" sz="2800" dirty="0"/>
          </a:p>
        </p:txBody>
      </p:sp>
      <p:sp>
        <p:nvSpPr>
          <p:cNvPr id="5" name="Down Arrow 4"/>
          <p:cNvSpPr/>
          <p:nvPr/>
        </p:nvSpPr>
        <p:spPr>
          <a:xfrm>
            <a:off x="733778" y="2154017"/>
            <a:ext cx="1213748" cy="1748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مثال</a:t>
            </a:r>
            <a:endParaRPr lang="en-US" dirty="0"/>
          </a:p>
        </p:txBody>
      </p:sp>
    </p:spTree>
    <p:extLst>
      <p:ext uri="{BB962C8B-B14F-4D97-AF65-F5344CB8AC3E}">
        <p14:creationId xmlns:p14="http://schemas.microsoft.com/office/powerpoint/2010/main" val="8126006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p:cNvSpPr/>
          <p:nvPr/>
        </p:nvSpPr>
        <p:spPr>
          <a:xfrm>
            <a:off x="926592" y="1365504"/>
            <a:ext cx="9680448" cy="393801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fa-IR" sz="4400" b="1" dirty="0">
                <a:ln w="6600">
                  <a:solidFill>
                    <a:srgbClr val="54A021"/>
                  </a:solidFill>
                  <a:prstDash val="solid"/>
                </a:ln>
                <a:solidFill>
                  <a:schemeClr val="bg2">
                    <a:lumMod val="10000"/>
                  </a:schemeClr>
                </a:solidFill>
                <a:effectLst>
                  <a:outerShdw dist="38100" dir="2700000" algn="tl" rotWithShape="0">
                    <a:srgbClr val="54A021"/>
                  </a:outerShdw>
                </a:effectLst>
                <a:cs typeface="2  Badr" panose="00000400000000000000" pitchFamily="2" charset="-78"/>
              </a:rPr>
              <a:t>اگر محل انتشار کتاب مشخص نباشد، واژه (بی‌جا)</a:t>
            </a:r>
          </a:p>
          <a:p>
            <a:pPr lvl="0" algn="r" rtl="1"/>
            <a:r>
              <a:rPr lang="fa-IR" sz="4400" b="1" dirty="0">
                <a:ln w="6600">
                  <a:solidFill>
                    <a:srgbClr val="54A021"/>
                  </a:solidFill>
                  <a:prstDash val="solid"/>
                </a:ln>
                <a:solidFill>
                  <a:schemeClr val="bg2">
                    <a:lumMod val="10000"/>
                  </a:schemeClr>
                </a:solidFill>
                <a:effectLst>
                  <a:outerShdw dist="38100" dir="2700000" algn="tl" rotWithShape="0">
                    <a:srgbClr val="54A021"/>
                  </a:outerShdw>
                </a:effectLst>
                <a:cs typeface="2  Badr" panose="00000400000000000000" pitchFamily="2" charset="-78"/>
              </a:rPr>
              <a:t>اگر ناشر معلوم نباشد، واژه (بی‌نا)</a:t>
            </a:r>
          </a:p>
          <a:p>
            <a:pPr lvl="0" algn="r" rtl="1"/>
            <a:r>
              <a:rPr lang="fa-IR" sz="4400" b="1" dirty="0">
                <a:ln w="6600">
                  <a:solidFill>
                    <a:srgbClr val="54A021"/>
                  </a:solidFill>
                  <a:prstDash val="solid"/>
                </a:ln>
                <a:solidFill>
                  <a:schemeClr val="bg2">
                    <a:lumMod val="10000"/>
                  </a:schemeClr>
                </a:solidFill>
                <a:effectLst>
                  <a:outerShdw dist="38100" dir="2700000" algn="tl" rotWithShape="0">
                    <a:srgbClr val="54A021"/>
                  </a:outerShdw>
                </a:effectLst>
                <a:cs typeface="2  Badr" panose="00000400000000000000" pitchFamily="2" charset="-78"/>
              </a:rPr>
              <a:t>اگر سال انتشار معلوم نباشد، واژه بی‌تا</a:t>
            </a:r>
          </a:p>
        </p:txBody>
      </p:sp>
    </p:spTree>
    <p:extLst>
      <p:ext uri="{BB962C8B-B14F-4D97-AF65-F5344CB8AC3E}">
        <p14:creationId xmlns:p14="http://schemas.microsoft.com/office/powerpoint/2010/main" val="37621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50006" y="154324"/>
            <a:ext cx="4509568" cy="1323439"/>
          </a:xfrm>
          <a:prstGeom prst="rect">
            <a:avLst/>
          </a:prstGeom>
        </p:spPr>
        <p:txBody>
          <a:bodyPr wrap="non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ارجاع مقالات:</a:t>
            </a:r>
            <a:endParaRPr lang="fa-IR"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3" name="Rectangle 2"/>
          <p:cNvSpPr/>
          <p:nvPr/>
        </p:nvSpPr>
        <p:spPr>
          <a:xfrm>
            <a:off x="776606" y="1459238"/>
            <a:ext cx="10655140" cy="144655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r" rtl="1"/>
            <a:r>
              <a:rPr lang="fa-IR" sz="4400" dirty="0" smtClean="0">
                <a:solidFill>
                  <a:prstClr val="black"/>
                </a:solidFill>
                <a:cs typeface="2  Badr" panose="00000400000000000000" pitchFamily="2" charset="-78"/>
              </a:rPr>
              <a:t>نام خانوادگی، نام نویسنده، "عنوان مقاله"، نام نشریه، شماره، سال انتشار. </a:t>
            </a:r>
            <a:endParaRPr lang="fa-IR" sz="4400" dirty="0">
              <a:solidFill>
                <a:prstClr val="black"/>
              </a:solidFill>
              <a:cs typeface="2  Badr" panose="00000400000000000000" pitchFamily="2" charset="-78"/>
            </a:endParaRPr>
          </a:p>
        </p:txBody>
      </p:sp>
      <p:sp>
        <p:nvSpPr>
          <p:cNvPr id="5" name="Down Arrow 4"/>
          <p:cNvSpPr/>
          <p:nvPr/>
        </p:nvSpPr>
        <p:spPr>
          <a:xfrm>
            <a:off x="5202774" y="2905788"/>
            <a:ext cx="2119796" cy="1586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t>مثال</a:t>
            </a:r>
            <a:endParaRPr lang="en-US" sz="3200" dirty="0"/>
          </a:p>
        </p:txBody>
      </p:sp>
      <p:sp>
        <p:nvSpPr>
          <p:cNvPr id="6" name="Rectangle 5"/>
          <p:cNvSpPr/>
          <p:nvPr/>
        </p:nvSpPr>
        <p:spPr>
          <a:xfrm>
            <a:off x="325502" y="4641514"/>
            <a:ext cx="11642692"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r" rtl="1"/>
            <a:r>
              <a:rPr lang="fa-IR" sz="4400" b="1" dirty="0" smtClean="0">
                <a:ln w="6600">
                  <a:solidFill>
                    <a:srgbClr val="54A021"/>
                  </a:solidFill>
                  <a:prstDash val="solid"/>
                </a:ln>
                <a:solidFill>
                  <a:srgbClr val="FFFFFF"/>
                </a:solidFill>
                <a:effectLst>
                  <a:outerShdw dist="38100" dir="2700000" algn="tl" rotWithShape="0">
                    <a:srgbClr val="54A021"/>
                  </a:outerShdw>
                </a:effectLst>
                <a:cs typeface="2  Badr" panose="00000400000000000000" pitchFamily="2" charset="-78"/>
              </a:rPr>
              <a:t>فیروزجانی، علی، "ارزش بدیهیات در فلسفه مشاء" فصلنامه حکمت، 1390 ه-ش، شماره38. </a:t>
            </a:r>
            <a:endParaRPr lang="fa-IR" sz="4400" b="1" dirty="0">
              <a:ln w="6600">
                <a:solidFill>
                  <a:srgbClr val="54A021"/>
                </a:solidFill>
                <a:prstDash val="solid"/>
              </a:ln>
              <a:solidFill>
                <a:srgbClr val="FFFFFF"/>
              </a:solidFill>
              <a:effectLst>
                <a:outerShdw dist="38100" dir="2700000" algn="tl" rotWithShape="0">
                  <a:srgbClr val="54A021"/>
                </a:outerShdw>
              </a:effectLst>
              <a:cs typeface="2  Badr" panose="00000400000000000000" pitchFamily="2" charset="-78"/>
            </a:endParaRPr>
          </a:p>
        </p:txBody>
      </p:sp>
    </p:spTree>
    <p:extLst>
      <p:ext uri="{BB962C8B-B14F-4D97-AF65-F5344CB8AC3E}">
        <p14:creationId xmlns:p14="http://schemas.microsoft.com/office/powerpoint/2010/main" val="28977945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466" y="335847"/>
            <a:ext cx="9245600" cy="1323439"/>
          </a:xfrm>
          <a:prstGeom prst="rect">
            <a:avLst/>
          </a:prstGeom>
          <a:noFill/>
        </p:spPr>
        <p:txBody>
          <a:bodyPr wrap="square" rtlCol="0">
            <a:spAutoFit/>
          </a:bodyPr>
          <a:lstStyle/>
          <a:p>
            <a:r>
              <a:rPr lang="fa-IR" sz="8000" b="1" dirty="0" smtClean="0">
                <a:ln w="22225">
                  <a:solidFill>
                    <a:schemeClr val="accent2"/>
                  </a:solidFill>
                  <a:prstDash val="solid"/>
                </a:ln>
                <a:solidFill>
                  <a:schemeClr val="accent2">
                    <a:lumMod val="40000"/>
                    <a:lumOff val="60000"/>
                  </a:schemeClr>
                </a:solidFill>
                <a:cs typeface="2  Farnaz" panose="00000400000000000000" pitchFamily="2" charset="-78"/>
              </a:rPr>
              <a:t>مقاله تشکیل شده از:</a:t>
            </a:r>
            <a:r>
              <a:rPr lang="fa-IR" sz="8000" b="1" dirty="0" smtClean="0">
                <a:ln w="22225">
                  <a:solidFill>
                    <a:schemeClr val="accent2"/>
                  </a:solidFill>
                  <a:prstDash val="solid"/>
                </a:ln>
                <a:solidFill>
                  <a:schemeClr val="accent2">
                    <a:lumMod val="40000"/>
                    <a:lumOff val="60000"/>
                  </a:schemeClr>
                </a:solidFill>
              </a:rPr>
              <a:t> </a:t>
            </a:r>
            <a:endParaRPr lang="en-US" sz="8000" b="1" dirty="0">
              <a:ln w="22225">
                <a:solidFill>
                  <a:schemeClr val="accent2"/>
                </a:solidFill>
                <a:prstDash val="solid"/>
              </a:ln>
              <a:solidFill>
                <a:schemeClr val="accent2">
                  <a:lumMod val="40000"/>
                  <a:lumOff val="60000"/>
                </a:schemeClr>
              </a:solidFill>
            </a:endParaRPr>
          </a:p>
        </p:txBody>
      </p:sp>
      <p:sp>
        <p:nvSpPr>
          <p:cNvPr id="5" name="TextBox 4"/>
          <p:cNvSpPr txBox="1"/>
          <p:nvPr/>
        </p:nvSpPr>
        <p:spPr>
          <a:xfrm>
            <a:off x="6736644" y="1858391"/>
            <a:ext cx="2912533" cy="1015663"/>
          </a:xfrm>
          <a:prstGeom prst="rect">
            <a:avLst/>
          </a:prstGeom>
          <a:noFill/>
        </p:spPr>
        <p:txBody>
          <a:bodyPr wrap="square" rtlCol="0">
            <a:spAutoFit/>
          </a:bodyPr>
          <a:lstStyle/>
          <a:p>
            <a:pPr marL="342900" indent="-342900" algn="r" rtl="1">
              <a:buAutoNum type="arabicPeriod"/>
            </a:pPr>
            <a:r>
              <a:rPr lang="fa-IR" sz="6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عنوان</a:t>
            </a:r>
            <a:r>
              <a:rPr lang="fa-IR"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 </a:t>
            </a:r>
          </a:p>
        </p:txBody>
      </p:sp>
      <p:sp>
        <p:nvSpPr>
          <p:cNvPr id="6" name="TextBox 5"/>
          <p:cNvSpPr txBox="1"/>
          <p:nvPr/>
        </p:nvSpPr>
        <p:spPr>
          <a:xfrm>
            <a:off x="6908799" y="3101802"/>
            <a:ext cx="2012243" cy="769441"/>
          </a:xfrm>
          <a:prstGeom prst="rect">
            <a:avLst/>
          </a:prstGeom>
          <a:noFill/>
        </p:spPr>
        <p:txBody>
          <a:bodyPr wrap="square" rtlCol="0">
            <a:spAutoFit/>
          </a:bodyPr>
          <a:lstStyle/>
          <a:p>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2. چکیده</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7" name="TextBox 6"/>
          <p:cNvSpPr txBox="1"/>
          <p:nvPr/>
        </p:nvSpPr>
        <p:spPr>
          <a:xfrm>
            <a:off x="5043312" y="3564339"/>
            <a:ext cx="1964266" cy="769441"/>
          </a:xfrm>
          <a:prstGeom prst="rect">
            <a:avLst/>
          </a:prstGeom>
          <a:noFill/>
        </p:spPr>
        <p:txBody>
          <a:bodyPr wrap="square" rtlCol="0">
            <a:spAutoFit/>
          </a:bodyPr>
          <a:lstStyle/>
          <a:p>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3. مقدمه </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8" name="TextBox 7"/>
          <p:cNvSpPr txBox="1"/>
          <p:nvPr/>
        </p:nvSpPr>
        <p:spPr>
          <a:xfrm>
            <a:off x="4669367" y="4226058"/>
            <a:ext cx="1512711" cy="769441"/>
          </a:xfrm>
          <a:prstGeom prst="rect">
            <a:avLst/>
          </a:prstGeom>
          <a:noFill/>
        </p:spPr>
        <p:txBody>
          <a:bodyPr wrap="square" rtlCol="0">
            <a:spAutoFit/>
          </a:bodyPr>
          <a:lstStyle/>
          <a:p>
            <a:r>
              <a:rPr lang="fa-IR"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4. </a:t>
            </a:r>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متن</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9" name="TextBox 8"/>
          <p:cNvSpPr txBox="1"/>
          <p:nvPr/>
        </p:nvSpPr>
        <p:spPr>
          <a:xfrm>
            <a:off x="2809523" y="4995499"/>
            <a:ext cx="3372555" cy="769441"/>
          </a:xfrm>
          <a:prstGeom prst="rect">
            <a:avLst/>
          </a:prstGeom>
          <a:noFill/>
        </p:spPr>
        <p:txBody>
          <a:bodyPr wrap="square" rtlCol="0">
            <a:spAutoFit/>
          </a:bodyPr>
          <a:lstStyle/>
          <a:p>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5. نتیجه گیری </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10" name="TextBox 9"/>
          <p:cNvSpPr txBox="1"/>
          <p:nvPr/>
        </p:nvSpPr>
        <p:spPr>
          <a:xfrm>
            <a:off x="1090790" y="5813377"/>
            <a:ext cx="4684888" cy="769441"/>
          </a:xfrm>
          <a:prstGeom prst="rect">
            <a:avLst/>
          </a:prstGeom>
          <a:noFill/>
        </p:spPr>
        <p:txBody>
          <a:bodyPr wrap="square" rtlCol="0">
            <a:spAutoFit/>
          </a:bodyPr>
          <a:lstStyle/>
          <a:p>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6. فهرست منابع</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3" name="Rectangle 2"/>
          <p:cNvSpPr/>
          <p:nvPr/>
        </p:nvSpPr>
        <p:spPr>
          <a:xfrm>
            <a:off x="6003634" y="2967335"/>
            <a:ext cx="184731" cy="923330"/>
          </a:xfrm>
          <a:prstGeom prst="rect">
            <a:avLst/>
          </a:prstGeom>
          <a:noFill/>
        </p:spPr>
        <p:txBody>
          <a:bodyPr wrap="non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1" name="Rectangle 10"/>
          <p:cNvSpPr/>
          <p:nvPr/>
        </p:nvSpPr>
        <p:spPr>
          <a:xfrm>
            <a:off x="3443453" y="2404062"/>
            <a:ext cx="184731" cy="923330"/>
          </a:xfrm>
          <a:prstGeom prst="rect">
            <a:avLst/>
          </a:prstGeom>
          <a:noFill/>
        </p:spPr>
        <p:txBody>
          <a:bodyPr wrap="none" lIns="91440" tIns="45720" rIns="91440" bIns="45720">
            <a:spAutoFit/>
          </a:bodyPr>
          <a:lstStyle/>
          <a:p>
            <a:pPr algn="ctr"/>
            <a:endParaRPr lang="en-US" sz="5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22651451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80">
                                          <p:stCondLst>
                                            <p:cond delay="0"/>
                                          </p:stCondLst>
                                        </p:cTn>
                                        <p:tgtEl>
                                          <p:spTgt spid="8"/>
                                        </p:tgtEl>
                                      </p:cBhvr>
                                    </p:animEffect>
                                    <p:anim calcmode="lin" valueType="num">
                                      <p:cBhvr>
                                        <p:cTn id="3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7" dur="26">
                                          <p:stCondLst>
                                            <p:cond delay="650"/>
                                          </p:stCondLst>
                                        </p:cTn>
                                        <p:tgtEl>
                                          <p:spTgt spid="8"/>
                                        </p:tgtEl>
                                      </p:cBhvr>
                                      <p:to x="100000" y="60000"/>
                                    </p:animScale>
                                    <p:animScale>
                                      <p:cBhvr>
                                        <p:cTn id="38" dur="166" decel="50000">
                                          <p:stCondLst>
                                            <p:cond delay="676"/>
                                          </p:stCondLst>
                                        </p:cTn>
                                        <p:tgtEl>
                                          <p:spTgt spid="8"/>
                                        </p:tgtEl>
                                      </p:cBhvr>
                                      <p:to x="100000" y="100000"/>
                                    </p:animScale>
                                    <p:animScale>
                                      <p:cBhvr>
                                        <p:cTn id="39" dur="26">
                                          <p:stCondLst>
                                            <p:cond delay="1312"/>
                                          </p:stCondLst>
                                        </p:cTn>
                                        <p:tgtEl>
                                          <p:spTgt spid="8"/>
                                        </p:tgtEl>
                                      </p:cBhvr>
                                      <p:to x="100000" y="80000"/>
                                    </p:animScale>
                                    <p:animScale>
                                      <p:cBhvr>
                                        <p:cTn id="40" dur="166" decel="50000">
                                          <p:stCondLst>
                                            <p:cond delay="1338"/>
                                          </p:stCondLst>
                                        </p:cTn>
                                        <p:tgtEl>
                                          <p:spTgt spid="8"/>
                                        </p:tgtEl>
                                      </p:cBhvr>
                                      <p:to x="100000" y="100000"/>
                                    </p:animScale>
                                    <p:animScale>
                                      <p:cBhvr>
                                        <p:cTn id="41" dur="26">
                                          <p:stCondLst>
                                            <p:cond delay="1642"/>
                                          </p:stCondLst>
                                        </p:cTn>
                                        <p:tgtEl>
                                          <p:spTgt spid="8"/>
                                        </p:tgtEl>
                                      </p:cBhvr>
                                      <p:to x="100000" y="90000"/>
                                    </p:animScale>
                                    <p:animScale>
                                      <p:cBhvr>
                                        <p:cTn id="42" dur="166" decel="50000">
                                          <p:stCondLst>
                                            <p:cond delay="1668"/>
                                          </p:stCondLst>
                                        </p:cTn>
                                        <p:tgtEl>
                                          <p:spTgt spid="8"/>
                                        </p:tgtEl>
                                      </p:cBhvr>
                                      <p:to x="100000" y="100000"/>
                                    </p:animScale>
                                    <p:animScale>
                                      <p:cBhvr>
                                        <p:cTn id="43" dur="26">
                                          <p:stCondLst>
                                            <p:cond delay="1808"/>
                                          </p:stCondLst>
                                        </p:cTn>
                                        <p:tgtEl>
                                          <p:spTgt spid="8"/>
                                        </p:tgtEl>
                                      </p:cBhvr>
                                      <p:to x="100000" y="95000"/>
                                    </p:animScale>
                                    <p:animScale>
                                      <p:cBhvr>
                                        <p:cTn id="44" dur="166" decel="50000">
                                          <p:stCondLst>
                                            <p:cond delay="1834"/>
                                          </p:stCondLst>
                                        </p:cTn>
                                        <p:tgtEl>
                                          <p:spTgt spid="8"/>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p:cTn id="4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9">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 calcmode="lin" valueType="num">
                                      <p:cBhvr>
                                        <p:cTn id="56"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7"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58"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5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5417"/>
            <a:ext cx="6096000" cy="686341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lvl="0" algn="r" rtl="1"/>
            <a:r>
              <a:rPr lang="fa-IR" sz="4400" dirty="0" smtClean="0">
                <a:solidFill>
                  <a:prstClr val="black"/>
                </a:solidFill>
                <a:cs typeface="2  Badr" panose="00000400000000000000" pitchFamily="2" charset="-78"/>
              </a:rPr>
              <a:t>قالب ظاهری:</a:t>
            </a:r>
          </a:p>
          <a:p>
            <a:pPr lvl="0" algn="r" rtl="1"/>
            <a:r>
              <a:rPr lang="fa-IR" sz="4400" dirty="0" smtClean="0">
                <a:solidFill>
                  <a:prstClr val="black"/>
                </a:solidFill>
                <a:cs typeface="2  Badr" panose="00000400000000000000" pitchFamily="2" charset="-78"/>
              </a:rPr>
              <a:t>مقاله </a:t>
            </a:r>
            <a:r>
              <a:rPr lang="fa-IR" sz="4400" dirty="0">
                <a:solidFill>
                  <a:prstClr val="black"/>
                </a:solidFill>
                <a:cs typeface="2  Badr" panose="00000400000000000000" pitchFamily="2" charset="-78"/>
              </a:rPr>
              <a:t>در 15-20 صفحه 300 کلمه‌ای در برنامه ورد 2007 و بالاتر </a:t>
            </a:r>
          </a:p>
          <a:p>
            <a:pPr lvl="0" algn="r" rtl="1"/>
            <a:r>
              <a:rPr lang="fa-IR" sz="4400" dirty="0">
                <a:solidFill>
                  <a:prstClr val="black"/>
                </a:solidFill>
                <a:cs typeface="2  Badr" panose="00000400000000000000" pitchFamily="2" charset="-78"/>
              </a:rPr>
              <a:t>فاصله سطر ها: 1/15.</a:t>
            </a:r>
          </a:p>
          <a:p>
            <a:pPr lvl="0" algn="r" rtl="1"/>
            <a:r>
              <a:rPr lang="fa-IR" sz="4400" dirty="0">
                <a:solidFill>
                  <a:prstClr val="black"/>
                </a:solidFill>
                <a:cs typeface="2  Badr" panose="00000400000000000000" pitchFamily="2" charset="-78"/>
              </a:rPr>
              <a:t>حاشیه سمت راست: </a:t>
            </a:r>
            <a:r>
              <a:rPr lang="en-US" sz="4400" dirty="0">
                <a:solidFill>
                  <a:prstClr val="black"/>
                </a:solidFill>
                <a:cs typeface="2  Badr" panose="00000400000000000000" pitchFamily="2" charset="-78"/>
              </a:rPr>
              <a:t>cm</a:t>
            </a:r>
            <a:r>
              <a:rPr lang="fa-IR" sz="4400" dirty="0">
                <a:solidFill>
                  <a:prstClr val="black"/>
                </a:solidFill>
                <a:cs typeface="2  Badr" panose="00000400000000000000" pitchFamily="2" charset="-78"/>
              </a:rPr>
              <a:t>4</a:t>
            </a:r>
            <a:endParaRPr lang="en-US" sz="4400" dirty="0">
              <a:solidFill>
                <a:prstClr val="black"/>
              </a:solidFill>
              <a:cs typeface="2  Badr" panose="00000400000000000000" pitchFamily="2" charset="-78"/>
            </a:endParaRPr>
          </a:p>
          <a:p>
            <a:pPr lvl="0" algn="r" rtl="1"/>
            <a:r>
              <a:rPr lang="fa-IR" sz="4400" dirty="0">
                <a:solidFill>
                  <a:prstClr val="black"/>
                </a:solidFill>
                <a:cs typeface="2  Badr" panose="00000400000000000000" pitchFamily="2" charset="-78"/>
              </a:rPr>
              <a:t>از</a:t>
            </a:r>
            <a:r>
              <a:rPr lang="en-US" sz="4400" dirty="0">
                <a:solidFill>
                  <a:prstClr val="black"/>
                </a:solidFill>
                <a:cs typeface="2  Badr" panose="00000400000000000000" pitchFamily="2" charset="-78"/>
              </a:rPr>
              <a:t> </a:t>
            </a:r>
            <a:r>
              <a:rPr lang="fa-IR" sz="4400" dirty="0">
                <a:solidFill>
                  <a:prstClr val="black"/>
                </a:solidFill>
                <a:cs typeface="2  Badr" panose="00000400000000000000" pitchFamily="2" charset="-78"/>
              </a:rPr>
              <a:t>سمت بالا:</a:t>
            </a:r>
            <a:r>
              <a:rPr lang="en-US" sz="4400" dirty="0">
                <a:solidFill>
                  <a:prstClr val="black"/>
                </a:solidFill>
                <a:cs typeface="2  Badr" panose="00000400000000000000" pitchFamily="2" charset="-78"/>
              </a:rPr>
              <a:t> cm</a:t>
            </a:r>
            <a:r>
              <a:rPr lang="fa-IR" sz="4400" dirty="0">
                <a:solidFill>
                  <a:prstClr val="black"/>
                </a:solidFill>
                <a:cs typeface="2  Badr" panose="00000400000000000000" pitchFamily="2" charset="-78"/>
              </a:rPr>
              <a:t>3/5</a:t>
            </a:r>
            <a:r>
              <a:rPr lang="en-US" sz="4400" dirty="0">
                <a:solidFill>
                  <a:prstClr val="black"/>
                </a:solidFill>
                <a:cs typeface="2  Badr" panose="00000400000000000000" pitchFamily="2" charset="-78"/>
              </a:rPr>
              <a:t> </a:t>
            </a:r>
          </a:p>
          <a:p>
            <a:pPr lvl="0" algn="r" rtl="1"/>
            <a:r>
              <a:rPr lang="fa-IR" sz="4400" dirty="0">
                <a:solidFill>
                  <a:prstClr val="black"/>
                </a:solidFill>
                <a:cs typeface="2  Badr" panose="00000400000000000000" pitchFamily="2" charset="-78"/>
              </a:rPr>
              <a:t>از سمت پایین: </a:t>
            </a:r>
            <a:r>
              <a:rPr lang="en-US" sz="4400" dirty="0">
                <a:solidFill>
                  <a:prstClr val="black"/>
                </a:solidFill>
                <a:cs typeface="2  Badr" panose="00000400000000000000" pitchFamily="2" charset="-78"/>
              </a:rPr>
              <a:t>cm</a:t>
            </a:r>
            <a:r>
              <a:rPr lang="fa-IR" sz="4400" dirty="0">
                <a:solidFill>
                  <a:prstClr val="black"/>
                </a:solidFill>
                <a:cs typeface="2  Badr" panose="00000400000000000000" pitchFamily="2" charset="-78"/>
              </a:rPr>
              <a:t> 4</a:t>
            </a:r>
            <a:endParaRPr lang="en-US" sz="4400" dirty="0">
              <a:solidFill>
                <a:prstClr val="black"/>
              </a:solidFill>
              <a:cs typeface="2  Badr" panose="00000400000000000000" pitchFamily="2" charset="-78"/>
            </a:endParaRPr>
          </a:p>
          <a:p>
            <a:pPr lvl="0" algn="r" rtl="1"/>
            <a:r>
              <a:rPr lang="fa-IR" sz="4400" dirty="0">
                <a:solidFill>
                  <a:prstClr val="black"/>
                </a:solidFill>
                <a:effectLst>
                  <a:outerShdw blurRad="38100" dist="38100" dir="2700000" algn="tl">
                    <a:srgbClr val="000000">
                      <a:alpha val="43137"/>
                    </a:srgbClr>
                  </a:outerShdw>
                </a:effectLst>
                <a:cs typeface="2  Badr" panose="00000400000000000000" pitchFamily="2" charset="-78"/>
              </a:rPr>
              <a:t>از سمت چپ:</a:t>
            </a:r>
            <a:r>
              <a:rPr lang="en-US" sz="4400" dirty="0">
                <a:solidFill>
                  <a:prstClr val="black"/>
                </a:solidFill>
                <a:effectLst>
                  <a:outerShdw blurRad="38100" dist="38100" dir="2700000" algn="tl">
                    <a:srgbClr val="000000">
                      <a:alpha val="43137"/>
                    </a:srgbClr>
                  </a:outerShdw>
                </a:effectLst>
                <a:cs typeface="2  Badr" panose="00000400000000000000" pitchFamily="2" charset="-78"/>
              </a:rPr>
              <a:t>cm </a:t>
            </a:r>
            <a:r>
              <a:rPr lang="fa-IR" sz="4400" dirty="0">
                <a:solidFill>
                  <a:prstClr val="black"/>
                </a:solidFill>
                <a:effectLst>
                  <a:outerShdw blurRad="38100" dist="38100" dir="2700000" algn="tl">
                    <a:srgbClr val="000000">
                      <a:alpha val="43137"/>
                    </a:srgbClr>
                  </a:outerShdw>
                </a:effectLst>
                <a:cs typeface="2  Badr" panose="00000400000000000000" pitchFamily="2" charset="-78"/>
              </a:rPr>
              <a:t>3-2/5</a:t>
            </a:r>
          </a:p>
          <a:p>
            <a:pPr lvl="0" algn="r" rtl="1"/>
            <a:r>
              <a:rPr lang="en-US" sz="4400" dirty="0">
                <a:solidFill>
                  <a:prstClr val="black"/>
                </a:solidFill>
                <a:cs typeface="2  Badr" panose="00000400000000000000" pitchFamily="2" charset="-78"/>
              </a:rPr>
              <a:t>   </a:t>
            </a:r>
            <a:r>
              <a:rPr lang="fa-IR" sz="4400" dirty="0">
                <a:solidFill>
                  <a:prstClr val="black"/>
                </a:solidFill>
                <a:cs typeface="2  Badr" panose="00000400000000000000" pitchFamily="2" charset="-78"/>
              </a:rPr>
              <a:t> </a:t>
            </a:r>
          </a:p>
        </p:txBody>
      </p:sp>
    </p:spTree>
    <p:extLst>
      <p:ext uri="{BB962C8B-B14F-4D97-AF65-F5344CB8AC3E}">
        <p14:creationId xmlns:p14="http://schemas.microsoft.com/office/powerpoint/2010/main" val="241272813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6445" y="220602"/>
            <a:ext cx="5573421" cy="6547556"/>
          </a:xfrm>
          <a:prstGeom prst="rect">
            <a:avLst/>
          </a:prstGeom>
        </p:spPr>
        <p:style>
          <a:lnRef idx="2">
            <a:schemeClr val="dk1"/>
          </a:lnRef>
          <a:fillRef idx="1001">
            <a:schemeClr val="lt1"/>
          </a:fillRef>
          <a:effectRef idx="0">
            <a:schemeClr val="dk1"/>
          </a:effectRef>
          <a:fontRef idx="minor">
            <a:schemeClr val="dk1"/>
          </a:fontRef>
        </p:style>
        <p:txBody>
          <a:bodyPr rtlCol="0" anchor="ctr"/>
          <a:lstStyle/>
          <a:p>
            <a:pPr lvl="0" algn="ctr"/>
            <a:r>
              <a:rPr lang="fa-IR">
                <a:solidFill>
                  <a:prstClr val="black"/>
                </a:solidFill>
              </a:rPr>
              <a:t>3/5 </a:t>
            </a:r>
            <a:r>
              <a:rPr lang="en-US">
                <a:solidFill>
                  <a:prstClr val="black"/>
                </a:solidFill>
              </a:rPr>
              <a:t>Cm</a:t>
            </a:r>
            <a:endParaRPr lang="en-US" dirty="0">
              <a:solidFill>
                <a:prstClr val="black"/>
              </a:solidFill>
            </a:endParaRPr>
          </a:p>
        </p:txBody>
      </p:sp>
      <p:sp>
        <p:nvSpPr>
          <p:cNvPr id="3" name="Rectangle 2"/>
          <p:cNvSpPr/>
          <p:nvPr/>
        </p:nvSpPr>
        <p:spPr>
          <a:xfrm>
            <a:off x="3533421" y="1202735"/>
            <a:ext cx="3488268" cy="44040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180340" algn="just" rtl="1">
              <a:lnSpc>
                <a:spcPct val="115000"/>
              </a:lnSpc>
              <a:spcAft>
                <a:spcPts val="800"/>
              </a:spcAft>
            </a:pPr>
            <a:r>
              <a:rPr lang="fa-IR" sz="1400" dirty="0" smtClean="0">
                <a:solidFill>
                  <a:prstClr val="black"/>
                </a:solidFill>
                <a:latin typeface="Calibri" panose="020F0502020204030204" pitchFamily="34" charset="0"/>
                <a:ea typeface="Calibri" panose="020F0502020204030204" pitchFamily="34" charset="0"/>
                <a:cs typeface="B Lotus" panose="00000400000000000000" pitchFamily="2" charset="-78"/>
              </a:rPr>
              <a:t>در بخش بعدی در این باره بیشتر خواهد آمد. اما اینکه رسانه‌ها مروج بی‌حیایی در جامعه هستند لزوما بدین معنا نیست که، عمل زشت را ترویج می‌کنند بلکه گاهی با عمل زشتی که در جامعه واقع می‌شود، برخورد نمی‌کنند؛  و این هم ترویج است؛ یعنی کسانی که مسئولیت دارند برخورد کنند، اما به وظیف</a:t>
            </a:r>
            <a:r>
              <a:rPr lang="fa-IR" sz="1400" dirty="0" smtClean="0">
                <a:solidFill>
                  <a:prstClr val="black"/>
                </a:solidFill>
                <a:latin typeface="Times New Roman" panose="02020603050405020304" pitchFamily="18" charset="0"/>
                <a:ea typeface="Calibri" panose="020F0502020204030204" pitchFamily="34" charset="0"/>
                <a:cs typeface="B Lotus" panose="00000400000000000000" pitchFamily="2" charset="-78"/>
              </a:rPr>
              <a:t>ۀ</a:t>
            </a:r>
            <a:r>
              <a:rPr lang="fa-IR" sz="1400" dirty="0" smtClean="0">
                <a:solidFill>
                  <a:prstClr val="black"/>
                </a:solidFill>
                <a:latin typeface="Calibri" panose="020F0502020204030204" pitchFamily="34" charset="0"/>
                <a:ea typeface="Calibri" panose="020F0502020204030204" pitchFamily="34" charset="0"/>
                <a:cs typeface="B Lotus" panose="00000400000000000000" pitchFamily="2" charset="-78"/>
              </a:rPr>
              <a:t> خود عمل نکنند. به تعبیر دیگر میدان را بازگذاشتن نیز نوعی ترویج به حساب می‌آید که این خود تصویر دوم ترویج می باشد عمل زشت را ترویج نمی کنند، بلکه سکوت می کنند(تهرانی، 1394، ک،4،ص380-381).</a:t>
            </a:r>
            <a:endParaRPr lang="en-US" sz="1100" dirty="0" smtClean="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spcAft>
                <a:spcPts val="800"/>
              </a:spcAft>
            </a:pPr>
            <a:r>
              <a:rPr lang="fa-IR" sz="1400" b="1" dirty="0" smtClean="0">
                <a:solidFill>
                  <a:prstClr val="black"/>
                </a:solidFill>
                <a:latin typeface="Calibri" panose="020F0502020204030204" pitchFamily="34" charset="0"/>
                <a:ea typeface="Calibri" panose="020F0502020204030204" pitchFamily="34" charset="0"/>
                <a:cs typeface="B Lotus" panose="00000400000000000000" pitchFamily="2" charset="-78"/>
              </a:rPr>
              <a:t>6-5- </a:t>
            </a:r>
            <a:r>
              <a:rPr lang="fa-IR" sz="1400" b="1" dirty="0">
                <a:solidFill>
                  <a:prstClr val="black"/>
                </a:solidFill>
                <a:latin typeface="Calibri" panose="020F0502020204030204" pitchFamily="34" charset="0"/>
                <a:ea typeface="Calibri" panose="020F0502020204030204" pitchFamily="34" charset="0"/>
                <a:cs typeface="B Lotus" panose="00000400000000000000" pitchFamily="2" charset="-78"/>
              </a:rPr>
              <a:t>راه علاج ترویج بی‌حیایی در جامعه </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indent="180340" algn="just" rtl="1">
              <a:lnSpc>
                <a:spcPct val="115000"/>
              </a:lnSpc>
              <a:spcAft>
                <a:spcPts val="800"/>
              </a:spcAft>
            </a:pPr>
            <a:r>
              <a:rPr lang="fa-IR" sz="1400" dirty="0">
                <a:solidFill>
                  <a:prstClr val="black"/>
                </a:solidFill>
                <a:latin typeface="Calibri" panose="020F0502020204030204" pitchFamily="34" charset="0"/>
                <a:ea typeface="Calibri" panose="020F0502020204030204" pitchFamily="34" charset="0"/>
                <a:cs typeface="B Lotus" panose="00000400000000000000" pitchFamily="2" charset="-78"/>
              </a:rPr>
              <a:t>بیان شد که فضای جامعه حاکم بر سایر محیط های تربیتی است. از این رو برای علاج بی حیایی در جامعه باید کسانی که بر فضای جامعه حاکم هستند و آن را می سازند، دارای صلاحیت باشند. اگر این ها افراد صالح باشند، مشکل هم در بحث حیا و هم در نقش سازندگی نسبت به چهار محیط، حل می‌شود. </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Right Brace 3"/>
          <p:cNvSpPr/>
          <p:nvPr/>
        </p:nvSpPr>
        <p:spPr>
          <a:xfrm>
            <a:off x="5746045" y="201789"/>
            <a:ext cx="403804" cy="990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Rectangle 4"/>
          <p:cNvSpPr/>
          <p:nvPr/>
        </p:nvSpPr>
        <p:spPr>
          <a:xfrm rot="15990550">
            <a:off x="5101372" y="539632"/>
            <a:ext cx="1004711"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dirty="0" smtClean="0"/>
              <a:t>3/5 </a:t>
            </a:r>
            <a:r>
              <a:rPr lang="en-US" dirty="0" smtClean="0"/>
              <a:t>Cm</a:t>
            </a:r>
            <a:endParaRPr lang="en-US" dirty="0"/>
          </a:p>
        </p:txBody>
      </p:sp>
      <p:sp>
        <p:nvSpPr>
          <p:cNvPr id="7" name="Right Brace 6"/>
          <p:cNvSpPr/>
          <p:nvPr/>
        </p:nvSpPr>
        <p:spPr>
          <a:xfrm>
            <a:off x="5744363" y="5692191"/>
            <a:ext cx="403804" cy="990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Rectangle 8"/>
          <p:cNvSpPr/>
          <p:nvPr/>
        </p:nvSpPr>
        <p:spPr>
          <a:xfrm rot="16200000">
            <a:off x="4929746" y="6140639"/>
            <a:ext cx="1457651" cy="369332"/>
          </a:xfrm>
          <a:prstGeom prst="rect">
            <a:avLst/>
          </a:prstGeom>
        </p:spPr>
        <p:txBody>
          <a:bodyPr wrap="square">
            <a:spAutoFit/>
          </a:bodyPr>
          <a:lstStyle/>
          <a:p>
            <a:pPr lvl="0" algn="ctr"/>
            <a:r>
              <a:rPr lang="en-US" dirty="0" smtClean="0">
                <a:solidFill>
                  <a:prstClr val="black"/>
                </a:solidFill>
              </a:rPr>
              <a:t>4</a:t>
            </a:r>
            <a:r>
              <a:rPr lang="fa-IR" dirty="0" smtClean="0">
                <a:solidFill>
                  <a:prstClr val="black"/>
                </a:solidFill>
              </a:rPr>
              <a:t> </a:t>
            </a:r>
            <a:r>
              <a:rPr lang="en-US" dirty="0">
                <a:solidFill>
                  <a:prstClr val="black"/>
                </a:solidFill>
              </a:rPr>
              <a:t>Cm</a:t>
            </a:r>
          </a:p>
        </p:txBody>
      </p:sp>
      <p:sp>
        <p:nvSpPr>
          <p:cNvPr id="11" name="Rectangle 10"/>
          <p:cNvSpPr/>
          <p:nvPr/>
        </p:nvSpPr>
        <p:spPr>
          <a:xfrm rot="155791">
            <a:off x="7068039" y="2952770"/>
            <a:ext cx="1004711"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4</a:t>
            </a:r>
            <a:r>
              <a:rPr lang="en-US" dirty="0"/>
              <a:t>Cm</a:t>
            </a:r>
          </a:p>
        </p:txBody>
      </p:sp>
      <p:sp>
        <p:nvSpPr>
          <p:cNvPr id="12" name="Right Brace 11"/>
          <p:cNvSpPr/>
          <p:nvPr/>
        </p:nvSpPr>
        <p:spPr>
          <a:xfrm rot="5400000">
            <a:off x="7355048" y="2999080"/>
            <a:ext cx="403804" cy="990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pic>
        <p:nvPicPr>
          <p:cNvPr id="13" name="Picture 12"/>
          <p:cNvPicPr>
            <a:picLocks noChangeAspect="1"/>
          </p:cNvPicPr>
          <p:nvPr/>
        </p:nvPicPr>
        <p:blipFill>
          <a:blip r:embed="rId2"/>
          <a:stretch>
            <a:fillRect/>
          </a:stretch>
        </p:blipFill>
        <p:spPr>
          <a:xfrm>
            <a:off x="2562578" y="3369853"/>
            <a:ext cx="999831" cy="414564"/>
          </a:xfrm>
          <a:prstGeom prst="rect">
            <a:avLst/>
          </a:prstGeom>
        </p:spPr>
      </p:pic>
      <p:sp>
        <p:nvSpPr>
          <p:cNvPr id="15" name="Rectangle 14"/>
          <p:cNvSpPr/>
          <p:nvPr/>
        </p:nvSpPr>
        <p:spPr>
          <a:xfrm rot="155791" flipH="1">
            <a:off x="2688796" y="2746031"/>
            <a:ext cx="747394" cy="5724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2/5 </a:t>
            </a:r>
            <a:r>
              <a:rPr lang="fa-IR" dirty="0" smtClean="0"/>
              <a:t>تا</a:t>
            </a:r>
            <a:r>
              <a:rPr lang="en-US" dirty="0" smtClean="0"/>
              <a:t> 3C</a:t>
            </a:r>
            <a:r>
              <a:rPr lang="fa-IR" dirty="0" smtClean="0"/>
              <a:t> </a:t>
            </a:r>
            <a:r>
              <a:rPr lang="en-US" dirty="0" smtClean="0"/>
              <a:t>m</a:t>
            </a:r>
            <a:endParaRPr lang="en-US" dirty="0"/>
          </a:p>
        </p:txBody>
      </p:sp>
      <p:sp>
        <p:nvSpPr>
          <p:cNvPr id="16" name="Right Brace 15"/>
          <p:cNvSpPr/>
          <p:nvPr/>
        </p:nvSpPr>
        <p:spPr>
          <a:xfrm>
            <a:off x="7084643" y="1653307"/>
            <a:ext cx="67733" cy="33866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Rectangle 17"/>
          <p:cNvSpPr/>
          <p:nvPr/>
        </p:nvSpPr>
        <p:spPr>
          <a:xfrm rot="155791">
            <a:off x="7158766" y="1783132"/>
            <a:ext cx="1004711"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dirty="0" smtClean="0"/>
              <a:t>1.15</a:t>
            </a:r>
            <a:r>
              <a:rPr lang="en-US" dirty="0" smtClean="0"/>
              <a:t>Cm</a:t>
            </a:r>
            <a:endParaRPr lang="en-US" dirty="0"/>
          </a:p>
        </p:txBody>
      </p:sp>
      <p:sp>
        <p:nvSpPr>
          <p:cNvPr id="19" name="Rounded Rectangle 18"/>
          <p:cNvSpPr/>
          <p:nvPr/>
        </p:nvSpPr>
        <p:spPr>
          <a:xfrm>
            <a:off x="428978" y="530578"/>
            <a:ext cx="1883818" cy="1122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15 تا 20 صفحه 300 صفحه ای</a:t>
            </a:r>
          </a:p>
        </p:txBody>
      </p:sp>
      <p:sp>
        <p:nvSpPr>
          <p:cNvPr id="20" name="Oval 19"/>
          <p:cNvSpPr/>
          <p:nvPr/>
        </p:nvSpPr>
        <p:spPr>
          <a:xfrm>
            <a:off x="633416" y="4323644"/>
            <a:ext cx="1569155" cy="1557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22 تا 24 خط با پاورقی </a:t>
            </a:r>
            <a:endParaRPr lang="en-US" dirty="0"/>
          </a:p>
        </p:txBody>
      </p:sp>
      <p:sp>
        <p:nvSpPr>
          <p:cNvPr id="21" name="Rounded Rectangle 20"/>
          <p:cNvSpPr/>
          <p:nvPr/>
        </p:nvSpPr>
        <p:spPr>
          <a:xfrm>
            <a:off x="677335" y="2449689"/>
            <a:ext cx="1399822" cy="13347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در برنامه ورد 2007 و بالاتر</a:t>
            </a:r>
          </a:p>
        </p:txBody>
      </p:sp>
      <p:sp>
        <p:nvSpPr>
          <p:cNvPr id="22" name="Rectangle 21"/>
          <p:cNvSpPr/>
          <p:nvPr/>
        </p:nvSpPr>
        <p:spPr>
          <a:xfrm>
            <a:off x="8563740" y="2169293"/>
            <a:ext cx="2867378" cy="2331671"/>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a-IR" sz="4400" b="1" dirty="0" smtClean="0">
                <a:ln w="22225">
                  <a:solidFill>
                    <a:schemeClr val="accent2"/>
                  </a:solidFill>
                  <a:prstDash val="solid"/>
                </a:ln>
                <a:solidFill>
                  <a:schemeClr val="accent2">
                    <a:lumMod val="40000"/>
                    <a:lumOff val="60000"/>
                  </a:schemeClr>
                </a:solidFill>
                <a:cs typeface="2  Davat" panose="00000400000000000000" pitchFamily="2" charset="-78"/>
              </a:rPr>
              <a:t>قالب ظاهری مقاله </a:t>
            </a:r>
            <a:endParaRPr lang="en-US" sz="4400" b="1" dirty="0">
              <a:ln w="22225">
                <a:solidFill>
                  <a:schemeClr val="accent2"/>
                </a:solidFill>
                <a:prstDash val="solid"/>
              </a:ln>
              <a:solidFill>
                <a:schemeClr val="accent2">
                  <a:lumMod val="40000"/>
                  <a:lumOff val="60000"/>
                </a:schemeClr>
              </a:solidFill>
              <a:cs typeface="2  Davat" panose="00000400000000000000" pitchFamily="2" charset="-78"/>
            </a:endParaRPr>
          </a:p>
        </p:txBody>
      </p:sp>
    </p:spTree>
    <p:extLst>
      <p:ext uri="{BB962C8B-B14F-4D97-AF65-F5344CB8AC3E}">
        <p14:creationId xmlns:p14="http://schemas.microsoft.com/office/powerpoint/2010/main" val="19514026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9604402">
            <a:off x="8128000" y="1970935"/>
            <a:ext cx="2802228" cy="1323439"/>
          </a:xfrm>
          <a:prstGeom prst="rect">
            <a:avLst/>
          </a:prstGeom>
        </p:spPr>
        <p:txBody>
          <a:bodyPr wrap="square">
            <a:spAutoFit/>
          </a:bodyPr>
          <a:lstStyle/>
          <a:p>
            <a:pPr lvl="0" algn="r" rtl="1"/>
            <a:r>
              <a:rPr lang="fa-IR" sz="8000" b="1" dirty="0" smtClean="0">
                <a:ln w="22225">
                  <a:solidFill>
                    <a:schemeClr val="accent2"/>
                  </a:solidFill>
                  <a:prstDash val="solid"/>
                </a:ln>
                <a:solidFill>
                  <a:srgbClr val="FF0000"/>
                </a:solidFill>
                <a:cs typeface="2  Badr" panose="00000400000000000000" pitchFamily="2" charset="-78"/>
              </a:rPr>
              <a:t>قلم متن:</a:t>
            </a:r>
            <a:endParaRPr lang="fa-IR" sz="8000" b="1" dirty="0">
              <a:ln w="22225">
                <a:solidFill>
                  <a:schemeClr val="accent2"/>
                </a:solidFill>
                <a:prstDash val="solid"/>
              </a:ln>
              <a:solidFill>
                <a:srgbClr val="FF0000"/>
              </a:solidFill>
              <a:cs typeface="2  Badr" panose="00000400000000000000" pitchFamily="2" charset="-78"/>
            </a:endParaRPr>
          </a:p>
        </p:txBody>
      </p:sp>
      <p:sp>
        <p:nvSpPr>
          <p:cNvPr id="6" name="Rectangle 5"/>
          <p:cNvSpPr/>
          <p:nvPr/>
        </p:nvSpPr>
        <p:spPr>
          <a:xfrm>
            <a:off x="2560772" y="845632"/>
            <a:ext cx="4998484" cy="769441"/>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pPr lvl="0" algn="r" rtl="1"/>
            <a:r>
              <a:rPr lang="fa-IR" sz="4400" dirty="0" smtClean="0">
                <a:solidFill>
                  <a:prstClr val="black"/>
                </a:solidFill>
                <a:cs typeface="2  Badr" panose="00000400000000000000" pitchFamily="2" charset="-78"/>
              </a:rPr>
              <a:t>عنوان اصلی:</a:t>
            </a:r>
            <a:r>
              <a:rPr lang="en-US" sz="4400" dirty="0" smtClean="0">
                <a:solidFill>
                  <a:prstClr val="black"/>
                </a:solidFill>
                <a:cs typeface="2  Badr" panose="00000400000000000000" pitchFamily="2" charset="-78"/>
              </a:rPr>
              <a:t> B </a:t>
            </a:r>
            <a:r>
              <a:rPr lang="en-US" sz="4400" dirty="0" err="1" smtClean="0">
                <a:solidFill>
                  <a:prstClr val="black"/>
                </a:solidFill>
                <a:cs typeface="2  Badr" panose="00000400000000000000" pitchFamily="2" charset="-78"/>
              </a:rPr>
              <a:t>titre</a:t>
            </a:r>
            <a:r>
              <a:rPr lang="en-US" sz="4400" dirty="0" smtClean="0">
                <a:solidFill>
                  <a:prstClr val="black"/>
                </a:solidFill>
                <a:cs typeface="2  Badr" panose="00000400000000000000" pitchFamily="2" charset="-78"/>
              </a:rPr>
              <a:t> 16</a:t>
            </a:r>
            <a:endParaRPr lang="fa-IR" sz="4400" dirty="0">
              <a:solidFill>
                <a:prstClr val="black"/>
              </a:solidFill>
              <a:cs typeface="2  Badr" panose="00000400000000000000" pitchFamily="2" charset="-78"/>
            </a:endParaRPr>
          </a:p>
        </p:txBody>
      </p:sp>
      <p:sp>
        <p:nvSpPr>
          <p:cNvPr id="7" name="Rectangle 6"/>
          <p:cNvSpPr/>
          <p:nvPr/>
        </p:nvSpPr>
        <p:spPr>
          <a:xfrm>
            <a:off x="2704143" y="1768827"/>
            <a:ext cx="4669868" cy="769441"/>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lvl="0" algn="r" rtl="1"/>
            <a:r>
              <a:rPr lang="fa-IR" sz="4400" dirty="0">
                <a:solidFill>
                  <a:prstClr val="black"/>
                </a:solidFill>
                <a:cs typeface="2  Badr" panose="00000400000000000000" pitchFamily="2" charset="-78"/>
              </a:rPr>
              <a:t>عنوان </a:t>
            </a:r>
            <a:r>
              <a:rPr lang="fa-IR" sz="4400" dirty="0" smtClean="0">
                <a:solidFill>
                  <a:prstClr val="black"/>
                </a:solidFill>
                <a:cs typeface="2  Badr" panose="00000400000000000000" pitchFamily="2" charset="-78"/>
              </a:rPr>
              <a:t>فرعی:</a:t>
            </a:r>
            <a:r>
              <a:rPr lang="en-US" sz="4400" dirty="0">
                <a:solidFill>
                  <a:prstClr val="black"/>
                </a:solidFill>
                <a:cs typeface="2  Badr" panose="00000400000000000000" pitchFamily="2" charset="-78"/>
              </a:rPr>
              <a:t>B </a:t>
            </a:r>
            <a:r>
              <a:rPr lang="en-US" sz="4400" dirty="0" err="1">
                <a:solidFill>
                  <a:prstClr val="black"/>
                </a:solidFill>
                <a:cs typeface="2  Badr" panose="00000400000000000000" pitchFamily="2" charset="-78"/>
              </a:rPr>
              <a:t>titre</a:t>
            </a:r>
            <a:r>
              <a:rPr lang="en-US" sz="4400" dirty="0">
                <a:solidFill>
                  <a:prstClr val="black"/>
                </a:solidFill>
                <a:cs typeface="2  Badr" panose="00000400000000000000" pitchFamily="2" charset="-78"/>
              </a:rPr>
              <a:t> </a:t>
            </a:r>
            <a:r>
              <a:rPr lang="en-US" sz="4400" dirty="0" smtClean="0">
                <a:solidFill>
                  <a:prstClr val="black"/>
                </a:solidFill>
                <a:cs typeface="2  Badr" panose="00000400000000000000" pitchFamily="2" charset="-78"/>
              </a:rPr>
              <a:t>14</a:t>
            </a:r>
            <a:endParaRPr lang="fa-IR" sz="4400" dirty="0">
              <a:solidFill>
                <a:prstClr val="black"/>
              </a:solidFill>
              <a:cs typeface="2  Badr" panose="00000400000000000000" pitchFamily="2" charset="-78"/>
            </a:endParaRPr>
          </a:p>
        </p:txBody>
      </p:sp>
      <p:sp>
        <p:nvSpPr>
          <p:cNvPr id="8" name="Rectangle 7"/>
          <p:cNvSpPr/>
          <p:nvPr/>
        </p:nvSpPr>
        <p:spPr>
          <a:xfrm>
            <a:off x="2303392" y="2789481"/>
            <a:ext cx="5471370" cy="769441"/>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lvl="0" algn="r" rtl="1"/>
            <a:r>
              <a:rPr lang="fa-IR" sz="4400" dirty="0" smtClean="0">
                <a:solidFill>
                  <a:prstClr val="black"/>
                </a:solidFill>
                <a:cs typeface="2  Badr" panose="00000400000000000000" pitchFamily="2" charset="-78"/>
              </a:rPr>
              <a:t>متن اصلی:</a:t>
            </a:r>
            <a:r>
              <a:rPr lang="en-US" sz="4400" dirty="0" smtClean="0">
                <a:solidFill>
                  <a:prstClr val="black"/>
                </a:solidFill>
                <a:cs typeface="2  Badr" panose="00000400000000000000" pitchFamily="2" charset="-78"/>
              </a:rPr>
              <a:t> B </a:t>
            </a:r>
            <a:r>
              <a:rPr lang="en-US" sz="4400" dirty="0" err="1" smtClean="0">
                <a:solidFill>
                  <a:prstClr val="black"/>
                </a:solidFill>
                <a:cs typeface="2  Badr" panose="00000400000000000000" pitchFamily="2" charset="-78"/>
              </a:rPr>
              <a:t>nazanin</a:t>
            </a:r>
            <a:r>
              <a:rPr lang="en-US" sz="4400" dirty="0" smtClean="0">
                <a:solidFill>
                  <a:prstClr val="black"/>
                </a:solidFill>
                <a:cs typeface="2  Badr" panose="00000400000000000000" pitchFamily="2" charset="-78"/>
              </a:rPr>
              <a:t> 14 </a:t>
            </a:r>
            <a:endParaRPr lang="fa-IR" sz="4400" dirty="0">
              <a:solidFill>
                <a:prstClr val="black"/>
              </a:solidFill>
              <a:cs typeface="2  Badr" panose="00000400000000000000" pitchFamily="2" charset="-78"/>
            </a:endParaRPr>
          </a:p>
        </p:txBody>
      </p:sp>
      <p:sp>
        <p:nvSpPr>
          <p:cNvPr id="9" name="Rectangle 8"/>
          <p:cNvSpPr/>
          <p:nvPr/>
        </p:nvSpPr>
        <p:spPr>
          <a:xfrm>
            <a:off x="2770397" y="3677646"/>
            <a:ext cx="4403770" cy="76944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lvl="0" algn="r" rtl="1"/>
            <a:r>
              <a:rPr lang="fa-IR" sz="4400" dirty="0" smtClean="0">
                <a:solidFill>
                  <a:prstClr val="black"/>
                </a:solidFill>
                <a:cs typeface="2  Badr" panose="00000400000000000000" pitchFamily="2" charset="-78"/>
              </a:rPr>
              <a:t>کلمات عربی: </a:t>
            </a:r>
            <a:r>
              <a:rPr lang="en-US" sz="4400" dirty="0" err="1" smtClean="0">
                <a:solidFill>
                  <a:prstClr val="black"/>
                </a:solidFill>
                <a:cs typeface="2  Badr" panose="00000400000000000000" pitchFamily="2" charset="-78"/>
              </a:rPr>
              <a:t>badr</a:t>
            </a:r>
            <a:r>
              <a:rPr lang="en-US" sz="4400" dirty="0" smtClean="0">
                <a:solidFill>
                  <a:prstClr val="black"/>
                </a:solidFill>
                <a:cs typeface="2  Badr" panose="00000400000000000000" pitchFamily="2" charset="-78"/>
              </a:rPr>
              <a:t> 14</a:t>
            </a:r>
            <a:endParaRPr lang="fa-IR" sz="4400" dirty="0">
              <a:solidFill>
                <a:prstClr val="black"/>
              </a:solidFill>
              <a:cs typeface="2  Badr" panose="00000400000000000000" pitchFamily="2" charset="-78"/>
            </a:endParaRPr>
          </a:p>
        </p:txBody>
      </p:sp>
      <p:sp>
        <p:nvSpPr>
          <p:cNvPr id="10" name="Rectangle 9"/>
          <p:cNvSpPr/>
          <p:nvPr/>
        </p:nvSpPr>
        <p:spPr>
          <a:xfrm>
            <a:off x="1066980" y="4584782"/>
            <a:ext cx="7810603" cy="77700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lvl="0" algn="r" rtl="1"/>
            <a:r>
              <a:rPr lang="fa-IR" sz="4400" dirty="0" smtClean="0">
                <a:solidFill>
                  <a:prstClr val="black"/>
                </a:solidFill>
                <a:cs typeface="2  Badr" panose="00000400000000000000" pitchFamily="2" charset="-78"/>
              </a:rPr>
              <a:t>کلمات انگلیسی: </a:t>
            </a:r>
            <a:r>
              <a:rPr lang="en-US" sz="4400" dirty="0" smtClean="0">
                <a:solidFill>
                  <a:prstClr val="black"/>
                </a:solidFill>
                <a:cs typeface="2  Badr" panose="00000400000000000000" pitchFamily="2" charset="-78"/>
              </a:rPr>
              <a:t>time new roman 12</a:t>
            </a:r>
            <a:endParaRPr lang="fa-IR" sz="4400" dirty="0">
              <a:solidFill>
                <a:prstClr val="black"/>
              </a:solidFill>
              <a:cs typeface="2  Badr" panose="00000400000000000000" pitchFamily="2" charset="-78"/>
            </a:endParaRPr>
          </a:p>
        </p:txBody>
      </p:sp>
      <p:sp>
        <p:nvSpPr>
          <p:cNvPr id="11" name="Rectangle 10"/>
          <p:cNvSpPr/>
          <p:nvPr/>
        </p:nvSpPr>
        <p:spPr>
          <a:xfrm>
            <a:off x="2543842" y="5499486"/>
            <a:ext cx="4990470" cy="76944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lvl="0" algn="r" rtl="1"/>
            <a:r>
              <a:rPr lang="fa-IR" sz="4400" dirty="0" smtClean="0">
                <a:solidFill>
                  <a:prstClr val="black"/>
                </a:solidFill>
                <a:cs typeface="2  Badr" panose="00000400000000000000" pitchFamily="2" charset="-78"/>
              </a:rPr>
              <a:t>پاورقی:</a:t>
            </a:r>
            <a:r>
              <a:rPr lang="en-US" sz="4400" dirty="0" smtClean="0">
                <a:solidFill>
                  <a:prstClr val="black"/>
                </a:solidFill>
                <a:cs typeface="2  Badr" panose="00000400000000000000" pitchFamily="2" charset="-78"/>
              </a:rPr>
              <a:t> </a:t>
            </a:r>
            <a:r>
              <a:rPr lang="en-US" sz="4400" dirty="0">
                <a:solidFill>
                  <a:prstClr val="black"/>
                </a:solidFill>
                <a:cs typeface="2  Badr" panose="00000400000000000000" pitchFamily="2" charset="-78"/>
              </a:rPr>
              <a:t>B </a:t>
            </a:r>
            <a:r>
              <a:rPr lang="en-US" sz="4400" dirty="0" err="1">
                <a:solidFill>
                  <a:prstClr val="black"/>
                </a:solidFill>
                <a:cs typeface="2  Badr" panose="00000400000000000000" pitchFamily="2" charset="-78"/>
              </a:rPr>
              <a:t>nazanin</a:t>
            </a:r>
            <a:r>
              <a:rPr lang="en-US" sz="4400" dirty="0">
                <a:solidFill>
                  <a:prstClr val="black"/>
                </a:solidFill>
                <a:cs typeface="2  Badr" panose="00000400000000000000" pitchFamily="2" charset="-78"/>
              </a:rPr>
              <a:t> </a:t>
            </a:r>
            <a:r>
              <a:rPr lang="en-US" sz="4400" dirty="0" smtClean="0">
                <a:solidFill>
                  <a:prstClr val="black"/>
                </a:solidFill>
                <a:cs typeface="2  Badr" panose="00000400000000000000" pitchFamily="2" charset="-78"/>
              </a:rPr>
              <a:t>12 </a:t>
            </a:r>
            <a:endParaRPr lang="fa-IR" sz="4400" dirty="0">
              <a:solidFill>
                <a:prstClr val="black"/>
              </a:solidFill>
              <a:cs typeface="2  Badr" panose="00000400000000000000" pitchFamily="2" charset="-78"/>
            </a:endParaRPr>
          </a:p>
        </p:txBody>
      </p:sp>
    </p:spTree>
    <p:extLst>
      <p:ext uri="{BB962C8B-B14F-4D97-AF65-F5344CB8AC3E}">
        <p14:creationId xmlns:p14="http://schemas.microsoft.com/office/powerpoint/2010/main" val="27304897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06317" y="312822"/>
            <a:ext cx="7507704" cy="5756641"/>
          </a:xfrm>
          <a:prstGeom prst="rect">
            <a:avLst/>
          </a:prstGeom>
          <a:noFill/>
        </p:spPr>
        <p:txBody>
          <a:bodyPr wrap="square" rtlCol="0">
            <a:spAutoFit/>
          </a:bodyPr>
          <a:lstStyle/>
          <a:p>
            <a:pPr algn="ctr" rtl="1">
              <a:lnSpc>
                <a:spcPct val="107000"/>
              </a:lnSpc>
              <a:spcAft>
                <a:spcPts val="800"/>
              </a:spcAft>
            </a:pPr>
            <a:r>
              <a:rPr lang="ar-SA" sz="28700" b="1" dirty="0">
                <a:solidFill>
                  <a:srgbClr val="7030A0"/>
                </a:solidFill>
                <a:latin typeface="IranNastaliq" panose="02000503000000020003" pitchFamily="2" charset="0"/>
                <a:ea typeface="Calibri" panose="020F0502020204030204" pitchFamily="34" charset="0"/>
                <a:cs typeface="IranNastaliq" panose="02000503000000020003" pitchFamily="2" charset="0"/>
              </a:rPr>
              <a:t>پایان</a:t>
            </a:r>
            <a:r>
              <a:rPr lang="ar-SA" sz="34400" dirty="0">
                <a:solidFill>
                  <a:srgbClr val="545454"/>
                </a:solidFill>
                <a:latin typeface="IranNastaliq" panose="02000503000000020003" pitchFamily="2" charset="0"/>
                <a:ea typeface="Calibri" panose="020F0502020204030204" pitchFamily="34" charset="0"/>
                <a:cs typeface="IranNastaliq" panose="02000503000000020003" pitchFamily="2" charset="0"/>
              </a:rPr>
              <a:t> </a:t>
            </a:r>
            <a:endParaRPr lang="en-US" sz="1600" dirty="0">
              <a:effectLst/>
              <a:latin typeface="IranNastaliq" panose="02000503000000020003" pitchFamily="2" charset="0"/>
              <a:ea typeface="Calibri" panose="020F0502020204030204" pitchFamily="34" charset="0"/>
              <a:cs typeface="IranNastaliq" panose="02000503000000020003" pitchFamily="2" charset="0"/>
            </a:endParaRPr>
          </a:p>
        </p:txBody>
      </p:sp>
    </p:spTree>
    <p:extLst>
      <p:ext uri="{BB962C8B-B14F-4D97-AF65-F5344CB8AC3E}">
        <p14:creationId xmlns:p14="http://schemas.microsoft.com/office/powerpoint/2010/main" val="1437317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481817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0251" y="1577945"/>
            <a:ext cx="8782755" cy="769441"/>
          </a:xfrm>
          <a:prstGeom prst="rect">
            <a:avLst/>
          </a:prstGeom>
          <a:noFill/>
        </p:spPr>
        <p:txBody>
          <a:bodyPr wrap="square" rtlCol="0">
            <a:spAutoFit/>
          </a:bodyPr>
          <a:lstStyle/>
          <a:p>
            <a:pPr algn="r" rtl="1"/>
            <a:r>
              <a:rPr lang="fa-IR"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2  Badr" panose="00000400000000000000" pitchFamily="2" charset="-78"/>
              </a:rPr>
              <a:t>بیان کننده هویت و هدف مقاله است.</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2  Badr" panose="00000400000000000000" pitchFamily="2" charset="-78"/>
            </a:endParaRPr>
          </a:p>
        </p:txBody>
      </p:sp>
      <p:sp>
        <p:nvSpPr>
          <p:cNvPr id="6" name="TextBox 5"/>
          <p:cNvSpPr txBox="1"/>
          <p:nvPr/>
        </p:nvSpPr>
        <p:spPr>
          <a:xfrm>
            <a:off x="2524872" y="2668040"/>
            <a:ext cx="7078134" cy="144655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r" rtl="1"/>
            <a:r>
              <a:rPr lang="fa-IR" sz="4400" b="1" dirty="0" smtClean="0">
                <a:ln/>
                <a:solidFill>
                  <a:schemeClr val="accent3"/>
                </a:solidFill>
                <a:cs typeface="2  Badr" panose="00000400000000000000" pitchFamily="2" charset="-78"/>
              </a:rPr>
              <a:t>موجز، روشن، شفاف و معرف موضوع باشد.</a:t>
            </a:r>
            <a:endParaRPr lang="en-US" sz="4400" b="1" dirty="0">
              <a:ln/>
              <a:solidFill>
                <a:schemeClr val="accent3"/>
              </a:solidFill>
              <a:cs typeface="2  Badr" panose="00000400000000000000" pitchFamily="2" charset="-78"/>
            </a:endParaRPr>
          </a:p>
        </p:txBody>
      </p:sp>
      <p:sp>
        <p:nvSpPr>
          <p:cNvPr id="7" name="TextBox 6"/>
          <p:cNvSpPr txBox="1"/>
          <p:nvPr/>
        </p:nvSpPr>
        <p:spPr>
          <a:xfrm>
            <a:off x="479777" y="4275557"/>
            <a:ext cx="9132711" cy="1446550"/>
          </a:xfrm>
          <a:prstGeom prst="rect">
            <a:avLst/>
          </a:prstGeom>
          <a:noFill/>
        </p:spPr>
        <p:txBody>
          <a:bodyPr wrap="square" rtlCol="0">
            <a:spAutoFit/>
          </a:bodyPr>
          <a:lstStyle/>
          <a:p>
            <a:pPr algn="r" rtl="1"/>
            <a:r>
              <a:rPr lang="fa-IR" sz="4400" b="1" dirty="0" smtClean="0">
                <a:ln w="9525">
                  <a:solidFill>
                    <a:schemeClr val="bg1"/>
                  </a:solidFill>
                  <a:prstDash val="solid"/>
                </a:ln>
                <a:effectLst>
                  <a:outerShdw blurRad="12700" dist="38100" dir="2700000" algn="tl" rotWithShape="0">
                    <a:schemeClr val="bg1">
                      <a:lumMod val="50000"/>
                    </a:schemeClr>
                  </a:outerShdw>
                </a:effectLst>
                <a:cs typeface="2  Badr" panose="00000400000000000000" pitchFamily="2" charset="-78"/>
              </a:rPr>
              <a:t>خطابی، پرسشی، شعرگونه و مشتمل بر اصطلاحات نا‌آشنا یا اختصاری نباشد. </a:t>
            </a:r>
            <a:endParaRPr lang="en-US" sz="4400" b="1" dirty="0">
              <a:ln w="9525">
                <a:solidFill>
                  <a:schemeClr val="bg1"/>
                </a:solidFill>
                <a:prstDash val="solid"/>
              </a:ln>
              <a:effectLst>
                <a:outerShdw blurRad="12700" dist="38100" dir="2700000" algn="tl" rotWithShape="0">
                  <a:schemeClr val="bg1">
                    <a:lumMod val="50000"/>
                  </a:schemeClr>
                </a:outerShdw>
              </a:effectLst>
              <a:cs typeface="2  Badr" panose="00000400000000000000" pitchFamily="2" charset="-78"/>
            </a:endParaRPr>
          </a:p>
        </p:txBody>
      </p:sp>
      <p:sp>
        <p:nvSpPr>
          <p:cNvPr id="9" name="TextBox 8"/>
          <p:cNvSpPr txBox="1"/>
          <p:nvPr/>
        </p:nvSpPr>
        <p:spPr>
          <a:xfrm>
            <a:off x="4754880" y="-66148"/>
            <a:ext cx="3918711" cy="1323439"/>
          </a:xfrm>
          <a:prstGeom prst="rect">
            <a:avLst/>
          </a:prstGeom>
          <a:noFill/>
        </p:spPr>
        <p:txBody>
          <a:bodyPr wrap="square" rtlCol="0">
            <a:spAutoFit/>
          </a:bodyPr>
          <a:lstStyle/>
          <a:p>
            <a:r>
              <a:rPr lang="fa-IR" sz="8000" b="1" dirty="0" smtClean="0">
                <a:ln w="22225">
                  <a:solidFill>
                    <a:schemeClr val="accent2"/>
                  </a:solidFill>
                  <a:prstDash val="solid"/>
                </a:ln>
                <a:solidFill>
                  <a:schemeClr val="accent2">
                    <a:lumMod val="40000"/>
                    <a:lumOff val="60000"/>
                  </a:schemeClr>
                </a:solidFill>
              </a:rPr>
              <a:t>عنوان</a:t>
            </a:r>
            <a:r>
              <a:rPr lang="fa-IR" sz="5400" b="1" dirty="0" smtClean="0">
                <a:ln w="22225">
                  <a:solidFill>
                    <a:schemeClr val="accent2"/>
                  </a:solidFill>
                  <a:prstDash val="solid"/>
                </a:ln>
                <a:solidFill>
                  <a:schemeClr val="accent2">
                    <a:lumMod val="40000"/>
                    <a:lumOff val="60000"/>
                  </a:schemeClr>
                </a:solidFill>
              </a:rPr>
              <a:t> </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7275782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670661" y="134893"/>
            <a:ext cx="9819279" cy="2677656"/>
          </a:xfrm>
          <a:prstGeom prst="rect">
            <a:avLst/>
          </a:prstGeom>
          <a:noFill/>
        </p:spPr>
        <p:txBody>
          <a:bodyPr wrap="square" rtlCol="0">
            <a:spAutoFit/>
          </a:bodyPr>
          <a:lstStyle/>
          <a:p>
            <a:pPr algn="r" rtl="1"/>
            <a:r>
              <a:rPr lang="fa-IR" sz="8000" b="1" dirty="0" smtClean="0">
                <a:ln w="22225">
                  <a:solidFill>
                    <a:schemeClr val="accent2"/>
                  </a:solidFill>
                  <a:prstDash val="solid"/>
                </a:ln>
                <a:solidFill>
                  <a:schemeClr val="accent2">
                    <a:lumMod val="40000"/>
                    <a:lumOff val="60000"/>
                  </a:schemeClr>
                </a:solidFill>
                <a:cs typeface="2  Farnaz" panose="00000400000000000000" pitchFamily="2" charset="-78"/>
              </a:rPr>
              <a:t>مشخصات نویسنده: </a:t>
            </a:r>
          </a:p>
          <a:p>
            <a:pPr algn="r" rtl="1"/>
            <a:endParaRPr lang="fa-IR" sz="4400" dirty="0" smtClean="0">
              <a:cs typeface="2  Farnaz" panose="00000400000000000000" pitchFamily="2" charset="-78"/>
            </a:endParaRPr>
          </a:p>
          <a:p>
            <a:pPr algn="r" rtl="1"/>
            <a:r>
              <a:rPr lang="fa-IR" sz="4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2  Badr" panose="00000400000000000000" pitchFamily="2" charset="-78"/>
              </a:rPr>
              <a:t>نام و نام خانوادگی (سمت چپ زیر عنوان) </a:t>
            </a:r>
            <a:endParaRPr lang="en-US"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2  Badr" panose="00000400000000000000" pitchFamily="2" charset="-78"/>
            </a:endParaRPr>
          </a:p>
        </p:txBody>
      </p:sp>
      <p:sp>
        <p:nvSpPr>
          <p:cNvPr id="5" name="TextBox 4"/>
          <p:cNvSpPr txBox="1"/>
          <p:nvPr/>
        </p:nvSpPr>
        <p:spPr>
          <a:xfrm>
            <a:off x="5010721" y="3308096"/>
            <a:ext cx="5479219" cy="769441"/>
          </a:xfrm>
          <a:prstGeom prst="rect">
            <a:avLst/>
          </a:prstGeom>
          <a:noFill/>
        </p:spPr>
        <p:txBody>
          <a:bodyPr wrap="square" rtlCol="0">
            <a:spAutoFit/>
          </a:bodyPr>
          <a:lstStyle/>
          <a:p>
            <a:pPr algn="r" rtl="1"/>
            <a:r>
              <a:rPr lang="fa-I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2  Badr" panose="00000400000000000000" pitchFamily="2" charset="-78"/>
              </a:rPr>
              <a:t>مقطع و نام مدرسه در پاورقی </a:t>
            </a:r>
            <a:endParaRPr lang="en-US"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2  Badr" panose="00000400000000000000" pitchFamily="2" charset="-78"/>
            </a:endParaRPr>
          </a:p>
        </p:txBody>
      </p:sp>
      <p:sp>
        <p:nvSpPr>
          <p:cNvPr id="6" name="Down Arrow 5"/>
          <p:cNvSpPr/>
          <p:nvPr/>
        </p:nvSpPr>
        <p:spPr>
          <a:xfrm>
            <a:off x="2048748" y="4890405"/>
            <a:ext cx="1413200" cy="12667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t>مثال</a:t>
            </a:r>
            <a:r>
              <a:rPr lang="fa-IR" dirty="0" smtClean="0"/>
              <a:t> </a:t>
            </a:r>
            <a:endParaRPr lang="en-US" dirty="0"/>
          </a:p>
        </p:txBody>
      </p:sp>
    </p:spTree>
    <p:extLst>
      <p:ext uri="{BB962C8B-B14F-4D97-AF65-F5344CB8AC3E}">
        <p14:creationId xmlns:p14="http://schemas.microsoft.com/office/powerpoint/2010/main" val="217764660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7244" y="417689"/>
            <a:ext cx="8726312" cy="708656"/>
          </a:xfrm>
          <a:prstGeom prst="rect">
            <a:avLst/>
          </a:prstGeom>
          <a:noFill/>
        </p:spPr>
        <p:txBody>
          <a:bodyPr wrap="square" rtlCol="0">
            <a:spAutoFit/>
          </a:bodyPr>
          <a:lstStyle/>
          <a:p>
            <a:pPr algn="ctr" rtl="1">
              <a:lnSpc>
                <a:spcPct val="115000"/>
              </a:lnSpc>
              <a:spcAft>
                <a:spcPts val="1000"/>
              </a:spcAft>
            </a:pPr>
            <a:r>
              <a:rPr lang="fa-IR" sz="3600" dirty="0">
                <a:latin typeface="Calibri" panose="020F0502020204030204" pitchFamily="34" charset="0"/>
                <a:ea typeface="Calibri" panose="020F0502020204030204" pitchFamily="34" charset="0"/>
                <a:cs typeface="B Titr" panose="00000700000000000000" pitchFamily="2" charset="-78"/>
              </a:rPr>
              <a:t>تأثیـرات منفی موسیـقی بر انسـان از دیدگاه اسـلام</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p:cNvSpPr txBox="1"/>
          <p:nvPr/>
        </p:nvSpPr>
        <p:spPr>
          <a:xfrm>
            <a:off x="1049865" y="2810934"/>
            <a:ext cx="6084712" cy="523220"/>
          </a:xfrm>
          <a:prstGeom prst="rect">
            <a:avLst/>
          </a:prstGeom>
          <a:noFill/>
        </p:spPr>
        <p:txBody>
          <a:bodyPr wrap="square" rtlCol="0">
            <a:spAutoFit/>
          </a:bodyPr>
          <a:lstStyle/>
          <a:p>
            <a:r>
              <a:rPr lang="fa-IR" sz="2800" dirty="0" smtClean="0">
                <a:cs typeface="B Titr" panose="00000700000000000000" pitchFamily="2" charset="-78"/>
              </a:rPr>
              <a:t>محبوبه ملا علی اکبری</a:t>
            </a:r>
            <a:endParaRPr lang="en-US" sz="2800" dirty="0">
              <a:cs typeface="B Titr" panose="00000700000000000000" pitchFamily="2" charset="-78"/>
            </a:endParaRPr>
          </a:p>
        </p:txBody>
      </p:sp>
      <p:sp>
        <p:nvSpPr>
          <p:cNvPr id="10" name="Rectangle 9"/>
          <p:cNvSpPr/>
          <p:nvPr/>
        </p:nvSpPr>
        <p:spPr>
          <a:xfrm>
            <a:off x="863598" y="2675467"/>
            <a:ext cx="372534" cy="48542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fa-IR" dirty="0" smtClean="0"/>
              <a:t>1</a:t>
            </a:r>
            <a:endParaRPr lang="en-US" dirty="0"/>
          </a:p>
        </p:txBody>
      </p:sp>
      <p:sp>
        <p:nvSpPr>
          <p:cNvPr id="11" name="TextBox 10"/>
          <p:cNvSpPr txBox="1"/>
          <p:nvPr/>
        </p:nvSpPr>
        <p:spPr>
          <a:xfrm>
            <a:off x="6096000" y="6488668"/>
            <a:ext cx="4436533" cy="461665"/>
          </a:xfrm>
          <a:prstGeom prst="rect">
            <a:avLst/>
          </a:prstGeom>
          <a:noFill/>
        </p:spPr>
        <p:txBody>
          <a:bodyPr wrap="square" rtlCol="0">
            <a:spAutoFit/>
          </a:bodyPr>
          <a:lstStyle/>
          <a:p>
            <a:r>
              <a:rPr lang="fa-IR" sz="2400" dirty="0" smtClean="0">
                <a:cs typeface="Lotus" panose="00000400000000000000" pitchFamily="2" charset="-78"/>
              </a:rPr>
              <a:t>1. سطح 2، مدرسه علمیه فاطمیه محلات. </a:t>
            </a:r>
            <a:endParaRPr lang="en-US" sz="2400" dirty="0">
              <a:cs typeface="Lotus" panose="00000400000000000000" pitchFamily="2" charset="-78"/>
            </a:endParaRPr>
          </a:p>
        </p:txBody>
      </p:sp>
      <p:sp>
        <p:nvSpPr>
          <p:cNvPr id="2" name="Rectangle 1"/>
          <p:cNvSpPr/>
          <p:nvPr/>
        </p:nvSpPr>
        <p:spPr>
          <a:xfrm>
            <a:off x="6287460" y="6144768"/>
            <a:ext cx="3816096" cy="3439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fa-IR" dirty="0" smtClean="0"/>
              <a:t>_____________________________</a:t>
            </a:r>
            <a:endParaRPr lang="en-US" dirty="0"/>
          </a:p>
        </p:txBody>
      </p:sp>
    </p:spTree>
    <p:extLst>
      <p:ext uri="{BB962C8B-B14F-4D97-AF65-F5344CB8AC3E}">
        <p14:creationId xmlns:p14="http://schemas.microsoft.com/office/powerpoint/2010/main" val="4069515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2533" y="71726"/>
            <a:ext cx="6096000" cy="1323439"/>
          </a:xfrm>
          <a:prstGeom prst="rect">
            <a:avLst/>
          </a:prstGeom>
        </p:spPr>
        <p:txBody>
          <a:bodyPr>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چکیده: </a:t>
            </a:r>
            <a:endParaRPr lang="en-US" sz="8000" b="1" dirty="0">
              <a:ln w="22225">
                <a:solidFill>
                  <a:schemeClr val="accent2"/>
                </a:solidFill>
                <a:prstDash val="solid"/>
              </a:ln>
              <a:solidFill>
                <a:schemeClr val="accent2">
                  <a:lumMod val="40000"/>
                  <a:lumOff val="60000"/>
                </a:schemeClr>
              </a:solidFill>
              <a:cs typeface="2  Badr" panose="00000400000000000000" pitchFamily="2" charset="-78"/>
            </a:endParaRPr>
          </a:p>
        </p:txBody>
      </p:sp>
      <p:sp>
        <p:nvSpPr>
          <p:cNvPr id="4" name="Rectangle 3"/>
          <p:cNvSpPr/>
          <p:nvPr/>
        </p:nvSpPr>
        <p:spPr>
          <a:xfrm>
            <a:off x="1138652" y="1151318"/>
            <a:ext cx="6388288" cy="769441"/>
          </a:xfrm>
          <a:prstGeom prst="rect">
            <a:avLst/>
          </a:prstGeom>
        </p:spPr>
        <p:txBody>
          <a:bodyPr wrap="none">
            <a:spAutoFit/>
          </a:bodyPr>
          <a:lstStyle/>
          <a:p>
            <a:pPr algn="r" rtl="1"/>
            <a:r>
              <a:rPr lang="fa-IR"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2  Badr" panose="00000400000000000000" pitchFamily="2" charset="-78"/>
              </a:rPr>
              <a:t>تصویری کلی از محتوای مقاله است. </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2  Badr" panose="00000400000000000000" pitchFamily="2" charset="-78"/>
            </a:endParaRPr>
          </a:p>
        </p:txBody>
      </p:sp>
      <p:sp>
        <p:nvSpPr>
          <p:cNvPr id="6" name="Rectangle 5"/>
          <p:cNvSpPr/>
          <p:nvPr/>
        </p:nvSpPr>
        <p:spPr>
          <a:xfrm>
            <a:off x="1322391" y="2036210"/>
            <a:ext cx="6067688" cy="769441"/>
          </a:xfrm>
          <a:prstGeom prst="rect">
            <a:avLst/>
          </a:prstGeom>
        </p:spPr>
        <p:txBody>
          <a:bodyPr wrap="none">
            <a:spAutoFit/>
          </a:bodyPr>
          <a:lstStyle/>
          <a:p>
            <a:pPr lvl="0" algn="r" rtl="1"/>
            <a:r>
              <a:rPr lang="fa-IR"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2  Badr" panose="00000400000000000000" pitchFamily="2" charset="-78"/>
              </a:rPr>
              <a:t>پس از انجام تحقیق نوشته می‌شود. </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2  Badr" panose="00000400000000000000" pitchFamily="2" charset="-78"/>
            </a:endParaRPr>
          </a:p>
        </p:txBody>
      </p:sp>
      <p:sp>
        <p:nvSpPr>
          <p:cNvPr id="7" name="Rectangle 6"/>
          <p:cNvSpPr/>
          <p:nvPr/>
        </p:nvSpPr>
        <p:spPr>
          <a:xfrm>
            <a:off x="710389" y="3202848"/>
            <a:ext cx="8855309" cy="769441"/>
          </a:xfrm>
          <a:prstGeom prst="rect">
            <a:avLst/>
          </a:prstGeom>
        </p:spPr>
        <p:txBody>
          <a:bodyPr wrap="none">
            <a:spAutoFit/>
          </a:bodyPr>
          <a:lstStyle/>
          <a:p>
            <a:pPr lvl="0" algn="r" rtl="1"/>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1. در یک پاراگراف در 150 تا 200 کلمه می‌باشد.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8" name="Rectangle 7"/>
          <p:cNvSpPr/>
          <p:nvPr/>
        </p:nvSpPr>
        <p:spPr>
          <a:xfrm>
            <a:off x="913971" y="4203190"/>
            <a:ext cx="7721986" cy="769441"/>
          </a:xfrm>
          <a:prstGeom prst="rect">
            <a:avLst/>
          </a:prstGeom>
        </p:spPr>
        <p:txBody>
          <a:bodyPr wrap="none">
            <a:spAutoFit/>
          </a:bodyPr>
          <a:lstStyle/>
          <a:p>
            <a:pPr lvl="0" algn="r" rtl="1"/>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2. در آن از نقل قول مستقیم استفاده نمی‌شود.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9" name="Rectangle 8"/>
          <p:cNvSpPr/>
          <p:nvPr/>
        </p:nvSpPr>
        <p:spPr>
          <a:xfrm>
            <a:off x="5123369" y="4969558"/>
            <a:ext cx="2828018" cy="769441"/>
          </a:xfrm>
          <a:prstGeom prst="rect">
            <a:avLst/>
          </a:prstGeom>
        </p:spPr>
        <p:txBody>
          <a:bodyPr wrap="none">
            <a:spAutoFit/>
          </a:bodyPr>
          <a:lstStyle/>
          <a:p>
            <a:pPr lvl="0" algn="r" rtl="1"/>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3. پیوسته است.</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10" name="Rectangle 9"/>
          <p:cNvSpPr/>
          <p:nvPr/>
        </p:nvSpPr>
        <p:spPr>
          <a:xfrm>
            <a:off x="3360152" y="5885358"/>
            <a:ext cx="3849131" cy="769441"/>
          </a:xfrm>
          <a:prstGeom prst="rect">
            <a:avLst/>
          </a:prstGeom>
        </p:spPr>
        <p:txBody>
          <a:bodyPr wrap="none">
            <a:spAutoFit/>
          </a:bodyPr>
          <a:lstStyle/>
          <a:p>
            <a:pPr lvl="0" rtl="1"/>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rPr>
              <a:t>4. ادبیات علمی دارد. </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2  Badr" panose="00000400000000000000" pitchFamily="2" charset="-78"/>
            </a:endParaRPr>
          </a:p>
        </p:txBody>
      </p:sp>
      <p:sp>
        <p:nvSpPr>
          <p:cNvPr id="12" name="Rectangle 11"/>
          <p:cNvSpPr/>
          <p:nvPr/>
        </p:nvSpPr>
        <p:spPr>
          <a:xfrm>
            <a:off x="9703742" y="3156968"/>
            <a:ext cx="1194559" cy="769441"/>
          </a:xfrm>
          <a:prstGeom prst="rect">
            <a:avLst/>
          </a:prstGeom>
        </p:spPr>
        <p:txBody>
          <a:bodyPr wrap="none">
            <a:spAutoFit/>
          </a:bodyPr>
          <a:lstStyle/>
          <a:p>
            <a:pPr lvl="0" algn="r" rtl="1"/>
            <a:r>
              <a:rPr lang="fa-I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2  Bardiya" panose="00000400000000000000" pitchFamily="2" charset="-78"/>
              </a:rPr>
              <a:t>نکات</a:t>
            </a:r>
            <a:r>
              <a:rPr lang="fa-IR" sz="4400" dirty="0" smtClean="0">
                <a:solidFill>
                  <a:prstClr val="black"/>
                </a:solidFill>
                <a:cs typeface="2  Bardiya" panose="00000400000000000000" pitchFamily="2" charset="-78"/>
              </a:rPr>
              <a:t>:</a:t>
            </a:r>
            <a:endParaRPr lang="en-US" sz="4400" dirty="0">
              <a:solidFill>
                <a:prstClr val="black"/>
              </a:solidFill>
              <a:cs typeface="2  Bardiya" panose="00000400000000000000" pitchFamily="2" charset="-78"/>
            </a:endParaRPr>
          </a:p>
        </p:txBody>
      </p:sp>
    </p:spTree>
    <p:extLst>
      <p:ext uri="{BB962C8B-B14F-4D97-AF65-F5344CB8AC3E}">
        <p14:creationId xmlns:p14="http://schemas.microsoft.com/office/powerpoint/2010/main" val="22685350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71827" y="459125"/>
            <a:ext cx="6672019" cy="2000548"/>
          </a:xfrm>
          <a:prstGeom prst="rect">
            <a:avLst/>
          </a:prstGeom>
        </p:spPr>
        <p:txBody>
          <a:bodyPr wrap="none">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کلیدواژه: </a:t>
            </a:r>
          </a:p>
          <a:p>
            <a:pPr lvl="0" algn="r" rtl="1"/>
            <a:r>
              <a:rPr lang="fa-IR" sz="4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rPr>
              <a:t> </a:t>
            </a:r>
            <a:r>
              <a:rPr lang="fa-IR" sz="4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rPr>
              <a:t>               نمایه یک متن علمی است.</a:t>
            </a:r>
            <a:endParaRPr lang="en-US" sz="4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endParaRPr>
          </a:p>
        </p:txBody>
      </p:sp>
      <p:sp>
        <p:nvSpPr>
          <p:cNvPr id="6" name="Rectangle 5"/>
          <p:cNvSpPr/>
          <p:nvPr/>
        </p:nvSpPr>
        <p:spPr>
          <a:xfrm>
            <a:off x="-407241" y="2841080"/>
            <a:ext cx="11394466" cy="769441"/>
          </a:xfrm>
          <a:prstGeom prst="rect">
            <a:avLst/>
          </a:prstGeom>
        </p:spPr>
        <p:txBody>
          <a:bodyPr wrap="none">
            <a:spAutoFit/>
          </a:bodyPr>
          <a:lstStyle/>
          <a:p>
            <a:pPr lvl="0" algn="r" rtl="1"/>
            <a:r>
              <a:rPr lang="fa-IR" sz="4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rPr>
              <a:t>کلیدواژه ها در مقاله شامل 3 تا 5 واژه به ترتیب حروف الفبا است. </a:t>
            </a:r>
            <a:endParaRPr lang="en-US" sz="4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2  Badr" panose="00000400000000000000" pitchFamily="2" charset="-78"/>
            </a:endParaRPr>
          </a:p>
        </p:txBody>
      </p:sp>
    </p:spTree>
    <p:extLst>
      <p:ext uri="{BB962C8B-B14F-4D97-AF65-F5344CB8AC3E}">
        <p14:creationId xmlns:p14="http://schemas.microsoft.com/office/powerpoint/2010/main" val="3714327394"/>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13967" y="-163007"/>
            <a:ext cx="6096000" cy="1323439"/>
          </a:xfrm>
          <a:prstGeom prst="rect">
            <a:avLst/>
          </a:prstGeom>
        </p:spPr>
        <p:txBody>
          <a:bodyPr>
            <a:spAutoFit/>
          </a:bodyPr>
          <a:lstStyle/>
          <a:p>
            <a:pPr lvl="0" algn="r" rtl="1"/>
            <a:r>
              <a:rPr lang="fa-IR" sz="8000" b="1" dirty="0" smtClean="0">
                <a:ln w="22225">
                  <a:solidFill>
                    <a:schemeClr val="accent2"/>
                  </a:solidFill>
                  <a:prstDash val="solid"/>
                </a:ln>
                <a:solidFill>
                  <a:schemeClr val="accent2">
                    <a:lumMod val="40000"/>
                    <a:lumOff val="60000"/>
                  </a:schemeClr>
                </a:solidFill>
                <a:cs typeface="2  Badr" panose="00000400000000000000" pitchFamily="2" charset="-78"/>
              </a:rPr>
              <a:t>مقدمه</a:t>
            </a:r>
            <a:endParaRPr lang="en-US" sz="8000" dirty="0">
              <a:solidFill>
                <a:prstClr val="black"/>
              </a:solidFill>
              <a:cs typeface="2  Badr" panose="00000400000000000000" pitchFamily="2" charset="-78"/>
            </a:endParaRPr>
          </a:p>
        </p:txBody>
      </p:sp>
      <p:sp>
        <p:nvSpPr>
          <p:cNvPr id="4" name="Rectangle 3"/>
          <p:cNvSpPr/>
          <p:nvPr/>
        </p:nvSpPr>
        <p:spPr>
          <a:xfrm>
            <a:off x="2412210" y="1670304"/>
            <a:ext cx="7231662" cy="2800767"/>
          </a:xfrm>
          <a:prstGeom prst="rect">
            <a:avLst/>
          </a:prstGeom>
        </p:spPr>
        <p:txBody>
          <a:bodyPr wrap="square">
            <a:prstTxWarp prst="textCanDown">
              <a:avLst/>
            </a:prstTxWarp>
            <a:spAutoFit/>
          </a:bodyPr>
          <a:lstStyle/>
          <a:p>
            <a:pPr lvl="0" algn="just" rtl="1"/>
            <a:r>
              <a:rPr lang="fa-IR" sz="4400" dirty="0" smtClean="0">
                <a:ln w="0">
                  <a:solidFill>
                    <a:srgbClr val="C00000"/>
                  </a:solidFill>
                </a:ln>
                <a:gradFill>
                  <a:gsLst>
                    <a:gs pos="0">
                      <a:schemeClr val="accent5">
                        <a:lumMod val="50000"/>
                      </a:schemeClr>
                    </a:gs>
                    <a:gs pos="50000">
                      <a:schemeClr val="accent5"/>
                    </a:gs>
                    <a:gs pos="100000">
                      <a:schemeClr val="accent5">
                        <a:lumMod val="60000"/>
                        <a:lumOff val="40000"/>
                      </a:schemeClr>
                    </a:gs>
                  </a:gsLst>
                  <a:lin ang="5400000"/>
                </a:gradFill>
                <a:effectLst>
                  <a:glow rad="228600">
                    <a:schemeClr val="accent2">
                      <a:satMod val="175000"/>
                      <a:alpha val="40000"/>
                    </a:schemeClr>
                  </a:glow>
                  <a:reflection blurRad="6350" stA="53000" endA="300" endPos="35500" dir="5400000" sy="-90000" algn="bl" rotWithShape="0"/>
                </a:effectLst>
                <a:cs typeface="2  Badr" panose="00000400000000000000" pitchFamily="2" charset="-78"/>
              </a:rPr>
              <a:t>تبیین اجمال نقشه راه محقق برای انجام تحقیق و دست‌یابی به نتیجه ای است که پژوهشگر می‌خواهد در آن به تحقیق بپردازد. </a:t>
            </a:r>
            <a:endParaRPr lang="en-US" sz="4400" dirty="0">
              <a:ln w="0">
                <a:solidFill>
                  <a:srgbClr val="C00000"/>
                </a:solidFill>
              </a:ln>
              <a:gradFill>
                <a:gsLst>
                  <a:gs pos="0">
                    <a:schemeClr val="accent5">
                      <a:lumMod val="50000"/>
                    </a:schemeClr>
                  </a:gs>
                  <a:gs pos="50000">
                    <a:schemeClr val="accent5"/>
                  </a:gs>
                  <a:gs pos="100000">
                    <a:schemeClr val="accent5">
                      <a:lumMod val="60000"/>
                      <a:lumOff val="40000"/>
                    </a:schemeClr>
                  </a:gs>
                </a:gsLst>
                <a:lin ang="5400000"/>
              </a:gradFill>
              <a:effectLst>
                <a:glow rad="228600">
                  <a:schemeClr val="accent2">
                    <a:satMod val="175000"/>
                    <a:alpha val="40000"/>
                  </a:schemeClr>
                </a:glow>
                <a:reflection blurRad="6350" stA="53000" endA="300" endPos="35500" dir="5400000" sy="-90000" algn="bl" rotWithShape="0"/>
              </a:effectLst>
              <a:cs typeface="2  Badr" panose="00000400000000000000" pitchFamily="2" charset="-78"/>
            </a:endParaRPr>
          </a:p>
        </p:txBody>
      </p:sp>
    </p:spTree>
    <p:extLst>
      <p:ext uri="{BB962C8B-B14F-4D97-AF65-F5344CB8AC3E}">
        <p14:creationId xmlns:p14="http://schemas.microsoft.com/office/powerpoint/2010/main" val="2826218328"/>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691</TotalTime>
  <Words>1365</Words>
  <Application>Microsoft Office PowerPoint</Application>
  <PresentationFormat>Widescreen</PresentationFormat>
  <Paragraphs>149</Paragraphs>
  <Slides>34</Slides>
  <Notes>2</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34</vt:i4>
      </vt:variant>
    </vt:vector>
  </HeadingPairs>
  <TitlesOfParts>
    <vt:vector size="55" baseType="lpstr">
      <vt:lpstr>2  Aseman</vt:lpstr>
      <vt:lpstr>2  Badr</vt:lpstr>
      <vt:lpstr>2  Bardiya</vt:lpstr>
      <vt:lpstr>2  Davat</vt:lpstr>
      <vt:lpstr>2  Farnaz</vt:lpstr>
      <vt:lpstr>2  Zaman</vt:lpstr>
      <vt:lpstr>Arial</vt:lpstr>
      <vt:lpstr>B Lotus</vt:lpstr>
      <vt:lpstr>B Lotus,Bold</vt:lpstr>
      <vt:lpstr>B Titr</vt:lpstr>
      <vt:lpstr>Badr</vt:lpstr>
      <vt:lpstr>Calibri</vt:lpstr>
      <vt:lpstr>Cambria</vt:lpstr>
      <vt:lpstr>Dima Shekasteh Free</vt:lpstr>
      <vt:lpstr>IranNastaliq</vt:lpstr>
      <vt:lpstr>Lotus</vt:lpstr>
      <vt:lpstr>Tahoma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pajoohesh</dc:creator>
  <cp:lastModifiedBy>pajoohesh</cp:lastModifiedBy>
  <cp:revision>154</cp:revision>
  <dcterms:created xsi:type="dcterms:W3CDTF">2019-05-07T06:25:08Z</dcterms:created>
  <dcterms:modified xsi:type="dcterms:W3CDTF">2019-05-13T05:31:40Z</dcterms:modified>
</cp:coreProperties>
</file>