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47" r:id="rId1"/>
  </p:sldMasterIdLst>
  <p:sldIdLst>
    <p:sldId id="265" r:id="rId2"/>
    <p:sldId id="266" r:id="rId3"/>
    <p:sldId id="263" r:id="rId4"/>
    <p:sldId id="259" r:id="rId5"/>
    <p:sldId id="310" r:id="rId6"/>
    <p:sldId id="311" r:id="rId7"/>
    <p:sldId id="261" r:id="rId8"/>
    <p:sldId id="264" r:id="rId9"/>
    <p:sldId id="267" r:id="rId10"/>
    <p:sldId id="284" r:id="rId11"/>
    <p:sldId id="268" r:id="rId12"/>
    <p:sldId id="286" r:id="rId13"/>
    <p:sldId id="285" r:id="rId14"/>
    <p:sldId id="283" r:id="rId15"/>
    <p:sldId id="287" r:id="rId16"/>
    <p:sldId id="288" r:id="rId17"/>
    <p:sldId id="270" r:id="rId18"/>
    <p:sldId id="271" r:id="rId19"/>
    <p:sldId id="272" r:id="rId20"/>
    <p:sldId id="273" r:id="rId21"/>
    <p:sldId id="275" r:id="rId22"/>
    <p:sldId id="278" r:id="rId23"/>
    <p:sldId id="277" r:id="rId24"/>
    <p:sldId id="279" r:id="rId25"/>
    <p:sldId id="274" r:id="rId26"/>
    <p:sldId id="280" r:id="rId27"/>
    <p:sldId id="282" r:id="rId28"/>
    <p:sldId id="281" r:id="rId29"/>
    <p:sldId id="289" r:id="rId30"/>
    <p:sldId id="290" r:id="rId31"/>
    <p:sldId id="291" r:id="rId32"/>
    <p:sldId id="293" r:id="rId33"/>
    <p:sldId id="292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</p:sldIdLst>
  <p:sldSz cx="9144000" cy="6858000" type="screen4x3"/>
  <p:notesSz cx="6858000" cy="9144000"/>
  <p:defaultTextStyle>
    <a:defPPr>
      <a:defRPr lang="fa-IR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FF66"/>
    <a:srgbClr val="B3C5DA"/>
    <a:srgbClr val="663C60"/>
    <a:srgbClr val="FFFFFF"/>
    <a:srgbClr val="FF99FF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1" autoAdjust="0"/>
    <p:restoredTop sz="94687" autoAdjust="0"/>
  </p:normalViewPr>
  <p:slideViewPr>
    <p:cSldViewPr>
      <p:cViewPr varScale="1">
        <p:scale>
          <a:sx n="48" d="100"/>
          <a:sy n="48" d="100"/>
        </p:scale>
        <p:origin x="-5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i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6C8BE0-459E-4197-BC33-4A52CF2CFD54}" type="slidenum">
              <a:rPr lang="fa-IR" smtClean="0"/>
              <a:pPr>
                <a:defRPr/>
              </a:pPr>
              <a:t>‹#›</a:t>
            </a:fld>
            <a:endParaRPr lang="hi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EAF9A-84D0-4A2A-8458-F04F72BD042C}" type="slidenum">
              <a:rPr lang="fa-IR" smtClean="0"/>
              <a:pPr>
                <a:defRPr/>
              </a:pPr>
              <a:t>‹#›</a:t>
            </a:fld>
            <a:endParaRPr lang="hi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A779E-611F-4FA5-A48F-49ECD62C8201}" type="slidenum">
              <a:rPr lang="fa-IR" smtClean="0"/>
              <a:pPr>
                <a:defRPr/>
              </a:pPr>
              <a:t>‹#›</a:t>
            </a:fld>
            <a:endParaRPr lang="hi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hi-I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2B6C932-0DD7-457C-9F14-3244A0E7FAD7}" type="slidenum">
              <a:rPr lang="fa-IR" smtClean="0"/>
              <a:pPr>
                <a:defRPr/>
              </a:pPr>
              <a:t>‹#›</a:t>
            </a:fld>
            <a:endParaRPr lang="hi-IN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A2F53-0847-437F-AB78-A255C2998FE8}" type="slidenum">
              <a:rPr lang="fa-IR" smtClean="0"/>
              <a:pPr>
                <a:defRPr/>
              </a:pPr>
              <a:t>‹#›</a:t>
            </a:fld>
            <a:endParaRPr lang="hi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C14FC-14EF-4169-9302-9A968F6517E9}" type="slidenum">
              <a:rPr lang="fa-IR" smtClean="0"/>
              <a:pPr>
                <a:defRPr/>
              </a:pPr>
              <a:t>‹#›</a:t>
            </a:fld>
            <a:endParaRPr lang="hi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FA43D-016C-4953-A2EA-7D062F237B5E}" type="slidenum">
              <a:rPr lang="fa-IR" smtClean="0"/>
              <a:pPr>
                <a:defRPr/>
              </a:pPr>
              <a:t>‹#›</a:t>
            </a:fld>
            <a:endParaRPr lang="hi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i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i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DAA2D-DBCF-4AF9-8F81-4BDCD0389174}" type="slidenum">
              <a:rPr lang="fa-IR" smtClean="0"/>
              <a:pPr>
                <a:defRPr/>
              </a:pPr>
              <a:t>‹#›</a:t>
            </a:fld>
            <a:endParaRPr lang="hi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i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4C1A5-68D6-4CF5-B34A-ADE5F6465B24}" type="slidenum">
              <a:rPr lang="fa-IR" smtClean="0"/>
              <a:pPr>
                <a:defRPr/>
              </a:pPr>
              <a:t>‹#›</a:t>
            </a:fld>
            <a:endParaRPr lang="hi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hi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C03CF9A-D2F6-4810-8066-E72B1E8EE394}" type="slidenum">
              <a:rPr lang="fa-IR" smtClean="0"/>
              <a:pPr>
                <a:defRPr/>
              </a:pPr>
              <a:t>‹#›</a:t>
            </a:fld>
            <a:endParaRPr lang="hi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i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35B7C7-D37F-42DB-ACBD-414AD304AB88}" type="slidenum">
              <a:rPr lang="fa-IR" smtClean="0"/>
              <a:pPr>
                <a:defRPr/>
              </a:pPr>
              <a:t>‹#›</a:t>
            </a:fld>
            <a:endParaRPr lang="hi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i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F0CC936-D4BA-4BA1-989B-503C2BFF7EA7}" type="slidenum">
              <a:rPr lang="fa-IR" smtClean="0"/>
              <a:pPr>
                <a:defRPr/>
              </a:pPr>
              <a:t>‹#›</a:t>
            </a:fld>
            <a:endParaRPr lang="hi-IN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571480"/>
            <a:ext cx="87154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r-SA" sz="8000" b="1" dirty="0" smtClean="0">
                <a:ln>
                  <a:solidFill>
                    <a:srgbClr val="FF99FF"/>
                  </a:solidFill>
                </a:ln>
                <a:solidFill>
                  <a:srgbClr val="00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2  Ziba" pitchFamily="2" charset="-78"/>
              </a:rPr>
              <a:t>پايه و اساس تحقيق و پژوهش</a:t>
            </a:r>
            <a:endParaRPr lang="en-US" sz="8000" b="1" cap="none" spc="200" dirty="0">
              <a:ln>
                <a:solidFill>
                  <a:srgbClr val="FF99FF"/>
                </a:solidFill>
              </a:ln>
              <a:solidFill>
                <a:srgbClr val="00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cs typeface="2  Ziba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86380" y="2071678"/>
            <a:ext cx="29562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ar-SA" sz="72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99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cs typeface="2  Compset" pitchFamily="2" charset="-78"/>
              </a:rPr>
              <a:t>كنجكاوي</a:t>
            </a:r>
            <a:endParaRPr lang="en-US" sz="5400" b="1" cap="none" spc="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FF99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cs typeface="2  Compset" pitchFamily="2" charset="-78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85720" y="3714752"/>
            <a:ext cx="857256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0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B Lotus" pitchFamily="2" charset="-78"/>
              </a:rPr>
              <a:t>قسمت عمدة ‌اختراعات و اكتشافات در سايه كنجكاوي و تلاش مداوم و پيگير فراهم آمده است</a:t>
            </a:r>
            <a:endParaRPr kumimoji="0" lang="ar-SA" sz="4800" b="0" i="0" u="none" strike="noStrike" cap="none" normalizeH="0" baseline="0" dirty="0" smtClean="0">
              <a:ln>
                <a:solidFill>
                  <a:schemeClr val="bg1"/>
                </a:solidFill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4714884"/>
            <a:ext cx="8572560" cy="1857366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ar-SA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Lotus" pitchFamily="2" charset="-78"/>
              </a:rPr>
              <a:t>تقريبا هيچ</a:t>
            </a:r>
            <a:r>
              <a:rPr lang="fa-IR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Lotus" pitchFamily="2" charset="-78"/>
              </a:rPr>
              <a:t>‌</a:t>
            </a:r>
            <a:r>
              <a:rPr lang="ar-SA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2  Lotus" pitchFamily="2" charset="-78"/>
              </a:rPr>
              <a:t>گونه نظام دهي و يا پيشرفت و توسعة صنعتي اقتصادي، ‌اجتماعي و به سامان كردن كارها و جز آن بدون انجام تحقيقات و مطالعات اساسي پیشین ممكن نخواهد بود</a:t>
            </a:r>
            <a:endParaRPr lang="en-US" sz="2800" b="1" dirty="0" smtClean="0">
              <a:solidFill>
                <a:schemeClr val="accent2">
                  <a:lumMod val="40000"/>
                  <a:lumOff val="60000"/>
                </a:schemeClr>
              </a:solidFill>
              <a:cs typeface="2  Lotus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357166"/>
            <a:ext cx="857256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5400" b="1" dirty="0" smtClean="0">
                <a:ln w="1143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2  Lotus" pitchFamily="2" charset="-78"/>
              </a:rPr>
              <a:t>يکي‌از‌</a:t>
            </a:r>
            <a:r>
              <a:rPr lang="ar-SA" sz="5400" b="1" dirty="0" smtClean="0">
                <a:ln w="1143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2  Lotus" pitchFamily="2" charset="-78"/>
              </a:rPr>
              <a:t>بنيادي</a:t>
            </a:r>
            <a:r>
              <a:rPr lang="fa-IR" sz="5400" b="1" dirty="0" smtClean="0">
                <a:ln w="1143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2  Lotus" pitchFamily="2" charset="-78"/>
              </a:rPr>
              <a:t>‌</a:t>
            </a:r>
            <a:r>
              <a:rPr lang="ar-SA" sz="5400" b="1" dirty="0" smtClean="0">
                <a:ln w="1143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2  Lotus" pitchFamily="2" charset="-78"/>
              </a:rPr>
              <a:t>ترين</a:t>
            </a:r>
            <a:r>
              <a:rPr lang="fa-IR" sz="5400" b="1" dirty="0" smtClean="0">
                <a:ln w="1143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2  Lotus" pitchFamily="2" charset="-78"/>
              </a:rPr>
              <a:t>‌</a:t>
            </a:r>
            <a:r>
              <a:rPr lang="ar-SA" sz="5400" b="1" dirty="0" smtClean="0">
                <a:ln w="1143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2  Lotus" pitchFamily="2" charset="-78"/>
              </a:rPr>
              <a:t>مس</a:t>
            </a:r>
            <a:r>
              <a:rPr lang="fa-IR" sz="5400" b="1" dirty="0" smtClean="0">
                <a:ln w="1143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2  Lotus" pitchFamily="2" charset="-78"/>
              </a:rPr>
              <a:t>ائل‌جوامع‌بشري </a:t>
            </a:r>
            <a:endParaRPr lang="en-US" sz="5400" b="1" dirty="0">
              <a:ln w="11430">
                <a:solidFill>
                  <a:schemeClr val="accent2">
                    <a:lumMod val="20000"/>
                    <a:lumOff val="8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928802"/>
            <a:ext cx="8466673" cy="1862048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dirty="0" smtClean="0">
                <a:ln>
                  <a:solidFill>
                    <a:srgbClr val="FF99FF"/>
                  </a:solidFill>
                </a:ln>
                <a:solidFill>
                  <a:srgbClr val="00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2  Ziba" pitchFamily="2" charset="-78"/>
              </a:rPr>
              <a:t>تحقيق و </a:t>
            </a:r>
            <a:r>
              <a:rPr lang="ar-SA" sz="11500" b="1" dirty="0" smtClean="0">
                <a:ln>
                  <a:solidFill>
                    <a:srgbClr val="FF99FF"/>
                  </a:solidFill>
                </a:ln>
                <a:solidFill>
                  <a:srgbClr val="00FF00"/>
                </a:solidFill>
                <a:effectLst>
                  <a:outerShdw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2  Ziba" pitchFamily="2" charset="-78"/>
              </a:rPr>
              <a:t>پژوهش</a:t>
            </a:r>
            <a:endParaRPr lang="en-US" sz="11500" b="1" cap="none" spc="0" dirty="0">
              <a:ln w="11430"/>
              <a:solidFill>
                <a:srgbClr val="00FF00"/>
              </a:solidFill>
              <a:effectLst>
                <a:outerShdw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ctr" anchorCtr="0">
            <a:spAutoFit/>
            <a:scene3d>
              <a:camera prst="perspectiveAbove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>
              <a:lnSpc>
                <a:spcPct val="200000"/>
              </a:lnSpc>
            </a:pPr>
            <a:r>
              <a:rPr lang="fa-IR" sz="96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_MRT_Khodkar" pitchFamily="2" charset="-78"/>
              </a:rPr>
              <a:t>مراحل کسب مهارتهاي پژوهشي</a:t>
            </a:r>
            <a:endParaRPr lang="en-US" sz="96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_MRT_Khodkar" pitchFamily="2" charset="-78"/>
            </a:endParaRPr>
          </a:p>
        </p:txBody>
      </p:sp>
    </p:spTree>
  </p:cSld>
  <p:clrMapOvr>
    <a:masterClrMapping/>
  </p:clrMapOvr>
  <p:transition>
    <p:diamond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715000" y="4429125"/>
            <a:ext cx="3143250" cy="2071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 dirty="0"/>
          </a:p>
        </p:txBody>
      </p:sp>
      <p:sp>
        <p:nvSpPr>
          <p:cNvPr id="5" name="Oval 4"/>
          <p:cNvSpPr/>
          <p:nvPr/>
        </p:nvSpPr>
        <p:spPr>
          <a:xfrm>
            <a:off x="2786063" y="2428875"/>
            <a:ext cx="3143250" cy="2000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 dirty="0"/>
          </a:p>
        </p:txBody>
      </p:sp>
      <p:sp>
        <p:nvSpPr>
          <p:cNvPr id="6" name="Oval 5"/>
          <p:cNvSpPr/>
          <p:nvPr/>
        </p:nvSpPr>
        <p:spPr>
          <a:xfrm>
            <a:off x="214313" y="214313"/>
            <a:ext cx="2857500" cy="2071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 dirty="0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794375" y="5135563"/>
            <a:ext cx="29987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a-IR" sz="4400">
                <a:cs typeface="2  Lotus" pitchFamily="2" charset="-78"/>
              </a:rPr>
              <a:t>مقدمات پژوهش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2817813" y="3000375"/>
            <a:ext cx="30003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4400">
                <a:cs typeface="2  Lotus" pitchFamily="2" charset="-78"/>
              </a:rPr>
              <a:t>پژوهش مقدماتي</a:t>
            </a:r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101600" y="817563"/>
            <a:ext cx="30003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4400">
                <a:cs typeface="2  Lotus" pitchFamily="2" charset="-78"/>
              </a:rPr>
              <a:t>پژوهش‌حرفه‌اي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0037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 anchor="ctr" anchorCtr="1">
            <a:spAutoFit/>
            <a:scene3d>
              <a:camera prst="perspectiveRigh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fa-IR" sz="5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>
                    <a:lumMod val="1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cs typeface="2  Ziba" pitchFamily="2" charset="-78"/>
              </a:rPr>
              <a:t>دوران </a:t>
            </a:r>
            <a:r>
              <a:rPr lang="ar-SA" sz="5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>
                    <a:lumMod val="1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cs typeface="2  Ziba" pitchFamily="2" charset="-78"/>
              </a:rPr>
              <a:t>دبستان و </a:t>
            </a:r>
            <a:r>
              <a:rPr lang="fa-IR" sz="5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>
                    <a:lumMod val="1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cs typeface="2  Ziba" pitchFamily="2" charset="-78"/>
              </a:rPr>
              <a:t>راهنمايي</a:t>
            </a:r>
            <a:endParaRPr lang="en-US" sz="5400" b="1" cap="none" spc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tx2">
                  <a:lumMod val="10000"/>
                </a:schemeClr>
              </a:solidFill>
              <a:effectLst>
                <a:reflection blurRad="6350" stA="55000" endA="50" endPos="85000" dist="60007" dir="5400000" sy="-100000" algn="bl" rotWithShape="0"/>
              </a:effectLst>
              <a:cs typeface="2  Ziba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5723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5400" b="1" cap="none" spc="0" dirty="0" smtClean="0">
                <a:ln/>
                <a:solidFill>
                  <a:schemeClr val="accent3"/>
                </a:solidFill>
                <a:effectLst/>
                <a:cs typeface="2  Yas" pitchFamily="2" charset="-78"/>
              </a:rPr>
              <a:t>زمان مناسب براي فراگيري مقدمات پژوهش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cs typeface="2  Ya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1546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perspectiveAbove"/>
              <a:lightRig rig="sunset" dir="t"/>
            </a:scene3d>
            <a:sp3d extrusionH="57150" prstMaterial="metal">
              <a:bevelT h="25400" prst="softRound"/>
              <a:bevelB w="38100" h="38100" prst="slope"/>
            </a:sp3d>
          </a:bodyPr>
          <a:lstStyle/>
          <a:p>
            <a:pPr algn="ctr"/>
            <a:r>
              <a:rPr lang="fa-IR" sz="48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2  Mah" pitchFamily="2" charset="-78"/>
              </a:rPr>
              <a:t>زمان مناسب براي فراگيري </a:t>
            </a:r>
            <a:r>
              <a:rPr lang="fa-IR" sz="48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_MRT_Win2Farsi_1" pitchFamily="2" charset="0"/>
                <a:cs typeface="2  Mah" pitchFamily="2" charset="-78"/>
              </a:rPr>
              <a:t>پژوهش</a:t>
            </a:r>
            <a:r>
              <a:rPr lang="fa-IR" sz="48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2  Mah" pitchFamily="2" charset="-78"/>
              </a:rPr>
              <a:t> مقدماتي</a:t>
            </a:r>
            <a:endParaRPr lang="en-US" sz="4800" b="1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cs typeface="2  Mah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967335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fa-IR" sz="8000" b="1" cap="none" spc="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cs typeface="2  Tanab" pitchFamily="2" charset="-78"/>
              </a:rPr>
              <a:t>دبيرستان و کارشناسي</a:t>
            </a:r>
            <a:endParaRPr lang="en-US" sz="8000" b="1" cap="none" spc="0" dirty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50" endPos="85000" dist="60007" dir="5400000" sy="-100000" algn="bl" rotWithShape="0"/>
              </a:effectLst>
              <a:cs typeface="2  Tanab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5723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Zar" pitchFamily="2" charset="-78"/>
              </a:rPr>
              <a:t>پژوهش دقیق علمی</a:t>
            </a:r>
            <a:endParaRPr lang="en-US" sz="5400" b="1" cap="none" spc="0" dirty="0">
              <a:ln>
                <a:solidFill>
                  <a:schemeClr val="tx2">
                    <a:lumMod val="10000"/>
                  </a:schemeClr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cs typeface="2  Zar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2571744"/>
            <a:ext cx="9144000" cy="3524256"/>
          </a:xfrm>
          <a:solidFill>
            <a:schemeClr val="tx2">
              <a:lumMod val="9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635000"/>
          </a:effectLst>
          <a:scene3d>
            <a:camera prst="isometricOffAxis2Lef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numCol="1" anchor="ctr">
            <a:norm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a-IR" sz="4000" b="1" spc="300" dirty="0" smtClean="0">
                <a:solidFill>
                  <a:schemeClr val="tx2">
                    <a:lumMod val="10000"/>
                  </a:schemeClr>
                </a:solidFill>
                <a:cs typeface="B Vahid" pitchFamily="2" charset="-78"/>
              </a:rPr>
              <a:t>انتظار‌انجام‌</a:t>
            </a:r>
            <a:r>
              <a:rPr lang="ar-SA" sz="4000" b="1" spc="300" dirty="0" smtClean="0">
                <a:solidFill>
                  <a:schemeClr val="tx2">
                    <a:lumMod val="10000"/>
                  </a:schemeClr>
                </a:solidFill>
                <a:cs typeface="B Vahid" pitchFamily="2" charset="-78"/>
              </a:rPr>
              <a:t>یک</a:t>
            </a:r>
            <a:r>
              <a:rPr lang="fa-IR" sz="4000" b="1" spc="300" dirty="0" smtClean="0">
                <a:solidFill>
                  <a:schemeClr val="tx2">
                    <a:lumMod val="10000"/>
                  </a:schemeClr>
                </a:solidFill>
                <a:cs typeface="B Vahid" pitchFamily="2" charset="-78"/>
              </a:rPr>
              <a:t>‌</a:t>
            </a:r>
            <a:r>
              <a:rPr lang="ar-SA" sz="4000" b="1" spc="300" dirty="0" smtClean="0">
                <a:solidFill>
                  <a:schemeClr val="tx2">
                    <a:lumMod val="10000"/>
                  </a:schemeClr>
                </a:solidFill>
                <a:cs typeface="B Vahid" pitchFamily="2" charset="-78"/>
              </a:rPr>
              <a:t>پژوهش</a:t>
            </a:r>
            <a:r>
              <a:rPr lang="fa-IR" sz="4000" b="1" spc="300" dirty="0" smtClean="0">
                <a:solidFill>
                  <a:schemeClr val="tx2">
                    <a:lumMod val="10000"/>
                  </a:schemeClr>
                </a:solidFill>
                <a:cs typeface="B Vahid" pitchFamily="2" charset="-78"/>
              </a:rPr>
              <a:t>‌</a:t>
            </a:r>
            <a:r>
              <a:rPr lang="ar-SA" sz="4000" b="1" spc="300" dirty="0" smtClean="0">
                <a:solidFill>
                  <a:schemeClr val="tx2">
                    <a:lumMod val="10000"/>
                  </a:schemeClr>
                </a:solidFill>
                <a:cs typeface="B Vahid" pitchFamily="2" charset="-78"/>
              </a:rPr>
              <a:t>دقیق</a:t>
            </a:r>
            <a:r>
              <a:rPr lang="fa-IR" sz="4000" b="1" spc="300" dirty="0" smtClean="0">
                <a:solidFill>
                  <a:schemeClr val="tx2">
                    <a:lumMod val="10000"/>
                  </a:schemeClr>
                </a:solidFill>
                <a:cs typeface="B Vahid" pitchFamily="2" charset="-78"/>
              </a:rPr>
              <a:t>‌</a:t>
            </a:r>
            <a:r>
              <a:rPr lang="ar-SA" sz="4000" b="1" spc="300" dirty="0" smtClean="0">
                <a:solidFill>
                  <a:schemeClr val="tx2">
                    <a:lumMod val="10000"/>
                  </a:schemeClr>
                </a:solidFill>
                <a:cs typeface="B Vahid" pitchFamily="2" charset="-78"/>
              </a:rPr>
              <a:t>علمی</a:t>
            </a:r>
            <a:r>
              <a:rPr lang="fa-IR" sz="4000" b="1" spc="300" dirty="0" smtClean="0">
                <a:solidFill>
                  <a:schemeClr val="tx2">
                    <a:lumMod val="10000"/>
                  </a:schemeClr>
                </a:solidFill>
                <a:cs typeface="B Vahid" pitchFamily="2" charset="-78"/>
              </a:rPr>
              <a:t>‌</a:t>
            </a:r>
            <a:r>
              <a:rPr lang="ar-SA" sz="4000" b="1" spc="300" dirty="0" smtClean="0">
                <a:solidFill>
                  <a:schemeClr val="tx2">
                    <a:lumMod val="10000"/>
                  </a:schemeClr>
                </a:solidFill>
                <a:cs typeface="B Vahid" pitchFamily="2" charset="-78"/>
              </a:rPr>
              <a:t>از</a:t>
            </a:r>
            <a:r>
              <a:rPr lang="fa-IR" sz="4000" b="1" spc="300" dirty="0" smtClean="0">
                <a:solidFill>
                  <a:schemeClr val="tx2">
                    <a:lumMod val="10000"/>
                  </a:schemeClr>
                </a:solidFill>
                <a:cs typeface="B Vahid" pitchFamily="2" charset="-78"/>
              </a:rPr>
              <a:t>د</a:t>
            </a:r>
            <a:r>
              <a:rPr lang="ar-SA" sz="4000" b="1" spc="300" dirty="0" smtClean="0">
                <a:solidFill>
                  <a:schemeClr val="tx2">
                    <a:lumMod val="10000"/>
                  </a:schemeClr>
                </a:solidFill>
                <a:cs typeface="B Vahid" pitchFamily="2" charset="-78"/>
              </a:rPr>
              <a:t>انشجویان</a:t>
            </a:r>
            <a:r>
              <a:rPr lang="fa-IR" sz="4000" b="1" spc="300" dirty="0" smtClean="0">
                <a:solidFill>
                  <a:schemeClr val="tx2">
                    <a:lumMod val="10000"/>
                  </a:schemeClr>
                </a:solidFill>
                <a:cs typeface="B Vahid" pitchFamily="2" charset="-78"/>
              </a:rPr>
              <a:t>‌</a:t>
            </a:r>
            <a:r>
              <a:rPr lang="ar-SA" sz="4000" b="1" spc="300" dirty="0" smtClean="0">
                <a:solidFill>
                  <a:schemeClr val="tx2">
                    <a:lumMod val="10000"/>
                  </a:schemeClr>
                </a:solidFill>
                <a:cs typeface="B Vahid" pitchFamily="2" charset="-78"/>
              </a:rPr>
              <a:t>دوره</a:t>
            </a:r>
            <a:r>
              <a:rPr lang="fa-IR" sz="4000" b="1" spc="300" dirty="0" smtClean="0">
                <a:solidFill>
                  <a:schemeClr val="tx2">
                    <a:lumMod val="10000"/>
                  </a:schemeClr>
                </a:solidFill>
                <a:cs typeface="B Vahid" pitchFamily="2" charset="-78"/>
              </a:rPr>
              <a:t>‌</a:t>
            </a:r>
            <a:r>
              <a:rPr lang="ar-SA" sz="4000" b="1" spc="300" dirty="0" smtClean="0">
                <a:solidFill>
                  <a:schemeClr val="tx2">
                    <a:lumMod val="10000"/>
                  </a:schemeClr>
                </a:solidFill>
                <a:cs typeface="B Vahid" pitchFamily="2" charset="-78"/>
              </a:rPr>
              <a:t>های</a:t>
            </a:r>
            <a:r>
              <a:rPr lang="fa-IR" sz="4000" b="1" spc="300" dirty="0" smtClean="0">
                <a:solidFill>
                  <a:schemeClr val="tx2">
                    <a:lumMod val="10000"/>
                  </a:schemeClr>
                </a:solidFill>
                <a:cs typeface="B Vahid" pitchFamily="2" charset="-78"/>
              </a:rPr>
              <a:t>‌</a:t>
            </a:r>
            <a:r>
              <a:rPr lang="ar-SA" sz="4000" b="1" spc="300" dirty="0" smtClean="0">
                <a:solidFill>
                  <a:schemeClr val="tx2">
                    <a:lumMod val="10000"/>
                  </a:schemeClr>
                </a:solidFill>
                <a:cs typeface="B Vahid" pitchFamily="2" charset="-78"/>
              </a:rPr>
              <a:t>کارشناسی</a:t>
            </a:r>
            <a:r>
              <a:rPr lang="fa-IR" sz="4000" b="1" spc="300" dirty="0" smtClean="0">
                <a:solidFill>
                  <a:schemeClr val="tx2">
                    <a:lumMod val="10000"/>
                  </a:schemeClr>
                </a:solidFill>
                <a:cs typeface="B Vahid" pitchFamily="2" charset="-78"/>
              </a:rPr>
              <a:t>‌</a:t>
            </a:r>
            <a:r>
              <a:rPr lang="ar-SA" sz="4000" b="1" spc="300" dirty="0" smtClean="0">
                <a:solidFill>
                  <a:schemeClr val="tx2">
                    <a:lumMod val="10000"/>
                  </a:schemeClr>
                </a:solidFill>
                <a:cs typeface="B Vahid" pitchFamily="2" charset="-78"/>
              </a:rPr>
              <a:t>ارشدو</a:t>
            </a:r>
            <a:r>
              <a:rPr lang="fa-IR" sz="4000" b="1" spc="300" dirty="0" smtClean="0">
                <a:solidFill>
                  <a:schemeClr val="tx2">
                    <a:lumMod val="10000"/>
                  </a:schemeClr>
                </a:solidFill>
                <a:cs typeface="B Vahid" pitchFamily="2" charset="-78"/>
              </a:rPr>
              <a:t> </a:t>
            </a:r>
            <a:r>
              <a:rPr lang="ar-SA" sz="4000" b="1" spc="300" dirty="0" smtClean="0">
                <a:solidFill>
                  <a:schemeClr val="tx2">
                    <a:lumMod val="10000"/>
                  </a:schemeClr>
                </a:solidFill>
                <a:cs typeface="B Vahid" pitchFamily="2" charset="-78"/>
              </a:rPr>
              <a:t>د</a:t>
            </a:r>
            <a:r>
              <a:rPr lang="fa-IR" sz="4000" b="1" spc="300" dirty="0" smtClean="0">
                <a:solidFill>
                  <a:schemeClr val="tx2">
                    <a:lumMod val="10000"/>
                  </a:schemeClr>
                </a:solidFill>
                <a:cs typeface="B Vahid" pitchFamily="2" charset="-78"/>
              </a:rPr>
              <a:t>‌ک</a:t>
            </a:r>
            <a:r>
              <a:rPr lang="ar-SA" sz="4000" b="1" spc="300" dirty="0" smtClean="0">
                <a:solidFill>
                  <a:schemeClr val="tx2">
                    <a:lumMod val="10000"/>
                  </a:schemeClr>
                </a:solidFill>
                <a:cs typeface="B Vahid" pitchFamily="2" charset="-78"/>
              </a:rPr>
              <a:t>تری</a:t>
            </a:r>
            <a:r>
              <a:rPr lang="fa-IR" sz="4000" b="1" spc="300" dirty="0" smtClean="0">
                <a:solidFill>
                  <a:schemeClr val="tx2">
                    <a:lumMod val="10000"/>
                  </a:schemeClr>
                </a:solidFill>
                <a:cs typeface="B Vahid" pitchFamily="2" charset="-78"/>
              </a:rPr>
              <a:t>‌ وجود‌دارد</a:t>
            </a:r>
            <a:endParaRPr lang="en-US" sz="4000" b="1" spc="300" dirty="0" smtClean="0">
              <a:ln/>
              <a:solidFill>
                <a:schemeClr val="tx2">
                  <a:lumMod val="10000"/>
                </a:schemeClr>
              </a:solidFill>
              <a:cs typeface="B Vahid" pitchFamily="2" charset="-78"/>
            </a:endParaRPr>
          </a:p>
          <a:p>
            <a:pPr algn="just"/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101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sz="3600" b="1" dirty="0" smtClean="0">
                <a:cs typeface="2  Davat" pitchFamily="2" charset="-78"/>
              </a:rPr>
              <a:t>کتابخانه شناسي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sz="3600" b="1" dirty="0" smtClean="0">
                <a:cs typeface="2  Davat" pitchFamily="2" charset="-78"/>
              </a:rPr>
              <a:t>کتاب شناسي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sz="3600" b="1" dirty="0" smtClean="0">
                <a:cs typeface="2  Davat" pitchFamily="2" charset="-78"/>
              </a:rPr>
              <a:t>روش مطالعه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sz="3600" b="1" dirty="0" smtClean="0">
                <a:cs typeface="2  Davat" pitchFamily="2" charset="-78"/>
              </a:rPr>
              <a:t>روش يادداشت برداري و تنظيم آنها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sz="3600" b="1" dirty="0" smtClean="0">
                <a:cs typeface="2  Davat" pitchFamily="2" charset="-78"/>
              </a:rPr>
              <a:t>خلاصه نويسي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sz="3600" b="1" dirty="0" smtClean="0">
                <a:cs typeface="2  Davat" pitchFamily="2" charset="-78"/>
              </a:rPr>
              <a:t>چکيده نويسي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sz="3600" b="1" dirty="0" smtClean="0">
                <a:cs typeface="2  Davat" pitchFamily="2" charset="-78"/>
              </a:rPr>
              <a:t>گزارش نويسي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sz="3600" b="1" dirty="0" smtClean="0">
                <a:cs typeface="2  Davat" pitchFamily="2" charset="-78"/>
              </a:rPr>
              <a:t>گزارش کتاب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sz="3600" b="1" dirty="0" smtClean="0">
                <a:cs typeface="2  Davat" pitchFamily="2" charset="-78"/>
              </a:rPr>
              <a:t>گزارش فني کتاب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a-I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57422" y="285728"/>
            <a:ext cx="3986990" cy="1015663"/>
          </a:xfrm>
        </p:spPr>
        <p:txBody>
          <a:bodyPr wrap="none" lIns="91440" tIns="45720" rIns="91440" bIns="4572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6000" b="1" smtClean="0">
                <a:solidFill>
                  <a:schemeClr val="accent4">
                    <a:lumMod val="75000"/>
                  </a:schemeClr>
                </a:solidFill>
                <a:cs typeface="2  Lotus" pitchFamily="2" charset="-78"/>
              </a:rPr>
              <a:t>مقدمات پژوهش</a:t>
            </a:r>
            <a:endParaRPr lang="fa-IR" sz="6000" b="1">
              <a:solidFill>
                <a:schemeClr val="accent4">
                  <a:lumMod val="75000"/>
                </a:schemeClr>
              </a:solidFill>
              <a:cs typeface="2  Lotus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ar-SA" dirty="0" smtClean="0">
                <a:cs typeface="B Titr" pitchFamily="2" charset="-78"/>
              </a:rPr>
              <a:t>محقق ساختن</a:t>
            </a:r>
            <a:endParaRPr lang="fa-IR" dirty="0" smtClean="0">
              <a:cs typeface="B Titr" pitchFamily="2" charset="-78"/>
            </a:endParaRPr>
          </a:p>
          <a:p>
            <a:pPr eaLnBrk="1" hangingPunct="1"/>
            <a:r>
              <a:rPr lang="ar-SA" dirty="0" smtClean="0">
                <a:cs typeface="B Titr" pitchFamily="2" charset="-78"/>
              </a:rPr>
              <a:t> واقعیت بخشیدن</a:t>
            </a:r>
            <a:endParaRPr lang="fa-IR" dirty="0" smtClean="0">
              <a:cs typeface="B Titr" pitchFamily="2" charset="-78"/>
            </a:endParaRPr>
          </a:p>
          <a:p>
            <a:pPr eaLnBrk="1" hangingPunct="1"/>
            <a:r>
              <a:rPr lang="ar-SA" dirty="0" smtClean="0">
                <a:cs typeface="B Titr" pitchFamily="2" charset="-78"/>
              </a:rPr>
              <a:t>تحقّق دادن (به یک ادّعا، آرزو، تقاضا و...)</a:t>
            </a:r>
            <a:endParaRPr lang="fa-IR" dirty="0" smtClean="0">
              <a:cs typeface="B Titr" pitchFamily="2" charset="-78"/>
            </a:endParaRPr>
          </a:p>
          <a:p>
            <a:pPr eaLnBrk="1" hangingPunct="1"/>
            <a:r>
              <a:rPr lang="ar-SA" dirty="0" smtClean="0">
                <a:cs typeface="B Titr" pitchFamily="2" charset="-78"/>
              </a:rPr>
              <a:t>انجام دادن</a:t>
            </a:r>
            <a:endParaRPr lang="fa-IR" dirty="0" smtClean="0">
              <a:cs typeface="B Titr" pitchFamily="2" charset="-78"/>
            </a:endParaRPr>
          </a:p>
          <a:p>
            <a:pPr eaLnBrk="1" hangingPunct="1"/>
            <a:r>
              <a:rPr lang="ar-SA" dirty="0" smtClean="0">
                <a:cs typeface="B Titr" pitchFamily="2" charset="-78"/>
              </a:rPr>
              <a:t>اتمام</a:t>
            </a:r>
            <a:r>
              <a:rPr lang="fa-IR" dirty="0" smtClean="0">
                <a:cs typeface="B Titr" pitchFamily="2" charset="-78"/>
              </a:rPr>
              <a:t> و</a:t>
            </a:r>
            <a:r>
              <a:rPr lang="ar-SA" dirty="0" smtClean="0">
                <a:cs typeface="B Titr" pitchFamily="2" charset="-78"/>
              </a:rPr>
              <a:t>تکمیل</a:t>
            </a:r>
            <a:endParaRPr lang="fa-IR" dirty="0" smtClean="0">
              <a:cs typeface="B Titr" pitchFamily="2" charset="-78"/>
            </a:endParaRPr>
          </a:p>
          <a:p>
            <a:pPr eaLnBrk="1" hangingPunct="1"/>
            <a:r>
              <a:rPr lang="ar-SA" dirty="0" smtClean="0">
                <a:cs typeface="B Titr" pitchFamily="2" charset="-78"/>
              </a:rPr>
              <a:t>اجرا، تشخیص (هویت)، اثبات، تأکید، تأیید، تعیین دقیق، دقّت، بررسی، آزمایش، بازجویی و دادرسی </a:t>
            </a:r>
            <a:endParaRPr lang="fa-IR" dirty="0" smtClean="0">
              <a:cs typeface="B Titr" pitchFamily="2" charset="-78"/>
            </a:endParaRPr>
          </a:p>
          <a:p>
            <a:pPr eaLnBrk="1" hangingPunct="1"/>
            <a:r>
              <a:rPr lang="fa-IR" dirty="0" smtClean="0">
                <a:cs typeface="B Titr" pitchFamily="2" charset="-78"/>
              </a:rPr>
              <a:t>جستجو کردن،</a:t>
            </a:r>
            <a:r>
              <a:rPr lang="ar-SA" dirty="0" smtClean="0">
                <a:cs typeface="B Titr" pitchFamily="2" charset="-78"/>
              </a:rPr>
              <a:t> وارسي كردن، بررسيدن، كشف حقيقت و به كنه حقيقت امري رسيدن</a:t>
            </a:r>
            <a:r>
              <a:rPr lang="fa-IR" dirty="0" smtClean="0">
                <a:cs typeface="B Titr" pitchFamily="2" charset="-78"/>
              </a:rPr>
              <a:t> که معادل عربی آن «بحث» می باشد که در لغت به معنای جستجوی چیزی است.</a:t>
            </a:r>
            <a:endParaRPr lang="en-US" dirty="0" smtClean="0">
              <a:cs typeface="B Titr" pitchFamily="2" charset="-78"/>
            </a:endParaRPr>
          </a:p>
          <a:p>
            <a:pPr eaLnBrk="1" hangingPunct="1"/>
            <a:endParaRPr lang="en-US" dirty="0" smtClean="0">
              <a:cs typeface="B Titr" pitchFamily="2" charset="-78"/>
            </a:endParaRPr>
          </a:p>
          <a:p>
            <a:pPr eaLnBrk="1" hangingPunct="1">
              <a:buFont typeface="Wingdings 2" pitchFamily="18" charset="2"/>
              <a:buNone/>
            </a:pPr>
            <a:endParaRPr lang="en-US" dirty="0" smtClean="0">
              <a:cs typeface="B Titr" pitchFamily="2" charset="-78"/>
            </a:endParaRPr>
          </a:p>
          <a:p>
            <a:pPr eaLnBrk="1" hangingPunct="1"/>
            <a:endParaRPr lang="fa-IR" dirty="0" smtClean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sz="6600" b="1" smtClean="0">
                <a:cs typeface="2  Lotus" pitchFamily="2" charset="-78"/>
              </a:rPr>
              <a:t>معنای لغوی تحقيق</a:t>
            </a:r>
            <a:endParaRPr lang="fa-IR" sz="6600" b="1"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z="6000" smtClean="0">
                <a:cs typeface="Times New Roman" pitchFamily="18" charset="0"/>
              </a:rPr>
              <a:t>research </a:t>
            </a:r>
          </a:p>
          <a:p>
            <a:pPr algn="l" rtl="0" eaLnBrk="1" hangingPunct="1"/>
            <a:r>
              <a:rPr lang="en-US" sz="6000" smtClean="0">
                <a:cs typeface="Times New Roman" pitchFamily="18" charset="0"/>
              </a:rPr>
              <a:t>Search</a:t>
            </a:r>
          </a:p>
          <a:p>
            <a:pPr algn="l" rtl="0" eaLnBrk="1" hangingPunct="1"/>
            <a:r>
              <a:rPr lang="en-US" sz="6000" smtClean="0">
                <a:cs typeface="Times New Roman" pitchFamily="18" charset="0"/>
              </a:rPr>
              <a:t>examination</a:t>
            </a:r>
            <a:endParaRPr lang="fa-IR" sz="60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5400" b="1" smtClean="0">
                <a:cs typeface="2  Lotus" pitchFamily="2" charset="-78"/>
              </a:rPr>
              <a:t>پژوهش در زبان انگلیسی</a:t>
            </a:r>
            <a:endParaRPr lang="fa-IR" sz="5400" b="1"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manzarehBil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430213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WordArt 7" descr="Paper bag"/>
          <p:cNvSpPr>
            <a:spLocks noChangeArrowheads="1" noChangeShapeType="1" noTextEdit="1"/>
          </p:cNvSpPr>
          <p:nvPr/>
        </p:nvSpPr>
        <p:spPr bwMode="auto">
          <a:xfrm>
            <a:off x="539750" y="1196975"/>
            <a:ext cx="7704138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fa-IR" sz="3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2  Lotus" pitchFamily="2" charset="-78"/>
              </a:rPr>
              <a:t>بسم الله الرحمن الرحيم</a:t>
            </a:r>
          </a:p>
        </p:txBody>
      </p:sp>
      <p:sp>
        <p:nvSpPr>
          <p:cNvPr id="6148" name="WordArt 8"/>
          <p:cNvSpPr>
            <a:spLocks noChangeArrowheads="1" noChangeShapeType="1" noTextEdit="1"/>
          </p:cNvSpPr>
          <p:nvPr/>
        </p:nvSpPr>
        <p:spPr bwMode="auto">
          <a:xfrm>
            <a:off x="1619250" y="3532188"/>
            <a:ext cx="592455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2  Mehr"/>
              </a:rPr>
              <a:t>وصلي الله علي محمد و آله الطاهرين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just" eaLnBrk="1" fontAlgn="auto" hangingPunct="1">
              <a:lnSpc>
                <a:spcPct val="20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تتبّعی است منظّم در متون علمی که به منظور شناخت یک مجهول، خلق یک اثر علمی و یا حل مسأله‌ای باشد یا بررسی موضوع یا متن خاصی بدون آنکه سؤال یا سؤالات مشخصی محور پژوهش باشد</a:t>
            </a:r>
          </a:p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fa-IR" sz="28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b="1" dirty="0" smtClean="0">
                <a:solidFill>
                  <a:schemeClr val="tx1"/>
                </a:solidFill>
                <a:cs typeface="B Titr" pitchFamily="2" charset="-78"/>
              </a:rPr>
              <a:t>تعريف اصطلاحی تحقيق</a:t>
            </a:r>
            <a:endParaRPr lang="fa-IR" b="1" dirty="0">
              <a:solidFill>
                <a:schemeClr val="tx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9595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فعالیتی منظم و طراحی شده به منظور گردآوری اطلاعات وپردازش آنها به منظور کشف حقیقت</a:t>
            </a:r>
            <a:endParaRPr lang="en-US" sz="36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B Titr" pitchFamily="2" charset="-78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a-IR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ar-SA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تحقيق ازنوع فعاليت و مهارت است و بايد به صورت عملی انجام پذيرد. از اين رو مادامی که فرد صرفاً با مراحل و گام</a:t>
            </a: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‌</a:t>
            </a:r>
            <a:r>
              <a:rPr lang="ar-SA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های تحقيق آشنا شود، ولی عملاً وارد ميدان تحقيق نشود و به طور عملی گام</a:t>
            </a: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‌</a:t>
            </a:r>
            <a:r>
              <a:rPr lang="ar-SA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های تحقيق را پشت سر نگذارد در تحقيق مهارت پيدا نخواهد کرد.</a:t>
            </a:r>
            <a:endParaRPr lang="en-US" sz="36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sz="6000" b="1" smtClean="0">
                <a:cs typeface="2  Lotus" pitchFamily="2" charset="-78"/>
              </a:rPr>
              <a:t>تحقيق فعاليت است</a:t>
            </a:r>
            <a:endParaRPr lang="fa-IR" sz="6000" b="1" smtClean="0"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72000"/>
          </a:xfrm>
        </p:spPr>
        <p:txBody>
          <a:bodyPr/>
          <a:lstStyle/>
          <a:p>
            <a:pPr algn="just" eaLnBrk="1" hangingPunct="1">
              <a:lnSpc>
                <a:spcPct val="200000"/>
              </a:lnSpc>
              <a:defRPr/>
            </a:pPr>
            <a:r>
              <a:rPr lang="ar-SA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تحقيق فعاليت</a:t>
            </a: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ي</a:t>
            </a:r>
            <a:r>
              <a:rPr lang="ar-SA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 منظم است</a:t>
            </a: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، </a:t>
            </a:r>
            <a:r>
              <a:rPr lang="ar-SA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فرايندی است که ا ز مراحل و گام</a:t>
            </a: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‌</a:t>
            </a:r>
            <a:r>
              <a:rPr lang="ar-SA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های مشخص و منظم تشکيل شده است و لازم است هر گام و فعاليتی در محل مناسب خود انجام گيرد</a:t>
            </a:r>
            <a:endParaRPr lang="en-US" sz="36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ar-SA" sz="6000" b="1" smtClean="0">
                <a:cs typeface="2  Lotus" pitchFamily="2" charset="-78"/>
              </a:rPr>
              <a:t>منظم است</a:t>
            </a:r>
            <a:endParaRPr lang="fa-IR" sz="6000" b="1" smtClean="0"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ar-SA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در تحقيق تفکر و انديشه جايگاه مهمی دارد واز اين طريق محقق به طراحی و تدوين نقشه تحقيق اقدام می کند و بر اساس يک طرح و نقشه از پيش تعيين شده تحقيق خود را به سرانجام می رساند</a:t>
            </a:r>
            <a:endParaRPr lang="en-US" sz="36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B Titr" pitchFamily="2" charset="-78"/>
            </a:endParaRPr>
          </a:p>
          <a:p>
            <a:pPr eaLnBrk="1" hangingPunct="1">
              <a:defRPr/>
            </a:pPr>
            <a:endParaRPr lang="fa-IR" sz="36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ar-SA" sz="6000" b="1" smtClean="0">
                <a:cs typeface="2  Lotus" pitchFamily="2" charset="-78"/>
              </a:rPr>
              <a:t>طراحی شده است</a:t>
            </a:r>
            <a:endParaRPr lang="fa-IR" sz="6000" b="1" smtClean="0"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just" eaLnBrk="1" fontAlgn="auto" hangingPunct="1">
              <a:lnSpc>
                <a:spcPct val="20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پژوهش نباید از دو عنصر اساسی تتبّع (گردآوری اطلاعات) و احیا یا خلق یک اثر (پردازش اطلاعات) خالی باشد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6000" b="1" smtClean="0">
                <a:solidFill>
                  <a:schemeClr val="tx1"/>
                </a:solidFill>
                <a:cs typeface="2  Lotus" pitchFamily="2" charset="-78"/>
              </a:rPr>
              <a:t>دو عنصر اساسی </a:t>
            </a:r>
            <a:r>
              <a:rPr lang="ar-SA" sz="6000" b="1" smtClean="0">
                <a:solidFill>
                  <a:schemeClr val="tx1"/>
                </a:solidFill>
                <a:cs typeface="2  Lotus" pitchFamily="2" charset="-78"/>
              </a:rPr>
              <a:t>تحقيق</a:t>
            </a:r>
            <a:endParaRPr lang="fa-IR" sz="6000" b="1" smtClean="0">
              <a:solidFill>
                <a:schemeClr val="tx1"/>
              </a:solidFill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defRPr/>
            </a:pPr>
            <a:r>
              <a:rPr lang="ar-SA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2  Lotus" pitchFamily="2" charset="-78"/>
              </a:rPr>
              <a:t>کشف حقيقت</a:t>
            </a:r>
            <a:endParaRPr lang="fa-IR" sz="36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2  Lotus" pitchFamily="2" charset="-78"/>
            </a:endParaRPr>
          </a:p>
          <a:p>
            <a:pPr eaLnBrk="1" hangingPunct="1">
              <a:defRPr/>
            </a:pP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2  Lotus" pitchFamily="2" charset="-78"/>
              </a:rPr>
              <a:t>حل مشکل</a:t>
            </a:r>
          </a:p>
          <a:p>
            <a:pPr eaLnBrk="1" hangingPunct="1">
              <a:defRPr/>
            </a:pP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2  Lotus" pitchFamily="2" charset="-78"/>
              </a:rPr>
              <a:t>...</a:t>
            </a:r>
          </a:p>
          <a:p>
            <a:pPr eaLnBrk="1" hangingPunct="1">
              <a:defRPr/>
            </a:pP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2  Lotus" pitchFamily="2" charset="-78"/>
              </a:rPr>
              <a:t>...</a:t>
            </a:r>
          </a:p>
          <a:p>
            <a:pPr eaLnBrk="1" hangingPunct="1">
              <a:defRPr/>
            </a:pP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2  Lotus" pitchFamily="2" charset="-78"/>
              </a:rPr>
              <a:t>...</a:t>
            </a:r>
          </a:p>
          <a:p>
            <a:pPr eaLnBrk="1" hangingPunct="1">
              <a:defRPr/>
            </a:pP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ar-SA" sz="6000" b="1" smtClean="0">
                <a:solidFill>
                  <a:schemeClr val="tx1"/>
                </a:solidFill>
                <a:cs typeface="2  Lotus" pitchFamily="2" charset="-78"/>
              </a:rPr>
              <a:t>هدف از تحقيق</a:t>
            </a:r>
            <a:endParaRPr lang="fa-IR" sz="6000" b="1" smtClean="0">
              <a:solidFill>
                <a:schemeClr val="tx1"/>
              </a:solidFill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defRPr/>
            </a:pP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روش به معنای شیوه، راه و طریق و چگونگی راه رفتن است 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در اصطلاح مجموعه وسایل و طرقی است که وصول به هدف را آسان می‌سازد </a:t>
            </a:r>
            <a:endParaRPr lang="en-US" sz="36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B Titr" pitchFamily="2" charset="-78"/>
            </a:endParaRPr>
          </a:p>
          <a:p>
            <a:pPr eaLnBrk="1" hangingPunct="1">
              <a:defRPr/>
            </a:pPr>
            <a:endParaRPr lang="fa-IR" dirty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ar-SA" sz="6000" b="1" dirty="0" smtClean="0">
                <a:solidFill>
                  <a:schemeClr val="tx1"/>
                </a:solidFill>
                <a:cs typeface="B Titr" pitchFamily="2" charset="-78"/>
              </a:rPr>
              <a:t>تعریف روش</a:t>
            </a:r>
            <a:endParaRPr lang="fa-IR" sz="60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95826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در تعریف روش تحقیق تعاریف متعددی مطرح شده است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روش تحقیق عبارت است از: «مجموعه‌ای از قواعد و ابزارهای معتبر (قابل اطمینان) ونظام یافته برای بررسی واقیت‌ها، کشف مجهولات و دستیابی به راه حل مشکلات</a:t>
            </a:r>
            <a:endParaRPr lang="en-US" sz="36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357322"/>
          </a:xfrm>
        </p:spPr>
        <p:txBody>
          <a:bodyPr/>
          <a:lstStyle/>
          <a:p>
            <a:pPr algn="ctr" eaLnBrk="1" hangingPunct="1">
              <a:defRPr/>
            </a:pPr>
            <a:r>
              <a:rPr lang="ar-SA" sz="6000" b="1" dirty="0" smtClean="0">
                <a:solidFill>
                  <a:schemeClr val="tx1"/>
                </a:solidFill>
                <a:cs typeface="B Titr" pitchFamily="2" charset="-78"/>
              </a:rPr>
              <a:t>تعریف روش تحقیق</a:t>
            </a:r>
            <a:endParaRPr lang="fa-IR" sz="60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lnSpc>
                <a:spcPct val="150000"/>
              </a:lnSpc>
            </a:pPr>
            <a:r>
              <a:rPr lang="ar-SA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_MRT_Khodkar" pitchFamily="2" charset="-78"/>
              </a:rPr>
              <a:t>مستدل بودن</a:t>
            </a:r>
            <a:endParaRPr lang="en-US" sz="36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_MRT_Khodkar" pitchFamily="2" charset="-78"/>
            </a:endParaRPr>
          </a:p>
          <a:p>
            <a:pPr>
              <a:lnSpc>
                <a:spcPct val="150000"/>
              </a:lnSpc>
            </a:pPr>
            <a:r>
              <a:rPr lang="ar-SA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_MRT_Khodkar" pitchFamily="2" charset="-78"/>
              </a:rPr>
              <a:t>مستند بودن</a:t>
            </a:r>
            <a:endParaRPr lang="en-US" sz="36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_MRT_Khodkar" pitchFamily="2" charset="-78"/>
            </a:endParaRPr>
          </a:p>
          <a:p>
            <a:pPr>
              <a:lnSpc>
                <a:spcPct val="150000"/>
              </a:lnSpc>
            </a:pPr>
            <a:r>
              <a:rPr lang="ar-SA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_MRT_Khodkar" pitchFamily="2" charset="-78"/>
              </a:rPr>
              <a:t>جامع بودن</a:t>
            </a:r>
            <a:endParaRPr lang="en-US" sz="36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_MRT_Khodkar" pitchFamily="2" charset="-78"/>
            </a:endParaRPr>
          </a:p>
          <a:p>
            <a:pPr>
              <a:lnSpc>
                <a:spcPct val="150000"/>
              </a:lnSpc>
            </a:pPr>
            <a:r>
              <a:rPr lang="ar-SA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_MRT_Khodkar" pitchFamily="2" charset="-78"/>
              </a:rPr>
              <a:t>ساختار و سازماندهی منطقی داشتن</a:t>
            </a:r>
            <a:endParaRPr lang="en-US" sz="36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_MRT_Khodkar" pitchFamily="2" charset="-78"/>
            </a:endParaRPr>
          </a:p>
          <a:p>
            <a:pPr>
              <a:lnSpc>
                <a:spcPct val="150000"/>
              </a:lnSpc>
            </a:pPr>
            <a:r>
              <a:rPr lang="ar-SA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_MRT_Khodkar" pitchFamily="2" charset="-78"/>
              </a:rPr>
              <a:t>روش تحقيق مناسب داشتن</a:t>
            </a:r>
            <a:endParaRPr lang="en-US" sz="36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_MRT_Khodkar" pitchFamily="2" charset="-78"/>
            </a:endParaRPr>
          </a:p>
          <a:p>
            <a:pPr>
              <a:buNone/>
            </a:pPr>
            <a:endParaRPr lang="fa-I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000" b="1" dirty="0" smtClean="0">
                <a:solidFill>
                  <a:schemeClr val="tx2">
                    <a:lumMod val="90000"/>
                  </a:schemeClr>
                </a:solidFill>
                <a:cs typeface="B Vahid" pitchFamily="2" charset="-78"/>
              </a:rPr>
              <a:t>ویژگی</a:t>
            </a:r>
            <a:r>
              <a:rPr lang="fa-IR" sz="6000" b="1" dirty="0" smtClean="0">
                <a:solidFill>
                  <a:schemeClr val="tx2">
                    <a:lumMod val="90000"/>
                  </a:schemeClr>
                </a:solidFill>
                <a:cs typeface="B Vahid" pitchFamily="2" charset="-78"/>
              </a:rPr>
              <a:t> </a:t>
            </a:r>
            <a:r>
              <a:rPr lang="ar-SA" sz="6000" b="1" dirty="0" smtClean="0">
                <a:solidFill>
                  <a:schemeClr val="tx2">
                    <a:lumMod val="90000"/>
                  </a:schemeClr>
                </a:solidFill>
                <a:cs typeface="B Vahid" pitchFamily="2" charset="-78"/>
              </a:rPr>
              <a:t>های یک تحقیق خوب </a:t>
            </a:r>
            <a:endParaRPr lang="fa-IR" sz="6000" b="1" dirty="0">
              <a:solidFill>
                <a:schemeClr val="tx2">
                  <a:lumMod val="90000"/>
                </a:schemeClr>
              </a:solidFill>
              <a:cs typeface="B Vahi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byan_nature_87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6" name="Rectangle 15"/>
          <p:cNvSpPr/>
          <p:nvPr/>
        </p:nvSpPr>
        <p:spPr>
          <a:xfrm>
            <a:off x="0" y="357166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2  Homa" pitchFamily="2" charset="-78"/>
              </a:rPr>
              <a:t>به نام خداوند داناي راز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2  Homa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00024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6600" b="1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cs typeface="2  Homa" pitchFamily="2" charset="-78"/>
              </a:rPr>
              <a:t>كه باشد ز تحقيق او بي نياز</a:t>
            </a:r>
            <a:endParaRPr lang="en-US" sz="6600" b="1" dirty="0">
              <a:ln/>
              <a:solidFill>
                <a:schemeClr val="tx2">
                  <a:lumMod val="75000"/>
                </a:schemeClr>
              </a:solidFill>
              <a:effectLst/>
              <a:cs typeface="2  Homa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64331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5400" b="1" dirty="0" smtClean="0">
                <a:ln/>
                <a:solidFill>
                  <a:schemeClr val="accent3"/>
                </a:solidFill>
                <a:effectLst/>
                <a:cs typeface="2  Homa" pitchFamily="2" charset="-78"/>
              </a:rPr>
              <a:t>بشر روز و شب سخت در كوشش است</a:t>
            </a:r>
            <a:endParaRPr lang="en-US" sz="5400" b="1" dirty="0">
              <a:ln/>
              <a:solidFill>
                <a:schemeClr val="accent3"/>
              </a:solidFill>
              <a:effectLst/>
              <a:cs typeface="2  Homa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21495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Homa" pitchFamily="2" charset="-78"/>
              </a:rPr>
              <a:t>به دنبال تحقيق و آموزش است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Homa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480"/>
            <a:ext cx="9144000" cy="1219200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ar-SA" sz="6600" dirty="0" smtClean="0">
                <a:ln w="3200">
                  <a:solidFill>
                    <a:srgbClr val="00FF00"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Zar" pitchFamily="2" charset="-78"/>
              </a:rPr>
              <a:t>ويژگي</a:t>
            </a:r>
            <a:r>
              <a:rPr lang="fa-IR" sz="6600" dirty="0" smtClean="0">
                <a:ln w="3200">
                  <a:solidFill>
                    <a:srgbClr val="00FF00"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Zar" pitchFamily="2" charset="-78"/>
              </a:rPr>
              <a:t>‌</a:t>
            </a:r>
            <a:r>
              <a:rPr lang="ar-SA" sz="6600" dirty="0" smtClean="0">
                <a:ln w="3200">
                  <a:solidFill>
                    <a:srgbClr val="00FF00"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Zar" pitchFamily="2" charset="-78"/>
              </a:rPr>
              <a:t>هاي پژوهشگر</a:t>
            </a:r>
            <a:endParaRPr lang="en-US" sz="6600" dirty="0" smtClean="0">
              <a:ln w="3200">
                <a:solidFill>
                  <a:srgbClr val="00FF00">
                    <a:alpha val="25000"/>
                  </a:srgbClr>
                </a:solidFill>
                <a:prstDash val="solid"/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Zar" pitchFamily="2" charset="-7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300000"/>
              </a:lnSpc>
              <a:defRPr/>
            </a:pPr>
            <a:r>
              <a:rPr lang="ar-SA" sz="4400" b="1" dirty="0" smtClean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ویژگی</a:t>
            </a:r>
            <a:r>
              <a:rPr lang="fa-IR" sz="4400" b="1" dirty="0" smtClean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 </a:t>
            </a:r>
            <a:r>
              <a:rPr lang="ar-SA" sz="4400" b="1" dirty="0" smtClean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های علمی</a:t>
            </a:r>
            <a:endParaRPr lang="fa-IR" sz="4400" b="1" dirty="0" smtClean="0">
              <a:solidFill>
                <a:schemeClr val="accent6">
                  <a:lumMod val="50000"/>
                </a:schemeClr>
              </a:solidFill>
              <a:cs typeface="2  Lotus" pitchFamily="2" charset="-78"/>
            </a:endParaRPr>
          </a:p>
          <a:p>
            <a:pPr>
              <a:lnSpc>
                <a:spcPct val="300000"/>
              </a:lnSpc>
              <a:defRPr/>
            </a:pPr>
            <a:r>
              <a:rPr lang="ar-SA" sz="4400" b="1" dirty="0" smtClean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ویژگی</a:t>
            </a:r>
            <a:r>
              <a:rPr lang="fa-IR" sz="4400" b="1" dirty="0" smtClean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 </a:t>
            </a:r>
            <a:r>
              <a:rPr lang="ar-SA" sz="4400" b="1" dirty="0" smtClean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های روحی</a:t>
            </a:r>
            <a:r>
              <a:rPr lang="fa-IR" sz="4400" b="1" dirty="0" smtClean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،</a:t>
            </a:r>
            <a:r>
              <a:rPr lang="ar-SA" sz="4400" b="1" dirty="0" smtClean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 اخلاقی و عاطفی</a:t>
            </a:r>
            <a:endParaRPr lang="fa-IR" sz="4400" b="1" dirty="0" smtClean="0">
              <a:solidFill>
                <a:schemeClr val="accent6">
                  <a:lumMod val="50000"/>
                </a:schemeClr>
              </a:solidFill>
              <a:cs typeface="2  Lotus" pitchFamily="2" charset="-78"/>
            </a:endParaRPr>
          </a:p>
          <a:p>
            <a:pPr>
              <a:lnSpc>
                <a:spcPct val="200000"/>
              </a:lnSpc>
              <a:defRPr/>
            </a:pPr>
            <a:endParaRPr lang="fa-IR" b="1" dirty="0" smtClean="0"/>
          </a:p>
          <a:p>
            <a:pPr>
              <a:lnSpc>
                <a:spcPct val="200000"/>
              </a:lnSpc>
              <a:defRPr/>
            </a:pPr>
            <a:endParaRPr lang="en-US" dirty="0" smtClean="0"/>
          </a:p>
          <a:p>
            <a:pPr>
              <a:lnSpc>
                <a:spcPct val="20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ctr"/>
            <a:r>
              <a:rPr lang="ar-SA" sz="4000" b="1" dirty="0" smtClean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ویژگی</a:t>
            </a:r>
            <a:r>
              <a:rPr lang="fa-IR" sz="4000" b="1" dirty="0" smtClean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 </a:t>
            </a:r>
            <a:r>
              <a:rPr lang="ar-SA" sz="4000" b="1" dirty="0" smtClean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های علمی</a:t>
            </a:r>
            <a:r>
              <a:rPr lang="fa-IR" sz="4000" b="1" dirty="0" smtClean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 پژوهشگر</a:t>
            </a:r>
            <a:endParaRPr lang="fa-I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ar-SA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2  Kourosh" pitchFamily="2" charset="-78"/>
              </a:rPr>
              <a:t>داشتن اطلاعات عمومی</a:t>
            </a:r>
            <a:endParaRPr lang="fa-IR" dirty="0" smtClean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cs typeface="2  Kourosh" pitchFamily="2" charset="-78"/>
            </a:endParaRPr>
          </a:p>
          <a:p>
            <a:pPr>
              <a:lnSpc>
                <a:spcPct val="200000"/>
              </a:lnSpc>
            </a:pPr>
            <a:r>
              <a:rPr lang="ar-SA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2  Kourosh" pitchFamily="2" charset="-78"/>
              </a:rPr>
              <a:t>آشنایی به موضوع</a:t>
            </a:r>
            <a:endParaRPr lang="fa-IR" dirty="0" smtClean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cs typeface="2  Kourosh" pitchFamily="2" charset="-78"/>
            </a:endParaRPr>
          </a:p>
          <a:p>
            <a:pPr>
              <a:lnSpc>
                <a:spcPct val="200000"/>
              </a:lnSpc>
            </a:pPr>
            <a:r>
              <a:rPr lang="ar-SA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2  Kourosh" pitchFamily="2" charset="-78"/>
              </a:rPr>
              <a:t>قدرت تحلیل و بررسی</a:t>
            </a:r>
            <a:endParaRPr lang="fa-IR" dirty="0" smtClean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cs typeface="2  Kourosh" pitchFamily="2" charset="-78"/>
            </a:endParaRPr>
          </a:p>
          <a:p>
            <a:pPr>
              <a:lnSpc>
                <a:spcPct val="200000"/>
              </a:lnSpc>
            </a:pPr>
            <a:r>
              <a:rPr lang="ar-SA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2  Kourosh" pitchFamily="2" charset="-78"/>
              </a:rPr>
              <a:t>تکیه بر دلیل و استدلال و منطق</a:t>
            </a:r>
            <a:endParaRPr lang="fa-IR" dirty="0" smtClean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cs typeface="2  Kourosh" pitchFamily="2" charset="-78"/>
            </a:endParaRPr>
          </a:p>
          <a:p>
            <a:pPr>
              <a:lnSpc>
                <a:spcPct val="200000"/>
              </a:lnSpc>
            </a:pPr>
            <a:r>
              <a:rPr lang="ar-SA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2  Kourosh" pitchFamily="2" charset="-78"/>
              </a:rPr>
              <a:t>واقع بینی</a:t>
            </a:r>
            <a:endParaRPr lang="fa-IR" dirty="0" smtClean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cs typeface="2  Kourosh" pitchFamily="2" charset="-78"/>
            </a:endParaRPr>
          </a:p>
          <a:p>
            <a:pPr>
              <a:lnSpc>
                <a:spcPct val="200000"/>
              </a:lnSpc>
            </a:pPr>
            <a:r>
              <a:rPr lang="fa-IR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2  Kourosh" pitchFamily="2" charset="-78"/>
              </a:rPr>
              <a:t>آشنایی با روش ها و فنون تحقیق</a:t>
            </a:r>
            <a:endParaRPr lang="en-US" dirty="0" smtClean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cs typeface="2  Kourosh" pitchFamily="2" charset="-78"/>
            </a:endParaRPr>
          </a:p>
          <a:p>
            <a:pPr>
              <a:lnSpc>
                <a:spcPct val="200000"/>
              </a:lnSpc>
            </a:pPr>
            <a:endParaRPr lang="fa-IR" dirty="0" smtClean="0">
              <a:solidFill>
                <a:srgbClr val="C00000"/>
              </a:solidFill>
              <a:cs typeface="2  Kourosh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ar-SA" sz="4000" b="1" dirty="0" smtClean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ویژگی</a:t>
            </a:r>
            <a:r>
              <a:rPr lang="fa-IR" sz="4000" b="1" dirty="0" smtClean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 </a:t>
            </a:r>
            <a:r>
              <a:rPr lang="ar-SA" sz="4000" b="1" dirty="0" smtClean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های روحی</a:t>
            </a:r>
            <a:r>
              <a:rPr lang="fa-IR" sz="4000" b="1" dirty="0" smtClean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،</a:t>
            </a:r>
            <a:r>
              <a:rPr lang="ar-SA" sz="4000" b="1" dirty="0" smtClean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 اخلاقی و عاطفی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76834"/>
          </a:xfrm>
        </p:spPr>
        <p:txBody>
          <a:bodyPr numCol="2"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ar-SA" sz="43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داشتن روحیه علمی</a:t>
            </a:r>
            <a:endParaRPr lang="fa-IR" sz="4300" dirty="0" smtClean="0">
              <a:ln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  <a:p>
            <a:pPr>
              <a:lnSpc>
                <a:spcPct val="170000"/>
              </a:lnSpc>
            </a:pPr>
            <a:r>
              <a:rPr lang="ar-SA" sz="43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شک علمی</a:t>
            </a:r>
            <a:endParaRPr lang="fa-IR" sz="4300" dirty="0" smtClean="0">
              <a:ln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  <a:p>
            <a:pPr>
              <a:lnSpc>
                <a:spcPct val="170000"/>
              </a:lnSpc>
            </a:pPr>
            <a:r>
              <a:rPr lang="fa-IR" sz="43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آسوده خاطری</a:t>
            </a:r>
          </a:p>
          <a:p>
            <a:pPr>
              <a:lnSpc>
                <a:spcPct val="170000"/>
              </a:lnSpc>
            </a:pPr>
            <a:r>
              <a:rPr lang="fa-IR" sz="43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جنجال گریزی</a:t>
            </a:r>
          </a:p>
          <a:p>
            <a:pPr>
              <a:lnSpc>
                <a:spcPct val="170000"/>
              </a:lnSpc>
            </a:pPr>
            <a:r>
              <a:rPr lang="fa-IR" sz="43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ساده زیستی و قناعت پیشگی</a:t>
            </a:r>
          </a:p>
          <a:p>
            <a:pPr>
              <a:lnSpc>
                <a:spcPct val="170000"/>
              </a:lnSpc>
            </a:pPr>
            <a:r>
              <a:rPr lang="fa-IR" sz="43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اعتماد به نفس</a:t>
            </a:r>
          </a:p>
          <a:p>
            <a:pPr>
              <a:lnSpc>
                <a:spcPct val="170000"/>
              </a:lnSpc>
            </a:pPr>
            <a:r>
              <a:rPr lang="ar-SA" sz="43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اعتدال</a:t>
            </a:r>
            <a:endParaRPr lang="fa-IR" sz="4300" dirty="0" smtClean="0">
              <a:ln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  <a:p>
            <a:pPr>
              <a:lnSpc>
                <a:spcPct val="170000"/>
              </a:lnSpc>
            </a:pPr>
            <a:r>
              <a:rPr lang="fa-IR" sz="43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شجاعت</a:t>
            </a:r>
          </a:p>
          <a:p>
            <a:pPr>
              <a:lnSpc>
                <a:spcPct val="170000"/>
              </a:lnSpc>
            </a:pPr>
            <a:r>
              <a:rPr lang="fa-IR" sz="43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پشتکار و خستگی ناپذیری</a:t>
            </a:r>
          </a:p>
          <a:p>
            <a:pPr>
              <a:lnSpc>
                <a:spcPct val="170000"/>
              </a:lnSpc>
            </a:pPr>
            <a:r>
              <a:rPr lang="fa-IR" sz="43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سعۀ صدر و قدرت تحمل مخالف</a:t>
            </a:r>
          </a:p>
          <a:p>
            <a:pPr>
              <a:lnSpc>
                <a:spcPct val="170000"/>
              </a:lnSpc>
            </a:pPr>
            <a:r>
              <a:rPr lang="fa-IR" sz="43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فروتنی و تکبرگریزی</a:t>
            </a:r>
          </a:p>
          <a:p>
            <a:pPr>
              <a:lnSpc>
                <a:spcPct val="170000"/>
              </a:lnSpc>
            </a:pPr>
            <a:r>
              <a:rPr lang="fa-IR" sz="43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نظم و انضباط کاری</a:t>
            </a:r>
          </a:p>
          <a:p>
            <a:pPr>
              <a:lnSpc>
                <a:spcPct val="170000"/>
              </a:lnSpc>
            </a:pPr>
            <a:r>
              <a:rPr lang="fa-IR" sz="43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امانت داری علمی </a:t>
            </a:r>
            <a:endParaRPr lang="en-US" sz="4300" dirty="0" smtClean="0">
              <a:ln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1714488"/>
            <a:ext cx="4038600" cy="4401040"/>
          </a:xfrm>
        </p:spPr>
        <p:txBody>
          <a:bodyPr>
            <a:normAutofit lnSpcReduction="10000"/>
          </a:bodyPr>
          <a:lstStyle/>
          <a:p>
            <a:pPr algn="ctr">
              <a:buNone/>
              <a:defRPr/>
            </a:pPr>
            <a:r>
              <a:rPr lang="en-US" i="1" dirty="0" smtClean="0"/>
              <a:t>.</a:t>
            </a:r>
            <a:r>
              <a:rPr lang="ar-SA" dirty="0" smtClean="0"/>
              <a:t> </a:t>
            </a:r>
            <a:r>
              <a:rPr lang="ar-SA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cs typeface="_MRT_Khodkar" pitchFamily="2" charset="-78"/>
              </a:rPr>
              <a:t>روشهای تحقيق</a:t>
            </a:r>
            <a:endParaRPr lang="fa-IR" b="1" dirty="0" smtClean="0">
              <a:ln>
                <a:solidFill>
                  <a:srgbClr val="92D050"/>
                </a:solidFill>
              </a:ln>
              <a:solidFill>
                <a:srgbClr val="00B050"/>
              </a:solidFill>
              <a:cs typeface="_MRT_Khodkar" pitchFamily="2" charset="-78"/>
            </a:endParaRPr>
          </a:p>
          <a:p>
            <a:pPr algn="just">
              <a:lnSpc>
                <a:spcPct val="200000"/>
              </a:lnSpc>
              <a:defRPr/>
            </a:pP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cs typeface="2  Davat" pitchFamily="2" charset="-78"/>
              </a:rPr>
              <a:t>روش تحقيق شيوه خاصی است برای 1ـ گرد آوری اطلاعات 2ـ تجزيه و تحليل اطلاعات 3ـ نتيجه گيری</a:t>
            </a:r>
            <a:r>
              <a:rPr lang="fa-IR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cs typeface="2  Davat" pitchFamily="2" charset="-78"/>
              </a:rPr>
              <a:t>، </a:t>
            </a: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cs typeface="2  Davat" pitchFamily="2" charset="-78"/>
              </a:rPr>
              <a:t> به گونه</a:t>
            </a:r>
            <a:r>
              <a:rPr lang="fa-IR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cs typeface="2  Davat" pitchFamily="2" charset="-78"/>
              </a:rPr>
              <a:t> </a:t>
            </a: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cs typeface="2  Davat" pitchFamily="2" charset="-78"/>
              </a:rPr>
              <a:t>ای که بتوانيم صحت و سقم فرضيات خود را بررسی کنيم</a:t>
            </a:r>
            <a:endParaRPr lang="fa-IR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cs typeface="2  Davat" pitchFamily="2" charset="-78"/>
            </a:endParaRPr>
          </a:p>
          <a:p>
            <a:pPr>
              <a:buNone/>
              <a:defRPr/>
            </a:pPr>
            <a:endParaRPr lang="en-US" b="1" dirty="0" smtClean="0">
              <a:ln>
                <a:solidFill>
                  <a:srgbClr val="00B050"/>
                </a:solidFill>
              </a:ln>
              <a:solidFill>
                <a:schemeClr val="bg2">
                  <a:lumMod val="50000"/>
                </a:schemeClr>
              </a:solidFill>
              <a:cs typeface="_MRT_Khodkar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6" y="1714488"/>
            <a:ext cx="3973512" cy="4401040"/>
          </a:xfrm>
        </p:spPr>
        <p:txBody>
          <a:bodyPr anchor="t">
            <a:normAutofit/>
          </a:bodyPr>
          <a:lstStyle/>
          <a:p>
            <a:pPr algn="ctr"/>
            <a:r>
              <a:rPr lang="ar-SA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cs typeface="_MRT_Khodkar" pitchFamily="2" charset="-78"/>
              </a:rPr>
              <a:t>انواع تحقيق</a:t>
            </a:r>
            <a:endParaRPr lang="fa-IR" b="1" dirty="0" smtClean="0">
              <a:ln>
                <a:solidFill>
                  <a:srgbClr val="92D050"/>
                </a:solidFill>
              </a:ln>
              <a:solidFill>
                <a:srgbClr val="00B050"/>
              </a:solidFill>
              <a:cs typeface="_MRT_Khodkar" pitchFamily="2" charset="-78"/>
            </a:endParaRPr>
          </a:p>
          <a:p>
            <a:pPr algn="just">
              <a:lnSpc>
                <a:spcPct val="200000"/>
              </a:lnSpc>
            </a:pP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cs typeface="2  Davat" pitchFamily="2" charset="-78"/>
              </a:rPr>
              <a:t>نوع تحقيق يعنی گونه خاصی از تحقيق که تعريف و ويژگی خاصی دارد و در آن ممکن است از روش</a:t>
            </a:r>
            <a:r>
              <a:rPr lang="fa-IR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cs typeface="2  Davat" pitchFamily="2" charset="-78"/>
              </a:rPr>
              <a:t> </a:t>
            </a: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cs typeface="2  Davat" pitchFamily="2" charset="-78"/>
              </a:rPr>
              <a:t>های خاصی استفاده شود</a:t>
            </a:r>
            <a:endParaRPr lang="fa-IR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cs typeface="2  Davat" pitchFamily="2" charset="-7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ar-SA" dirty="0" smtClean="0">
                <a:ln w="3200">
                  <a:solidFill>
                    <a:schemeClr val="accent4">
                      <a:lumMod val="60000"/>
                      <a:lumOff val="40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  <a:reflection blurRad="6350" stA="55000" endA="50" endPos="85000" dir="5400000" sy="-100000" algn="bl" rotWithShape="0"/>
                </a:effectLst>
                <a:cs typeface="2  Arash" pitchFamily="2" charset="-78"/>
              </a:rPr>
              <a:t>انواع </a:t>
            </a:r>
            <a:r>
              <a:rPr lang="fa-IR" dirty="0" smtClean="0">
                <a:ln w="3200">
                  <a:solidFill>
                    <a:schemeClr val="accent4">
                      <a:lumMod val="60000"/>
                      <a:lumOff val="40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  <a:reflection blurRad="6350" stA="55000" endA="50" endPos="85000" dir="5400000" sy="-100000" algn="bl" rotWithShape="0"/>
                </a:effectLst>
                <a:cs typeface="2  Arash" pitchFamily="2" charset="-78"/>
              </a:rPr>
              <a:t>و </a:t>
            </a:r>
            <a:r>
              <a:rPr lang="ar-SA" dirty="0" smtClean="0">
                <a:ln w="3200">
                  <a:solidFill>
                    <a:schemeClr val="accent4">
                      <a:lumMod val="60000"/>
                      <a:lumOff val="40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  <a:reflection blurRad="6350" stA="55000" endA="50" endPos="85000" dir="5400000" sy="-100000" algn="bl" rotWithShape="0"/>
                </a:effectLst>
                <a:cs typeface="2  Arash" pitchFamily="2" charset="-78"/>
              </a:rPr>
              <a:t>روشهای تحقيق</a:t>
            </a:r>
            <a:endParaRPr lang="fa-IR" dirty="0">
              <a:ln w="3200">
                <a:solidFill>
                  <a:schemeClr val="accent4">
                    <a:lumMod val="60000"/>
                    <a:lumOff val="40000"/>
                    <a:alpha val="25000"/>
                  </a:schemeClr>
                </a:solidFill>
                <a:prstDash val="solid"/>
                <a:round/>
              </a:ln>
              <a:solidFill>
                <a:schemeClr val="accent6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  <a:reflection blurRad="6350" stA="55000" endA="50" endPos="85000" dir="5400000" sy="-100000" algn="bl" rotWithShape="0"/>
              </a:effectLst>
              <a:cs typeface="2  Arash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numCol="2" anchor="ctr">
            <a:normAutofit/>
            <a:scene3d>
              <a:camera prst="perspective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lnSpc>
                <a:spcPct val="150000"/>
              </a:lnSpc>
            </a:pPr>
            <a:r>
              <a:rPr lang="fa-IR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تعداد </a:t>
            </a:r>
            <a:r>
              <a:rPr lang="ar-SA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‌محقق</a:t>
            </a:r>
            <a:endParaRPr lang="fa-IR" dirty="0" smtClean="0">
              <a:ln>
                <a:solidFill>
                  <a:srgbClr val="002060"/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ar-SA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منابع اطلاعات</a:t>
            </a:r>
            <a:r>
              <a:rPr lang="fa-IR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يا</a:t>
            </a:r>
            <a:r>
              <a:rPr lang="ar-SA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شناخت (تجربی، نقلی و عقلی)</a:t>
            </a:r>
            <a:endParaRPr lang="fa-IR" dirty="0" smtClean="0">
              <a:ln>
                <a:solidFill>
                  <a:srgbClr val="002060"/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ar-SA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هدف</a:t>
            </a:r>
            <a:endParaRPr lang="fa-IR" dirty="0" smtClean="0">
              <a:ln>
                <a:solidFill>
                  <a:srgbClr val="002060"/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a-IR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ن</a:t>
            </a:r>
            <a:r>
              <a:rPr lang="ar-SA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وع و ماهیت اطلاعات</a:t>
            </a:r>
            <a:endParaRPr lang="fa-IR" dirty="0" smtClean="0">
              <a:ln>
                <a:solidFill>
                  <a:srgbClr val="002060"/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ar-SA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زمان</a:t>
            </a:r>
            <a:endParaRPr lang="fa-IR" dirty="0" smtClean="0">
              <a:ln>
                <a:solidFill>
                  <a:srgbClr val="002060"/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ar-SA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تعدد موضوع</a:t>
            </a:r>
            <a:r>
              <a:rPr lang="fa-IR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،</a:t>
            </a:r>
            <a:r>
              <a:rPr lang="ar-SA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مقايسه آنها وعدم آن</a:t>
            </a:r>
            <a:endParaRPr lang="fa-IR" dirty="0" smtClean="0">
              <a:ln>
                <a:solidFill>
                  <a:srgbClr val="002060"/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ar-SA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ابزار و روش گردآوری اطلاعات</a:t>
            </a:r>
            <a:endParaRPr lang="fa-IR" dirty="0" smtClean="0">
              <a:ln>
                <a:solidFill>
                  <a:srgbClr val="002060"/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ar-SA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محورهای پژوهش</a:t>
            </a:r>
            <a:endParaRPr lang="fa-IR" dirty="0" smtClean="0">
              <a:ln>
                <a:solidFill>
                  <a:srgbClr val="002060"/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a-IR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پيشينه موضوع </a:t>
            </a:r>
          </a:p>
          <a:p>
            <a:pPr>
              <a:lnSpc>
                <a:spcPct val="150000"/>
              </a:lnSpc>
            </a:pPr>
            <a:r>
              <a:rPr lang="ar-SA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و...</a:t>
            </a:r>
            <a:endParaRPr lang="fa-IR" dirty="0" smtClean="0">
              <a:ln>
                <a:solidFill>
                  <a:srgbClr val="002060"/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  <a:scene3d>
              <a:camera prst="perspectiveLef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ar-SA" sz="5400" b="1" dirty="0" smtClean="0">
                <a:ln w="3200">
                  <a:solidFill>
                    <a:srgbClr val="002060"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cs typeface="2  Davat" pitchFamily="2" charset="-78"/>
              </a:rPr>
              <a:t>حیث</a:t>
            </a:r>
            <a:r>
              <a:rPr lang="fa-IR" sz="5400" b="1" dirty="0" smtClean="0">
                <a:ln w="3200">
                  <a:solidFill>
                    <a:srgbClr val="002060"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cs typeface="2  Davat" pitchFamily="2" charset="-78"/>
              </a:rPr>
              <a:t> </a:t>
            </a:r>
            <a:r>
              <a:rPr lang="ar-SA" sz="5400" b="1" dirty="0" smtClean="0">
                <a:ln w="3200">
                  <a:solidFill>
                    <a:srgbClr val="002060"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cs typeface="2  Davat" pitchFamily="2" charset="-78"/>
              </a:rPr>
              <a:t>ها و ابعاد</a:t>
            </a:r>
            <a:r>
              <a:rPr lang="fa-IR" sz="5400" b="1" dirty="0" smtClean="0">
                <a:ln w="3200">
                  <a:solidFill>
                    <a:srgbClr val="002060"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cs typeface="2  Davat" pitchFamily="2" charset="-78"/>
              </a:rPr>
              <a:t> تحقيق</a:t>
            </a:r>
            <a:r>
              <a:rPr lang="ar-SA" sz="5400" b="1" dirty="0" smtClean="0">
                <a:ln w="3200">
                  <a:solidFill>
                    <a:srgbClr val="002060"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cs typeface="2  Davat" pitchFamily="2" charset="-78"/>
              </a:rPr>
              <a:t> </a:t>
            </a:r>
            <a:endParaRPr lang="fa-IR" sz="5400" b="1" dirty="0">
              <a:ln w="3200">
                <a:solidFill>
                  <a:srgbClr val="002060">
                    <a:alpha val="25000"/>
                  </a:srgbClr>
                </a:solidFill>
                <a:prstDash val="solid"/>
                <a:round/>
              </a:ln>
              <a:solidFill>
                <a:schemeClr val="bg2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60000" endA="900" endPos="60000" dist="60007" dir="5400000" sy="-100000" algn="bl" rotWithShape="0"/>
              </a:effectLst>
              <a:cs typeface="2  Dava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ar-SA" sz="4400" dirty="0" smtClean="0">
                <a:ln>
                  <a:solidFill>
                    <a:schemeClr val="bg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B Titr" pitchFamily="2" charset="-78"/>
              </a:rPr>
              <a:t>گسترده بودن ابعاد موضوع </a:t>
            </a:r>
            <a:endParaRPr lang="fa-IR" sz="4400" dirty="0" smtClean="0">
              <a:ln>
                <a:solidFill>
                  <a:schemeClr val="bg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cs typeface="B Titr" pitchFamily="2" charset="-78"/>
            </a:endParaRPr>
          </a:p>
          <a:p>
            <a:pPr algn="just">
              <a:lnSpc>
                <a:spcPct val="3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ar-SA" sz="4400" dirty="0" smtClean="0">
                <a:ln>
                  <a:solidFill>
                    <a:schemeClr val="bg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B Titr" pitchFamily="2" charset="-78"/>
              </a:rPr>
              <a:t>اهميت ويژه موضوع </a:t>
            </a:r>
            <a:endParaRPr lang="fa-IR" sz="4400" dirty="0">
              <a:ln>
                <a:solidFill>
                  <a:schemeClr val="bg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fa-IR" sz="6600" b="1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cs typeface="2  Kamran" pitchFamily="2" charset="-78"/>
              </a:rPr>
              <a:t>چرا </a:t>
            </a:r>
            <a:r>
              <a:rPr lang="ar-SA" sz="6600" b="1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cs typeface="2  Kamran" pitchFamily="2" charset="-78"/>
              </a:rPr>
              <a:t>تحقيق گروهی</a:t>
            </a:r>
            <a:endParaRPr lang="fa-IR" sz="6600" b="1" dirty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solidFill>
                <a:schemeClr val="tx2">
                  <a:lumMod val="1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  <a:cs typeface="2  Kamr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043758" cy="5715000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ar-SA" sz="4400" dirty="0" smtClean="0">
                <a:ln>
                  <a:solidFill>
                    <a:schemeClr val="bg1"/>
                  </a:solidFill>
                </a:ln>
                <a:cs typeface="B Titr" pitchFamily="2" charset="-78"/>
              </a:rPr>
              <a:t>کشف مجهولات يا روابط بين امور</a:t>
            </a:r>
            <a:endParaRPr lang="fa-IR" sz="4400" dirty="0" smtClean="0">
              <a:ln>
                <a:solidFill>
                  <a:schemeClr val="bg1"/>
                </a:solidFill>
              </a:ln>
              <a:cs typeface="B Titr" pitchFamily="2" charset="-78"/>
            </a:endParaRPr>
          </a:p>
          <a:p>
            <a:pPr>
              <a:lnSpc>
                <a:spcPct val="200000"/>
              </a:lnSpc>
            </a:pPr>
            <a:r>
              <a:rPr lang="ar-SA" sz="4400" dirty="0" smtClean="0">
                <a:ln>
                  <a:solidFill>
                    <a:schemeClr val="bg1"/>
                  </a:solidFill>
                </a:ln>
                <a:cs typeface="B Titr" pitchFamily="2" charset="-78"/>
              </a:rPr>
              <a:t>توليد علم و دانش </a:t>
            </a:r>
            <a:endParaRPr lang="fa-IR" sz="4400" dirty="0" smtClean="0">
              <a:ln>
                <a:solidFill>
                  <a:schemeClr val="bg1"/>
                </a:solidFill>
              </a:ln>
              <a:cs typeface="B Titr" pitchFamily="2" charset="-78"/>
            </a:endParaRPr>
          </a:p>
          <a:p>
            <a:pPr>
              <a:lnSpc>
                <a:spcPct val="200000"/>
              </a:lnSpc>
            </a:pPr>
            <a:r>
              <a:rPr lang="ar-SA" sz="4400" dirty="0" smtClean="0">
                <a:ln>
                  <a:solidFill>
                    <a:schemeClr val="bg1"/>
                  </a:solidFill>
                </a:ln>
                <a:cs typeface="B Titr" pitchFamily="2" charset="-78"/>
              </a:rPr>
              <a:t>دستيابی به مبانی و بنيادهای نظری</a:t>
            </a:r>
            <a:endParaRPr lang="fa-IR" sz="4400" dirty="0" smtClean="0">
              <a:ln>
                <a:solidFill>
                  <a:schemeClr val="bg1"/>
                </a:solidFill>
              </a:ln>
              <a:cs typeface="B Titr" pitchFamily="2" charset="-78"/>
            </a:endParaRPr>
          </a:p>
          <a:p>
            <a:pPr>
              <a:lnSpc>
                <a:spcPct val="200000"/>
              </a:lnSpc>
            </a:pPr>
            <a:r>
              <a:rPr lang="ar-SA" sz="4400" dirty="0" smtClean="0">
                <a:ln>
                  <a:solidFill>
                    <a:schemeClr val="bg1"/>
                  </a:solidFill>
                </a:ln>
                <a:cs typeface="B Titr" pitchFamily="2" charset="-78"/>
              </a:rPr>
              <a:t>پايه تحقيقات کاربردی </a:t>
            </a:r>
            <a:endParaRPr lang="fa-IR" sz="4400" dirty="0">
              <a:ln>
                <a:solidFill>
                  <a:schemeClr val="bg1"/>
                </a:solidFill>
              </a:ln>
              <a:cs typeface="B Titr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7358082" y="428604"/>
            <a:ext cx="1407966" cy="5715040"/>
          </a:xfrm>
        </p:spPr>
        <p:txBody>
          <a:bodyPr vert="vert270" anchor="b">
            <a:noAutofit/>
            <a:scene3d>
              <a:camera prst="perspectiveContrastingLeftFacing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ar-SA" sz="9600" b="1" dirty="0" smtClean="0">
                <a:ln>
                  <a:solidFill>
                    <a:srgbClr val="99FF66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2  Davat" pitchFamily="2" charset="-78"/>
              </a:rPr>
              <a:t>تحقيق بنيادی</a:t>
            </a:r>
            <a:endParaRPr lang="fa-IR" sz="9600" dirty="0">
              <a:ln>
                <a:solidFill>
                  <a:srgbClr val="99FF66"/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  <a:scene3d>
              <a:camera prst="perspectiveBelow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lnSpc>
                <a:spcPct val="250000"/>
              </a:lnSpc>
            </a:pPr>
            <a:r>
              <a:rPr lang="ar-SA" sz="4000" dirty="0" smtClean="0">
                <a:ln>
                  <a:solidFill>
                    <a:schemeClr val="accent6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2  Arabic Style" pitchFamily="2" charset="-78"/>
              </a:rPr>
              <a:t>راه حل </a:t>
            </a:r>
            <a:r>
              <a:rPr lang="fa-IR" sz="4000" dirty="0" smtClean="0">
                <a:ln>
                  <a:solidFill>
                    <a:schemeClr val="accent6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2  Arabic Style" pitchFamily="2" charset="-78"/>
              </a:rPr>
              <a:t>يابي </a:t>
            </a:r>
            <a:r>
              <a:rPr lang="ar-SA" sz="4000" dirty="0" smtClean="0">
                <a:ln>
                  <a:solidFill>
                    <a:schemeClr val="accent6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2  Arabic Style" pitchFamily="2" charset="-78"/>
              </a:rPr>
              <a:t>برای مشکلات </a:t>
            </a:r>
            <a:r>
              <a:rPr lang="fa-IR" sz="4000" dirty="0" smtClean="0">
                <a:ln>
                  <a:solidFill>
                    <a:schemeClr val="accent6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2  Arabic Style" pitchFamily="2" charset="-78"/>
              </a:rPr>
              <a:t>جاري جامعه</a:t>
            </a:r>
            <a:r>
              <a:rPr lang="ar-SA" sz="4000" dirty="0" smtClean="0">
                <a:ln>
                  <a:solidFill>
                    <a:schemeClr val="accent6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2  Arabic Style" pitchFamily="2" charset="-78"/>
              </a:rPr>
              <a:t> </a:t>
            </a:r>
            <a:endParaRPr lang="fa-IR" sz="4000" dirty="0" smtClean="0">
              <a:ln>
                <a:solidFill>
                  <a:schemeClr val="accent6"/>
                </a:solidFill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2  Arabic Style" pitchFamily="2" charset="-78"/>
            </a:endParaRPr>
          </a:p>
          <a:p>
            <a:pPr>
              <a:lnSpc>
                <a:spcPct val="250000"/>
              </a:lnSpc>
            </a:pPr>
            <a:r>
              <a:rPr lang="ar-SA" sz="4000" dirty="0" smtClean="0">
                <a:ln>
                  <a:solidFill>
                    <a:schemeClr val="accent6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2  Arabic Style" pitchFamily="2" charset="-78"/>
              </a:rPr>
              <a:t>زمينه</a:t>
            </a:r>
            <a:r>
              <a:rPr lang="fa-IR" sz="4000" dirty="0" smtClean="0">
                <a:ln>
                  <a:solidFill>
                    <a:schemeClr val="accent6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2  Arabic Style" pitchFamily="2" charset="-78"/>
              </a:rPr>
              <a:t>‌ سازي براي استفاده از </a:t>
            </a:r>
            <a:r>
              <a:rPr lang="ar-SA" sz="4000" dirty="0" smtClean="0">
                <a:ln>
                  <a:solidFill>
                    <a:schemeClr val="accent6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2  Arabic Style" pitchFamily="2" charset="-78"/>
              </a:rPr>
              <a:t>نتايج تحقيقات بنيادی</a:t>
            </a:r>
            <a:r>
              <a:rPr lang="fa-IR" sz="4000" dirty="0" smtClean="0">
                <a:ln>
                  <a:solidFill>
                    <a:schemeClr val="accent6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2  Arabic Style" pitchFamily="2" charset="-78"/>
              </a:rPr>
              <a:t> در جهت تأمين نيازهاي جامعه</a:t>
            </a:r>
            <a:endParaRPr lang="fa-IR" sz="4000" dirty="0">
              <a:ln>
                <a:solidFill>
                  <a:schemeClr val="accent6"/>
                </a:solidFill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2  Arabic Style" pitchFamily="2" charset="-7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9200"/>
          </a:xfrm>
        </p:spPr>
        <p:txBody>
          <a:bodyPr anchor="ctr">
            <a:noAutofit/>
          </a:bodyPr>
          <a:lstStyle/>
          <a:p>
            <a:pPr algn="ctr"/>
            <a:r>
              <a:rPr lang="ar-SA" sz="6600" b="1" dirty="0" smtClean="0">
                <a:ln>
                  <a:solidFill>
                    <a:srgbClr val="99FF66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2  Davat" pitchFamily="2" charset="-78"/>
              </a:rPr>
              <a:t>تحقيق کاربردی</a:t>
            </a:r>
            <a:endParaRPr lang="fa-IR" sz="6600" b="1" dirty="0" smtClean="0">
              <a:ln>
                <a:solidFill>
                  <a:srgbClr val="99FF66"/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+mn-lt"/>
              <a:ea typeface="+mn-ea"/>
              <a:cs typeface="2  Dava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428736"/>
            <a:ext cx="4038600" cy="4686792"/>
          </a:xfrm>
        </p:spPr>
        <p:txBody>
          <a:bodyPr/>
          <a:lstStyle/>
          <a:p>
            <a:pPr algn="ctr"/>
            <a:r>
              <a:rPr lang="ar-SA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cs typeface="2  Davat" pitchFamily="2" charset="-78"/>
              </a:rPr>
              <a:t>تحقيق عقلی</a:t>
            </a:r>
            <a:endParaRPr lang="fa-IR" sz="32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solidFill>
                <a:schemeClr val="accent6">
                  <a:lumMod val="50000"/>
                </a:schemeClr>
              </a:solidFill>
              <a:cs typeface="2  Davat" pitchFamily="2" charset="-78"/>
            </a:endParaRPr>
          </a:p>
          <a:p>
            <a:pPr>
              <a:lnSpc>
                <a:spcPct val="300000"/>
              </a:lnSpc>
            </a:pP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اطلاعات آن از طريق عقل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9788" y="1285860"/>
            <a:ext cx="4038600" cy="4829668"/>
          </a:xfrm>
        </p:spPr>
        <p:txBody>
          <a:bodyPr>
            <a:normAutofit/>
          </a:bodyPr>
          <a:lstStyle/>
          <a:p>
            <a:pPr algn="ctr"/>
            <a:r>
              <a:rPr lang="ar-SA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cs typeface="2  Davat" pitchFamily="2" charset="-78"/>
              </a:rPr>
              <a:t>تحقيق تجربی</a:t>
            </a:r>
            <a:endParaRPr lang="fa-IR" sz="3200" dirty="0" smtClean="0"/>
          </a:p>
          <a:p>
            <a:pPr>
              <a:lnSpc>
                <a:spcPct val="300000"/>
              </a:lnSpc>
            </a:pP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اطلاعات آن از طريق حواس</a:t>
            </a:r>
            <a:endParaRPr lang="fa-IR" sz="3200" dirty="0" smtClean="0">
              <a:solidFill>
                <a:schemeClr val="accent5">
                  <a:lumMod val="50000"/>
                </a:schemeClr>
              </a:solidFill>
              <a:cs typeface="2  Lotus" pitchFamily="2" charset="-78"/>
            </a:endParaRPr>
          </a:p>
          <a:p>
            <a:pPr>
              <a:lnSpc>
                <a:spcPct val="200000"/>
              </a:lnSpc>
              <a:buNone/>
            </a:pPr>
            <a:endParaRPr lang="fa-IR" sz="3200" dirty="0">
              <a:solidFill>
                <a:schemeClr val="accent5">
                  <a:lumMod val="50000"/>
                </a:schemeClr>
              </a:solidFill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14422"/>
            <a:ext cx="4038600" cy="4901106"/>
          </a:xfrm>
        </p:spPr>
        <p:txBody>
          <a:bodyPr>
            <a:normAutofit/>
          </a:bodyPr>
          <a:lstStyle/>
          <a:p>
            <a:pPr algn="ctr"/>
            <a:r>
              <a:rPr lang="ar-SA" dirty="0" smtClean="0">
                <a:cs typeface="2  Arash" pitchFamily="2" charset="-78"/>
              </a:rPr>
              <a:t>تحقيق نقلی</a:t>
            </a:r>
            <a:endParaRPr lang="fa-IR" dirty="0" smtClean="0">
              <a:cs typeface="2  Arash" pitchFamily="2" charset="-78"/>
            </a:endParaRPr>
          </a:p>
          <a:p>
            <a:pPr>
              <a:lnSpc>
                <a:spcPct val="300000"/>
              </a:lnSpc>
            </a:pPr>
            <a:r>
              <a:rPr lang="fa-IR" dirty="0" smtClean="0">
                <a:cs typeface="2  Arash" pitchFamily="2" charset="-78"/>
              </a:rPr>
              <a:t>منبع اطلاعات آن نقل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9788" y="1214422"/>
            <a:ext cx="4038600" cy="4901106"/>
          </a:xfrm>
        </p:spPr>
        <p:txBody>
          <a:bodyPr anchor="t"/>
          <a:lstStyle/>
          <a:p>
            <a:pPr algn="ctr"/>
            <a:r>
              <a:rPr lang="ar-SA" dirty="0" smtClean="0">
                <a:cs typeface="2  Arash" pitchFamily="2" charset="-78"/>
              </a:rPr>
              <a:t>تحقيق شهودی</a:t>
            </a:r>
            <a:endParaRPr lang="fa-IR" dirty="0" smtClean="0">
              <a:cs typeface="2  Arash" pitchFamily="2" charset="-78"/>
            </a:endParaRPr>
          </a:p>
          <a:p>
            <a:pPr>
              <a:lnSpc>
                <a:spcPct val="300000"/>
              </a:lnSpc>
            </a:pPr>
            <a:r>
              <a:rPr lang="fa-IR" dirty="0" smtClean="0">
                <a:cs typeface="2  Arash" pitchFamily="2" charset="-78"/>
              </a:rPr>
              <a:t>منبع آن شهود و باطن </a:t>
            </a:r>
            <a:endParaRPr lang="fa-IR" dirty="0">
              <a:cs typeface="2  Arash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633782702314375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85860"/>
            <a:ext cx="4038600" cy="4829668"/>
          </a:xfrm>
        </p:spPr>
        <p:txBody>
          <a:bodyPr>
            <a:normAutofit/>
          </a:bodyPr>
          <a:lstStyle/>
          <a:p>
            <a:pPr algn="ctr"/>
            <a:r>
              <a:rPr lang="ar-SA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cs typeface="2  Davat" pitchFamily="2" charset="-78"/>
              </a:rPr>
              <a:t>تحقيق کيفی</a:t>
            </a:r>
            <a:endParaRPr lang="fa-IR" sz="32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solidFill>
                <a:schemeClr val="accent6">
                  <a:lumMod val="50000"/>
                </a:schemeClr>
              </a:solidFill>
              <a:cs typeface="2  Davat" pitchFamily="2" charset="-78"/>
            </a:endParaRPr>
          </a:p>
          <a:p>
            <a:pPr>
              <a:lnSpc>
                <a:spcPct val="300000"/>
              </a:lnSpc>
            </a:pP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اطلاعات آن از نوع کيفی </a:t>
            </a:r>
            <a:endParaRPr lang="fa-IR" sz="3200" dirty="0" smtClean="0">
              <a:solidFill>
                <a:schemeClr val="accent5">
                  <a:lumMod val="50000"/>
                </a:schemeClr>
              </a:solidFill>
              <a:cs typeface="2  Lotus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9788" y="1285860"/>
            <a:ext cx="4038600" cy="4829668"/>
          </a:xfrm>
        </p:spPr>
        <p:txBody>
          <a:bodyPr>
            <a:normAutofit/>
          </a:bodyPr>
          <a:lstStyle/>
          <a:p>
            <a:pPr algn="ctr"/>
            <a:r>
              <a:rPr lang="ar-SA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cs typeface="2  Davat" pitchFamily="2" charset="-78"/>
              </a:rPr>
              <a:t>تحقيق کمی</a:t>
            </a:r>
            <a:endParaRPr lang="fa-IR" sz="32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solidFill>
                <a:schemeClr val="accent6">
                  <a:lumMod val="50000"/>
                </a:schemeClr>
              </a:solidFill>
              <a:cs typeface="2  Davat" pitchFamily="2" charset="-78"/>
            </a:endParaRPr>
          </a:p>
          <a:p>
            <a:pPr>
              <a:lnSpc>
                <a:spcPct val="300000"/>
              </a:lnSpc>
            </a:pP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اطلاعات آن از نوع کمی </a:t>
            </a:r>
            <a:endParaRPr lang="fa-IR" sz="3200" dirty="0" smtClean="0">
              <a:solidFill>
                <a:schemeClr val="accent5">
                  <a:lumMod val="50000"/>
                </a:schemeClr>
              </a:solidFill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14422"/>
            <a:ext cx="4038600" cy="4901106"/>
          </a:xfrm>
        </p:spPr>
        <p:txBody>
          <a:bodyPr>
            <a:normAutofit/>
          </a:bodyPr>
          <a:lstStyle/>
          <a:p>
            <a:pPr algn="ctr"/>
            <a:r>
              <a:rPr lang="ar-SA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cs typeface="2  Davat" pitchFamily="2" charset="-78"/>
              </a:rPr>
              <a:t>تحقيق توصيفی</a:t>
            </a:r>
            <a:endParaRPr lang="fa-IR" sz="32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solidFill>
                <a:schemeClr val="accent6">
                  <a:lumMod val="50000"/>
                </a:schemeClr>
              </a:solidFill>
              <a:cs typeface="2  Davat" pitchFamily="2" charset="-78"/>
            </a:endParaRPr>
          </a:p>
          <a:p>
            <a:pPr>
              <a:lnSpc>
                <a:spcPct val="300000"/>
              </a:lnSpc>
            </a:pP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ماهيت موضوع معلوم</a:t>
            </a:r>
            <a:endParaRPr lang="fa-IR" sz="3200" dirty="0" smtClean="0">
              <a:solidFill>
                <a:schemeClr val="accent5">
                  <a:lumMod val="50000"/>
                </a:schemeClr>
              </a:solidFill>
              <a:cs typeface="2  Lotus" pitchFamily="2" charset="-78"/>
            </a:endParaRPr>
          </a:p>
          <a:p>
            <a:pPr>
              <a:lnSpc>
                <a:spcPct val="300000"/>
              </a:lnSpc>
            </a:pP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سئوال از چگونگی </a:t>
            </a:r>
            <a:endParaRPr lang="fa-IR" sz="3200" dirty="0" smtClean="0">
              <a:solidFill>
                <a:schemeClr val="accent5">
                  <a:lumMod val="50000"/>
                </a:schemeClr>
              </a:solidFill>
              <a:cs typeface="2  Lotus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9788" y="1214422"/>
            <a:ext cx="4038600" cy="4901106"/>
          </a:xfrm>
        </p:spPr>
        <p:txBody>
          <a:bodyPr>
            <a:normAutofit/>
          </a:bodyPr>
          <a:lstStyle/>
          <a:p>
            <a:pPr algn="ctr"/>
            <a:r>
              <a:rPr lang="ar-SA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cs typeface="2  Davat" pitchFamily="2" charset="-78"/>
              </a:rPr>
              <a:t>تحقيق اکتشافی</a:t>
            </a:r>
            <a:endParaRPr lang="fa-IR" sz="32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solidFill>
                <a:schemeClr val="accent6">
                  <a:lumMod val="50000"/>
                </a:schemeClr>
              </a:solidFill>
              <a:cs typeface="2  Davat" pitchFamily="2" charset="-78"/>
            </a:endParaRPr>
          </a:p>
          <a:p>
            <a:pPr>
              <a:lnSpc>
                <a:spcPct val="300000"/>
              </a:lnSpc>
            </a:pP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ماهيت موضوع مجهول</a:t>
            </a:r>
            <a:endParaRPr lang="fa-IR" sz="3200" dirty="0" smtClean="0">
              <a:solidFill>
                <a:schemeClr val="accent5">
                  <a:lumMod val="50000"/>
                </a:schemeClr>
              </a:solidFill>
              <a:cs typeface="2  Lotus" pitchFamily="2" charset="-78"/>
            </a:endParaRPr>
          </a:p>
          <a:p>
            <a:pPr>
              <a:lnSpc>
                <a:spcPct val="300000"/>
              </a:lnSpc>
            </a:pP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 سئوال از چ</a:t>
            </a: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يستي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85860"/>
            <a:ext cx="4038600" cy="4829668"/>
          </a:xfrm>
        </p:spPr>
        <p:txBody>
          <a:bodyPr>
            <a:normAutofit/>
          </a:bodyPr>
          <a:lstStyle/>
          <a:p>
            <a:pPr algn="ctr"/>
            <a:r>
              <a:rPr lang="ar-SA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cs typeface="2  Davat" pitchFamily="2" charset="-78"/>
              </a:rPr>
              <a:t>تحقيق مقايسه</a:t>
            </a:r>
            <a:r>
              <a:rPr lang="fa-IR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cs typeface="2  Davat" pitchFamily="2" charset="-78"/>
              </a:rPr>
              <a:t>‌</a:t>
            </a:r>
            <a:r>
              <a:rPr lang="ar-SA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cs typeface="2  Davat" pitchFamily="2" charset="-78"/>
              </a:rPr>
              <a:t>ای</a:t>
            </a:r>
            <a:endParaRPr lang="fa-IR" sz="32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solidFill>
                <a:schemeClr val="accent6">
                  <a:lumMod val="50000"/>
                </a:schemeClr>
              </a:solidFill>
              <a:cs typeface="2  Davat" pitchFamily="2" charset="-78"/>
            </a:endParaRPr>
          </a:p>
          <a:p>
            <a:pPr>
              <a:lnSpc>
                <a:spcPct val="300000"/>
              </a:lnSpc>
            </a:pP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مقايسه دو موضوع با يکديگر</a:t>
            </a:r>
            <a:endParaRPr lang="fa-IR" sz="3200" dirty="0" smtClean="0">
              <a:solidFill>
                <a:schemeClr val="accent5">
                  <a:lumMod val="50000"/>
                </a:schemeClr>
              </a:solidFill>
              <a:cs typeface="2  Lotus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9788" y="1285860"/>
            <a:ext cx="4038600" cy="4829668"/>
          </a:xfrm>
        </p:spPr>
        <p:txBody>
          <a:bodyPr>
            <a:normAutofit/>
          </a:bodyPr>
          <a:lstStyle/>
          <a:p>
            <a:pPr algn="ctr"/>
            <a:r>
              <a:rPr lang="ar-SA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cs typeface="2  Davat" pitchFamily="2" charset="-78"/>
              </a:rPr>
              <a:t>تحقيق تبيينی</a:t>
            </a:r>
            <a:endParaRPr lang="fa-IR" sz="32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solidFill>
                <a:schemeClr val="accent6">
                  <a:lumMod val="50000"/>
                </a:schemeClr>
              </a:solidFill>
              <a:cs typeface="2  Davat" pitchFamily="2" charset="-78"/>
            </a:endParaRPr>
          </a:p>
          <a:p>
            <a:pPr>
              <a:lnSpc>
                <a:spcPct val="300000"/>
              </a:lnSpc>
            </a:pP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علل به وقوع پيوستن پديده</a:t>
            </a:r>
          </a:p>
          <a:p>
            <a:pPr>
              <a:lnSpc>
                <a:spcPct val="300000"/>
              </a:lnSpc>
            </a:pP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سئوال از چرايی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142984"/>
            <a:ext cx="4038600" cy="4972544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310000"/>
              </a:lnSpc>
            </a:pPr>
            <a:r>
              <a:rPr lang="ar-SA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cs typeface="2  Davat" pitchFamily="2" charset="-78"/>
              </a:rPr>
              <a:t>تحقيق ميدانی</a:t>
            </a:r>
            <a:r>
              <a:rPr lang="fa-IR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cs typeface="2  Davat" pitchFamily="2" charset="-78"/>
              </a:rPr>
              <a:t>؟</a:t>
            </a:r>
          </a:p>
          <a:p>
            <a:pPr>
              <a:lnSpc>
                <a:spcPct val="220000"/>
              </a:lnSpc>
            </a:pP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هر نوع تحقيقی است که از طريق مطالعه اسناد و منابع صورت نگيرد</a:t>
            </a:r>
            <a:endParaRPr lang="fa-IR" sz="3200" dirty="0" smtClean="0">
              <a:solidFill>
                <a:schemeClr val="accent5">
                  <a:lumMod val="50000"/>
                </a:schemeClr>
              </a:solidFill>
              <a:cs typeface="2  Lotus" pitchFamily="2" charset="-78"/>
            </a:endParaRPr>
          </a:p>
          <a:p>
            <a:pPr>
              <a:lnSpc>
                <a:spcPct val="220000"/>
              </a:lnSpc>
            </a:pP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ميدانی يک روش خاص تحقيق در مطالعات مردم شناسی و قوم نگاری</a:t>
            </a:r>
            <a:endParaRPr lang="fa-IR" sz="3200" dirty="0" smtClean="0">
              <a:solidFill>
                <a:schemeClr val="accent5">
                  <a:lumMod val="50000"/>
                </a:schemeClr>
              </a:solidFill>
              <a:cs typeface="2  Lotus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9788" y="1142984"/>
            <a:ext cx="4038600" cy="4972544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ar-SA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cs typeface="2  Davat" pitchFamily="2" charset="-78"/>
              </a:rPr>
              <a:t>تحقيق کتابخانه</a:t>
            </a:r>
            <a:r>
              <a:rPr lang="fa-IR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cs typeface="2  Davat" pitchFamily="2" charset="-78"/>
              </a:rPr>
              <a:t>‌</a:t>
            </a:r>
            <a:r>
              <a:rPr lang="ar-SA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cs typeface="2  Davat" pitchFamily="2" charset="-78"/>
              </a:rPr>
              <a:t>ای</a:t>
            </a:r>
            <a:endParaRPr lang="fa-IR" sz="32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solidFill>
                <a:schemeClr val="accent6">
                  <a:lumMod val="50000"/>
                </a:schemeClr>
              </a:solidFill>
              <a:cs typeface="2  Davat" pitchFamily="2" charset="-78"/>
            </a:endParaRPr>
          </a:p>
          <a:p>
            <a:pPr>
              <a:lnSpc>
                <a:spcPct val="150000"/>
              </a:lnSpc>
            </a:pP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روش اسنادی و کتابخانه ای</a:t>
            </a:r>
            <a:endParaRPr lang="fa-IR" sz="3200" dirty="0" smtClean="0">
              <a:solidFill>
                <a:schemeClr val="accent5">
                  <a:lumMod val="50000"/>
                </a:schemeClr>
              </a:solidFill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14422"/>
            <a:ext cx="4038600" cy="490110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ar-SA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cs typeface="B Titr" pitchFamily="2" charset="-78"/>
              </a:rPr>
              <a:t>موضوع محور</a:t>
            </a:r>
            <a:endParaRPr lang="fa-IR" sz="32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cs typeface="B Titr" pitchFamily="2" charset="-78"/>
            </a:endParaRPr>
          </a:p>
          <a:p>
            <a:pPr>
              <a:lnSpc>
                <a:spcPct val="300000"/>
              </a:lnSpc>
            </a:pPr>
            <a:r>
              <a:rPr lang="ar-SA" sz="2000" b="1" dirty="0" smtClean="0">
                <a:cs typeface="B Titr" pitchFamily="2" charset="-78"/>
              </a:rPr>
              <a:t>محور تحقیق موضوع مشخص</a:t>
            </a:r>
            <a:endParaRPr lang="fa-IR" sz="2000" b="1" dirty="0" smtClean="0">
              <a:cs typeface="B Titr" pitchFamily="2" charset="-78"/>
            </a:endParaRPr>
          </a:p>
          <a:p>
            <a:pPr>
              <a:lnSpc>
                <a:spcPct val="300000"/>
              </a:lnSpc>
            </a:pPr>
            <a:r>
              <a:rPr lang="ar-SA" sz="2000" b="1" dirty="0" smtClean="0">
                <a:cs typeface="B Titr" pitchFamily="2" charset="-78"/>
              </a:rPr>
              <a:t>اطلاعات آن در یک یا چند اثر پراکنده</a:t>
            </a:r>
            <a:r>
              <a:rPr lang="fa-IR" sz="2000" b="1" dirty="0" smtClean="0">
                <a:cs typeface="B Titr" pitchFamily="2" charset="-78"/>
              </a:rPr>
              <a:t> است</a:t>
            </a:r>
          </a:p>
          <a:p>
            <a:pPr>
              <a:lnSpc>
                <a:spcPct val="300000"/>
              </a:lnSpc>
            </a:pPr>
            <a:r>
              <a:rPr lang="fa-IR" sz="2000" b="1" dirty="0" smtClean="0">
                <a:cs typeface="B Titr" pitchFamily="2" charset="-78"/>
              </a:rPr>
              <a:t>برخی این نوع فعالیت را «بررسی» تعبیر می‌کنند تا پژوهش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9788" y="1214422"/>
            <a:ext cx="4038600" cy="4901106"/>
          </a:xfrm>
        </p:spPr>
        <p:txBody>
          <a:bodyPr>
            <a:normAutofit/>
          </a:bodyPr>
          <a:lstStyle/>
          <a:p>
            <a:pPr algn="ctr"/>
            <a:r>
              <a:rPr lang="ar-SA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cs typeface="B Titr" pitchFamily="2" charset="-78"/>
              </a:rPr>
              <a:t>مسأله پژوهی</a:t>
            </a:r>
            <a:endParaRPr lang="fa-IR" sz="32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cs typeface="B Titr" pitchFamily="2" charset="-78"/>
            </a:endParaRPr>
          </a:p>
          <a:p>
            <a:pPr>
              <a:lnSpc>
                <a:spcPct val="300000"/>
              </a:lnSpc>
            </a:pPr>
            <a:r>
              <a:rPr lang="ar-SA" sz="2000" b="1" dirty="0" smtClean="0">
                <a:cs typeface="B Titr" pitchFamily="2" charset="-78"/>
              </a:rPr>
              <a:t>محور آن یک یا چند سؤال علمی و مشخص</a:t>
            </a:r>
            <a:endParaRPr lang="fa-IR" sz="2000" b="1" dirty="0" smtClean="0">
              <a:cs typeface="B Titr" pitchFamily="2" charset="-78"/>
            </a:endParaRPr>
          </a:p>
          <a:p>
            <a:pPr>
              <a:lnSpc>
                <a:spcPct val="300000"/>
              </a:lnSpc>
            </a:pPr>
            <a:r>
              <a:rPr lang="fa-IR" sz="2000" b="1" dirty="0" smtClean="0">
                <a:cs typeface="B Titr" pitchFamily="2" charset="-78"/>
              </a:rPr>
              <a:t>تا کنون پاسخی به آنها داده نشده و یا پاسخ قانع کننده و منقح نباشد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300000"/>
              </a:lnSpc>
            </a:pPr>
            <a:r>
              <a:rPr lang="fa-IR" sz="4000" dirty="0" smtClean="0">
                <a:cs typeface="B Titr" pitchFamily="2" charset="-78"/>
              </a:rPr>
              <a:t>محور پژوهش یک متن معین</a:t>
            </a:r>
          </a:p>
          <a:p>
            <a:pPr>
              <a:lnSpc>
                <a:spcPct val="300000"/>
              </a:lnSpc>
            </a:pPr>
            <a:r>
              <a:rPr lang="fa-IR" sz="4000" dirty="0" smtClean="0">
                <a:cs typeface="B Titr" pitchFamily="2" charset="-78"/>
              </a:rPr>
              <a:t>تصحیح، ترجمه، شرح، نقد و یا تفسیر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fa-IR" sz="44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cs typeface="2  Davat" pitchFamily="2" charset="-78"/>
              </a:rPr>
              <a:t>متن پژوهی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50000"/>
              </a:lnSpc>
            </a:pPr>
            <a:r>
              <a:rPr lang="ar-SA" sz="3200" dirty="0" smtClean="0">
                <a:cs typeface="B Titr" pitchFamily="2" charset="-78"/>
              </a:rPr>
              <a:t>موضوعی معین در گذشته </a:t>
            </a:r>
            <a:r>
              <a:rPr lang="fa-IR" sz="3200" dirty="0" smtClean="0">
                <a:cs typeface="B Titr" pitchFamily="2" charset="-78"/>
              </a:rPr>
              <a:t>يا</a:t>
            </a:r>
            <a:r>
              <a:rPr lang="ar-SA" sz="3200" dirty="0" smtClean="0">
                <a:cs typeface="B Titr" pitchFamily="2" charset="-78"/>
              </a:rPr>
              <a:t> در یک مقطع زمانی مشخص</a:t>
            </a:r>
            <a:endParaRPr lang="fa-IR" sz="3200" dirty="0" smtClean="0">
              <a:cs typeface="B Titr" pitchFamily="2" charset="-78"/>
            </a:endParaRPr>
          </a:p>
          <a:p>
            <a:pPr>
              <a:lnSpc>
                <a:spcPct val="250000"/>
              </a:lnSpc>
            </a:pPr>
            <a:r>
              <a:rPr lang="ar-SA" sz="3200" dirty="0" smtClean="0">
                <a:cs typeface="B Titr" pitchFamily="2" charset="-78"/>
              </a:rPr>
              <a:t>حقایق گذشته از طریق جمع آوری اطلاعات، ارزشیابی</a:t>
            </a:r>
            <a:r>
              <a:rPr lang="fa-IR" sz="3200" dirty="0" smtClean="0">
                <a:cs typeface="B Titr" pitchFamily="2" charset="-78"/>
              </a:rPr>
              <a:t>،</a:t>
            </a:r>
            <a:r>
              <a:rPr lang="ar-SA" sz="3200" dirty="0" smtClean="0">
                <a:cs typeface="B Titr" pitchFamily="2" charset="-78"/>
              </a:rPr>
              <a:t> بررسی صحت و سقم</a:t>
            </a:r>
            <a:r>
              <a:rPr lang="fa-IR" sz="3200" dirty="0" smtClean="0">
                <a:cs typeface="B Titr" pitchFamily="2" charset="-78"/>
              </a:rPr>
              <a:t> آنها</a:t>
            </a:r>
            <a:r>
              <a:rPr lang="ar-SA" sz="3200" dirty="0" smtClean="0">
                <a:cs typeface="B Titr" pitchFamily="2" charset="-78"/>
              </a:rPr>
              <a:t>، ترکیب دلایل</a:t>
            </a:r>
            <a:r>
              <a:rPr lang="fa-IR" sz="3200" dirty="0" smtClean="0">
                <a:cs typeface="B Titr" pitchFamily="2" charset="-78"/>
              </a:rPr>
              <a:t>،</a:t>
            </a:r>
            <a:r>
              <a:rPr lang="ar-SA" sz="3200" dirty="0" smtClean="0">
                <a:cs typeface="B Titr" pitchFamily="2" charset="-78"/>
              </a:rPr>
              <a:t> تجزیه و تحلیل آنها</a:t>
            </a:r>
            <a:endParaRPr lang="fa-IR" sz="3200" dirty="0" smtClean="0">
              <a:cs typeface="B Titr" pitchFamily="2" charset="-78"/>
            </a:endParaRPr>
          </a:p>
          <a:p>
            <a:pPr>
              <a:lnSpc>
                <a:spcPct val="250000"/>
              </a:lnSpc>
            </a:pPr>
            <a:r>
              <a:rPr lang="ar-SA" sz="3200" dirty="0" smtClean="0">
                <a:cs typeface="B Titr" pitchFamily="2" charset="-78"/>
              </a:rPr>
              <a:t>ارائه به صورت منظم</a:t>
            </a:r>
            <a:r>
              <a:rPr lang="fa-IR" sz="3200" dirty="0" smtClean="0">
                <a:cs typeface="B Titr" pitchFamily="2" charset="-78"/>
              </a:rPr>
              <a:t> و مستدل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ar-SA" sz="44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cs typeface="B Titr" pitchFamily="2" charset="-78"/>
              </a:rPr>
              <a:t>تحقیق تاریخی</a:t>
            </a:r>
            <a:endParaRPr lang="fa-IR" sz="44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ar-SA" sz="44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cs typeface="2  Davat" pitchFamily="2" charset="-78"/>
              </a:rPr>
              <a:t>تحقیق طولی ومقطعی</a:t>
            </a:r>
            <a:endParaRPr lang="fa-IR" sz="44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solidFill>
                <a:schemeClr val="accent6">
                  <a:lumMod val="50000"/>
                </a:schemeClr>
              </a:solidFill>
              <a:cs typeface="2  Davat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Low">
              <a:lnSpc>
                <a:spcPct val="200000"/>
              </a:lnSpc>
            </a:pP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انتخاب </a:t>
            </a: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طیف وسیعی </a:t>
            </a: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از مصاديق </a:t>
            </a: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و </a:t>
            </a: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موارد مورد تحقيق وانجام </a:t>
            </a: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پژوهش در یک مرحله با روش پیمایشی</a:t>
            </a:r>
            <a:endParaRPr lang="en-US" sz="3200" dirty="0" smtClean="0">
              <a:solidFill>
                <a:schemeClr val="accent5">
                  <a:lumMod val="50000"/>
                </a:schemeClr>
              </a:solidFill>
              <a:cs typeface="2  Lotus" pitchFamily="2" charset="-78"/>
            </a:endParaRPr>
          </a:p>
          <a:p>
            <a:pPr>
              <a:lnSpc>
                <a:spcPct val="200000"/>
              </a:lnSpc>
            </a:pPr>
            <a:endParaRPr lang="fa-IR" sz="3000" dirty="0" smtClean="0">
              <a:solidFill>
                <a:schemeClr val="accent5">
                  <a:lumMod val="50000"/>
                </a:schemeClr>
              </a:solidFill>
              <a:cs typeface="2  Lotus" pitchFamily="2" charset="-78"/>
            </a:endParaRPr>
          </a:p>
          <a:p>
            <a:pPr>
              <a:lnSpc>
                <a:spcPct val="200000"/>
              </a:lnSpc>
            </a:pPr>
            <a:endParaRPr lang="fa-IR" sz="3000" dirty="0" smtClean="0">
              <a:solidFill>
                <a:schemeClr val="accent5">
                  <a:lumMod val="50000"/>
                </a:schemeClr>
              </a:solidFill>
              <a:cs typeface="2  Lotus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Low">
              <a:lnSpc>
                <a:spcPct val="150000"/>
              </a:lnSpc>
            </a:pP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بررسی رشد</a:t>
            </a: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 </a:t>
            </a: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وتحول و دگرگونی</a:t>
            </a: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‌</a:t>
            </a: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های رخداده در مورد یک</a:t>
            </a: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‌ </a:t>
            </a: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پدیده</a:t>
            </a:r>
            <a:endParaRPr lang="fa-IR" sz="3200" dirty="0" smtClean="0">
              <a:solidFill>
                <a:schemeClr val="accent5">
                  <a:lumMod val="50000"/>
                </a:schemeClr>
              </a:solidFill>
              <a:cs typeface="2  Lotus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شروع از ابتداي بازه زماني واستمرار دادن آن تا پايان بازه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5DA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ar-SA" sz="2800" b="0" spc="-1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روش</a:t>
            </a:r>
            <a:r>
              <a:rPr lang="fa-IR" sz="2800" b="0" spc="-1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‌</a:t>
            </a:r>
            <a:r>
              <a:rPr lang="ar-SA" sz="2800" b="0" spc="-1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های کمی</a:t>
            </a:r>
            <a:endParaRPr lang="fa-IR" sz="2800" b="0" spc="-1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ar-SA" sz="2400" dirty="0" smtClean="0">
                <a:cs typeface="B Titr" pitchFamily="2" charset="-78"/>
              </a:rPr>
              <a:t>آزمايشی</a:t>
            </a:r>
            <a:endParaRPr lang="fa-IR" sz="2400" dirty="0" smtClean="0">
              <a:cs typeface="B Titr" pitchFamily="2" charset="-78"/>
            </a:endParaRPr>
          </a:p>
          <a:p>
            <a:pPr>
              <a:lnSpc>
                <a:spcPct val="250000"/>
              </a:lnSpc>
            </a:pPr>
            <a:r>
              <a:rPr lang="ar-SA" sz="2400" dirty="0" smtClean="0">
                <a:cs typeface="B Titr" pitchFamily="2" charset="-78"/>
              </a:rPr>
              <a:t>پيمايشی</a:t>
            </a:r>
            <a:endParaRPr lang="fa-IR" sz="2400" dirty="0" smtClean="0">
              <a:cs typeface="B Titr" pitchFamily="2" charset="-78"/>
            </a:endParaRPr>
          </a:p>
          <a:p>
            <a:pPr>
              <a:lnSpc>
                <a:spcPct val="250000"/>
              </a:lnSpc>
            </a:pPr>
            <a:r>
              <a:rPr lang="ar-SA" sz="2400" dirty="0" smtClean="0">
                <a:cs typeface="B Titr" pitchFamily="2" charset="-78"/>
              </a:rPr>
              <a:t>تحليل محتوا</a:t>
            </a:r>
            <a:endParaRPr lang="fa-IR" sz="2400" dirty="0" smtClean="0">
              <a:cs typeface="B Titr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714876" y="2143116"/>
            <a:ext cx="4038600" cy="3913632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ar-SA" sz="2400" dirty="0" smtClean="0">
                <a:cs typeface="B Titr" pitchFamily="2" charset="-78"/>
              </a:rPr>
              <a:t>روش</a:t>
            </a:r>
            <a:r>
              <a:rPr lang="fa-IR" sz="2400" dirty="0" smtClean="0">
                <a:cs typeface="B Titr" pitchFamily="2" charset="-78"/>
              </a:rPr>
              <a:t>‌</a:t>
            </a:r>
            <a:r>
              <a:rPr lang="ar-SA" sz="2400" dirty="0" smtClean="0">
                <a:cs typeface="B Titr" pitchFamily="2" charset="-78"/>
              </a:rPr>
              <a:t>های‌</a:t>
            </a:r>
            <a:r>
              <a:rPr lang="fa-IR" sz="2400" dirty="0" smtClean="0">
                <a:cs typeface="B Titr" pitchFamily="2" charset="-78"/>
              </a:rPr>
              <a:t> </a:t>
            </a:r>
            <a:r>
              <a:rPr lang="ar-SA" sz="2400" dirty="0" smtClean="0">
                <a:cs typeface="B Titr" pitchFamily="2" charset="-78"/>
              </a:rPr>
              <a:t>ميدانی</a:t>
            </a:r>
            <a:endParaRPr lang="fa-IR" sz="2400" dirty="0" smtClean="0">
              <a:cs typeface="B Titr" pitchFamily="2" charset="-78"/>
            </a:endParaRPr>
          </a:p>
          <a:p>
            <a:pPr>
              <a:lnSpc>
                <a:spcPct val="250000"/>
              </a:lnSpc>
            </a:pPr>
            <a:r>
              <a:rPr lang="ar-SA" sz="2400" dirty="0" smtClean="0">
                <a:cs typeface="B Titr" pitchFamily="2" charset="-78"/>
              </a:rPr>
              <a:t>مطالعه‌</a:t>
            </a:r>
            <a:r>
              <a:rPr lang="fa-IR" sz="2400" dirty="0" smtClean="0">
                <a:cs typeface="B Titr" pitchFamily="2" charset="-78"/>
              </a:rPr>
              <a:t> </a:t>
            </a:r>
            <a:r>
              <a:rPr lang="ar-SA" sz="2400" dirty="0" smtClean="0">
                <a:cs typeface="B Titr" pitchFamily="2" charset="-78"/>
              </a:rPr>
              <a:t>موردی</a:t>
            </a:r>
            <a:endParaRPr lang="fa-IR" sz="2400" dirty="0" smtClean="0">
              <a:cs typeface="B Titr" pitchFamily="2" charset="-78"/>
            </a:endParaRPr>
          </a:p>
          <a:p>
            <a:pPr>
              <a:lnSpc>
                <a:spcPct val="250000"/>
              </a:lnSpc>
            </a:pPr>
            <a:r>
              <a:rPr lang="ar-SA" sz="2400" dirty="0" smtClean="0">
                <a:cs typeface="B Titr" pitchFamily="2" charset="-78"/>
              </a:rPr>
              <a:t>تحليل‌</a:t>
            </a:r>
            <a:r>
              <a:rPr lang="fa-IR" sz="2400" dirty="0" smtClean="0">
                <a:cs typeface="B Titr" pitchFamily="2" charset="-78"/>
              </a:rPr>
              <a:t> </a:t>
            </a:r>
            <a:r>
              <a:rPr lang="ar-SA" sz="2400" dirty="0" smtClean="0">
                <a:cs typeface="B Titr" pitchFamily="2" charset="-78"/>
              </a:rPr>
              <a:t>گفتمان</a:t>
            </a:r>
            <a:endParaRPr lang="fa-IR" sz="2400" dirty="0" smtClean="0">
              <a:cs typeface="B Titr" pitchFamily="2" charset="-78"/>
            </a:endParaRPr>
          </a:p>
          <a:p>
            <a:pPr>
              <a:lnSpc>
                <a:spcPct val="250000"/>
              </a:lnSpc>
            </a:pPr>
            <a:r>
              <a:rPr lang="ar-SA" sz="2400" dirty="0" smtClean="0">
                <a:cs typeface="B Titr" pitchFamily="2" charset="-78"/>
              </a:rPr>
              <a:t>روش اسنادی يا کتابخانه‌ای</a:t>
            </a:r>
            <a:endParaRPr lang="fa-IR" sz="2400" dirty="0" smtClean="0">
              <a:cs typeface="B Titr" pitchFamily="2" charset="-7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ar-SA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B Titr" pitchFamily="2" charset="-78"/>
              </a:rPr>
              <a:t>دو دسته کلی روش</a:t>
            </a:r>
            <a:r>
              <a:rPr lang="fa-IR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B Titr" pitchFamily="2" charset="-78"/>
              </a:rPr>
              <a:t>‌</a:t>
            </a:r>
            <a:r>
              <a:rPr lang="ar-SA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B Titr" pitchFamily="2" charset="-78"/>
              </a:rPr>
              <a:t> تحقيق از نظر ماهیت </a:t>
            </a:r>
            <a:endParaRPr lang="fa-IR" dirty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cs typeface="B Titr" pitchFamily="2" charset="-7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3"/>
          </p:nvPr>
        </p:nvSpPr>
        <p:spPr/>
        <p:txBody>
          <a:bodyPr anchor="ctr"/>
          <a:lstStyle/>
          <a:p>
            <a:pPr algn="ctr"/>
            <a:r>
              <a:rPr lang="ar-SA" sz="2800" b="0" spc="-1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روش</a:t>
            </a:r>
            <a:r>
              <a:rPr lang="fa-IR" sz="2800" b="0" spc="-1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‌</a:t>
            </a:r>
            <a:r>
              <a:rPr lang="ar-SA" sz="2800" b="0" spc="-1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های کيفی</a:t>
            </a:r>
            <a:endParaRPr lang="fa-IR" sz="2800" b="0" spc="-1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5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>
            <a:normAutofit/>
          </a:bodyPr>
          <a:lstStyle/>
          <a:p>
            <a:r>
              <a:rPr lang="fa-IR" dirty="0" smtClean="0">
                <a:cs typeface="B Titr" pitchFamily="2" charset="-78"/>
              </a:rPr>
              <a:t>پیشینه پژوهش چیست و چه فایده ای دارد </a:t>
            </a:r>
          </a:p>
          <a:p>
            <a:r>
              <a:rPr lang="fa-IR" dirty="0" smtClean="0">
                <a:cs typeface="B Titr" pitchFamily="2" charset="-78"/>
              </a:rPr>
              <a:t>اهمیت و ضرورت پژوهش چیست ؟</a:t>
            </a:r>
          </a:p>
          <a:p>
            <a:r>
              <a:rPr lang="fa-IR" dirty="0" smtClean="0">
                <a:cs typeface="B Titr" pitchFamily="2" charset="-78"/>
              </a:rPr>
              <a:t>اهداف تحقیق چگونه نوشته میشوند</a:t>
            </a:r>
          </a:p>
          <a:p>
            <a:r>
              <a:rPr lang="fa-IR" dirty="0" smtClean="0">
                <a:cs typeface="B Titr" pitchFamily="2" charset="-78"/>
              </a:rPr>
              <a:t>مسئله تحقیق چیست انواع آنر ا بنویسید</a:t>
            </a:r>
          </a:p>
          <a:p>
            <a:r>
              <a:rPr lang="fa-IR" dirty="0" smtClean="0">
                <a:cs typeface="B Titr" pitchFamily="2" charset="-78"/>
              </a:rPr>
              <a:t>فرضییه تحقیق چیست و در چه تحقیقاتی ارائه میشود</a:t>
            </a:r>
          </a:p>
          <a:p>
            <a:r>
              <a:rPr lang="fa-IR" dirty="0" smtClean="0">
                <a:cs typeface="B Titr" pitchFamily="2" charset="-78"/>
              </a:rPr>
              <a:t>تفاوت مشکل و مسئله چیست ؟چگونه یک مشکل را میتوان به یک مسئله تبدیل کرد</a:t>
            </a:r>
          </a:p>
          <a:p>
            <a:r>
              <a:rPr lang="fa-IR" dirty="0" smtClean="0">
                <a:cs typeface="B Titr" pitchFamily="2" charset="-78"/>
              </a:rPr>
              <a:t>انواع روشهای تحقیق را نام ببرید</a:t>
            </a:r>
          </a:p>
          <a:p>
            <a:r>
              <a:rPr lang="fa-IR" dirty="0" smtClean="0">
                <a:cs typeface="B Titr" pitchFamily="2" charset="-78"/>
              </a:rPr>
              <a:t>روش تحقیق میدانی دارای چه ویژگی هایی است </a:t>
            </a:r>
          </a:p>
          <a:p>
            <a:r>
              <a:rPr lang="fa-IR" dirty="0" smtClean="0">
                <a:cs typeface="B Titr" pitchFamily="2" charset="-78"/>
              </a:rPr>
              <a:t>جامعه و نمونه آماری چیست؟</a:t>
            </a:r>
          </a:p>
          <a:p>
            <a:r>
              <a:rPr lang="fa-IR" dirty="0" smtClean="0">
                <a:cs typeface="B Titr" pitchFamily="2" charset="-78"/>
              </a:rPr>
              <a:t>فصل بندی یک پژوهش چگونه انجام میشود؟</a:t>
            </a:r>
          </a:p>
          <a:p>
            <a:endParaRPr lang="fa-IR" dirty="0" smtClean="0">
              <a:cs typeface="B Titr" pitchFamily="2" charset="-78"/>
            </a:endParaRPr>
          </a:p>
          <a:p>
            <a:endParaRPr lang="fa-IR" dirty="0" smtClean="0">
              <a:cs typeface="B Titr" pitchFamily="2" charset="-78"/>
            </a:endParaRPr>
          </a:p>
          <a:p>
            <a:endParaRPr lang="fa-IR" dirty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کتابخانه و انواع آنرا تعریف کنید </a:t>
            </a:r>
          </a:p>
          <a:p>
            <a:r>
              <a:rPr lang="fa-IR" dirty="0" smtClean="0"/>
              <a:t>منابع تحقیق را تعریف کنید </a:t>
            </a:r>
          </a:p>
          <a:p>
            <a:r>
              <a:rPr lang="fa-IR" dirty="0" smtClean="0"/>
              <a:t>انواع منابع کتابخانهای را بنویسید</a:t>
            </a:r>
          </a:p>
          <a:p>
            <a:r>
              <a:rPr lang="fa-IR" dirty="0" smtClean="0"/>
              <a:t>اعتبار منابع مکتوب به چه مسائلی ارتباط دارد </a:t>
            </a:r>
          </a:p>
          <a:p>
            <a:r>
              <a:rPr lang="fa-IR" dirty="0" smtClean="0"/>
              <a:t>روش فیش برداری را توضیح دهید </a:t>
            </a:r>
          </a:p>
          <a:p>
            <a:r>
              <a:rPr lang="fa-IR" dirty="0" smtClean="0"/>
              <a:t>چرک نویسی و پاک نویسی را توضیح دهید </a:t>
            </a:r>
          </a:p>
          <a:p>
            <a:r>
              <a:rPr lang="fa-IR" dirty="0" smtClean="0"/>
              <a:t>مهمترین نکات ویرایشی یک متن را اشاره کنید 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IMAGE6337827023195312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7166"/>
            <a:ext cx="914400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گامهاي آغازين پژوهش و مقاله نويسي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967335"/>
            <a:ext cx="91439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60007" dir="5400000" sy="-100000" algn="bl" rotWithShape="0"/>
                </a:effectLst>
                <a:cs typeface="2  Mehr" pitchFamily="2" charset="-78"/>
              </a:rPr>
              <a:t>مقدمات پژوهش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st="60007" dir="5400000" sy="-100000" algn="bl" rotWithShape="0"/>
              </a:effectLst>
              <a:cs typeface="2  Mehr" pitchFamily="2" charset="-78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7148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ar-SA" sz="5400" b="1" dirty="0" smtClean="0">
                <a:ln>
                  <a:solidFill>
                    <a:srgbClr val="92D050"/>
                  </a:solidFill>
                </a:ln>
                <a:solidFill>
                  <a:schemeClr val="accent3">
                    <a:lumMod val="50000"/>
                  </a:schemeClr>
                </a:solidFill>
                <a:cs typeface="2  Lotus" pitchFamily="2" charset="-78"/>
              </a:rPr>
              <a:t>ويژگي جدا نشدني انسان </a:t>
            </a:r>
            <a:endParaRPr lang="en-US" sz="5400" b="1" cap="none" spc="0" dirty="0">
              <a:ln>
                <a:solidFill>
                  <a:srgbClr val="92D050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Lotus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1643050"/>
            <a:ext cx="41434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ar-SA" sz="80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cs typeface="2  Homa" pitchFamily="2" charset="-78"/>
              </a:rPr>
              <a:t>كنجكاوي</a:t>
            </a:r>
            <a:endParaRPr lang="en-US" sz="5400" b="1" i="1" cap="none" spc="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cs typeface="2  Homa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3105834"/>
            <a:ext cx="864399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ar-SA" sz="4000" dirty="0" smtClean="0">
                <a:solidFill>
                  <a:schemeClr val="tx2">
                    <a:lumMod val="90000"/>
                  </a:schemeClr>
                </a:solidFill>
                <a:cs typeface="2  Zar" pitchFamily="2" charset="-78"/>
              </a:rPr>
              <a:t>زندگي روز مره همة مردم به گونه</a:t>
            </a:r>
            <a:r>
              <a:rPr lang="en-US" sz="4000" dirty="0" smtClean="0">
                <a:solidFill>
                  <a:schemeClr val="tx2">
                    <a:lumMod val="90000"/>
                  </a:schemeClr>
                </a:solidFill>
                <a:cs typeface="2  Zar" pitchFamily="2" charset="-78"/>
              </a:rPr>
              <a:t> </a:t>
            </a:r>
            <a:r>
              <a:rPr lang="ar-SA" sz="4000" dirty="0" smtClean="0">
                <a:solidFill>
                  <a:schemeClr val="tx2">
                    <a:lumMod val="90000"/>
                  </a:schemeClr>
                </a:solidFill>
                <a:cs typeface="2  Zar" pitchFamily="2" charset="-78"/>
              </a:rPr>
              <a:t>اي آگاه</a:t>
            </a:r>
            <a:r>
              <a:rPr lang="fa-IR" sz="4000" dirty="0" smtClean="0">
                <a:solidFill>
                  <a:schemeClr val="tx2">
                    <a:lumMod val="90000"/>
                  </a:schemeClr>
                </a:solidFill>
                <a:cs typeface="2  Zar" pitchFamily="2" charset="-78"/>
              </a:rPr>
              <a:t>انه</a:t>
            </a:r>
            <a:r>
              <a:rPr lang="ar-SA" sz="4000" dirty="0" smtClean="0">
                <a:solidFill>
                  <a:schemeClr val="tx2">
                    <a:lumMod val="90000"/>
                  </a:schemeClr>
                </a:solidFill>
                <a:cs typeface="2  Zar" pitchFamily="2" charset="-78"/>
              </a:rPr>
              <a:t> يا ناخود آگاه</a:t>
            </a:r>
            <a:r>
              <a:rPr lang="fa-IR" sz="4000" dirty="0" smtClean="0">
                <a:solidFill>
                  <a:schemeClr val="tx2">
                    <a:lumMod val="90000"/>
                  </a:schemeClr>
                </a:solidFill>
                <a:cs typeface="2  Zar" pitchFamily="2" charset="-78"/>
              </a:rPr>
              <a:t>انه</a:t>
            </a:r>
            <a:r>
              <a:rPr lang="ar-SA" sz="4000" dirty="0" smtClean="0">
                <a:solidFill>
                  <a:schemeClr val="tx2">
                    <a:lumMod val="90000"/>
                  </a:schemeClr>
                </a:solidFill>
                <a:cs typeface="2  Zar" pitchFamily="2" charset="-78"/>
              </a:rPr>
              <a:t> با </a:t>
            </a:r>
            <a:r>
              <a:rPr lang="ar-SA" sz="4000" dirty="0" smtClean="0">
                <a:solidFill>
                  <a:srgbClr val="002060"/>
                </a:solidFill>
                <a:cs typeface="2  Zar" pitchFamily="2" charset="-78"/>
              </a:rPr>
              <a:t>كنجكاوي</a:t>
            </a:r>
            <a:r>
              <a:rPr lang="ar-SA" sz="4000" dirty="0" smtClean="0">
                <a:solidFill>
                  <a:schemeClr val="tx2">
                    <a:lumMod val="90000"/>
                  </a:schemeClr>
                </a:solidFill>
                <a:cs typeface="2  Zar" pitchFamily="2" charset="-78"/>
              </a:rPr>
              <a:t> عجين است</a:t>
            </a:r>
            <a:endParaRPr lang="fa-IR" sz="4000" dirty="0">
              <a:solidFill>
                <a:schemeClr val="tx2">
                  <a:lumMod val="90000"/>
                </a:schemeClr>
              </a:solidFill>
              <a:cs typeface="2  Zar" pitchFamily="2" charset="-78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repeatCount="5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1256</TotalTime>
  <Words>1308</Words>
  <Application>Microsoft Office PowerPoint</Application>
  <PresentationFormat>On-screen Show (4:3)</PresentationFormat>
  <Paragraphs>205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مقدمات پژوهش</vt:lpstr>
      <vt:lpstr>معنای لغوی تحقيق</vt:lpstr>
      <vt:lpstr>پژوهش در زبان انگلیسی</vt:lpstr>
      <vt:lpstr>تعريف اصطلاحی تحقيق</vt:lpstr>
      <vt:lpstr>Slide 21</vt:lpstr>
      <vt:lpstr>تحقيق فعاليت است</vt:lpstr>
      <vt:lpstr>منظم است</vt:lpstr>
      <vt:lpstr>طراحی شده است</vt:lpstr>
      <vt:lpstr>دو عنصر اساسی تحقيق</vt:lpstr>
      <vt:lpstr>هدف از تحقيق</vt:lpstr>
      <vt:lpstr>تعریف روش</vt:lpstr>
      <vt:lpstr>تعریف روش تحقیق</vt:lpstr>
      <vt:lpstr>ویژگی های یک تحقیق خوب </vt:lpstr>
      <vt:lpstr>ويژگي‌هاي پژوهشگر</vt:lpstr>
      <vt:lpstr>ویژگی های علمی پژوهشگر</vt:lpstr>
      <vt:lpstr>ویژگی های روحی، اخلاقی و عاطفی</vt:lpstr>
      <vt:lpstr>انواع و روشهای تحقيق</vt:lpstr>
      <vt:lpstr>حیث ها و ابعاد تحقيق </vt:lpstr>
      <vt:lpstr>چرا تحقيق گروهی</vt:lpstr>
      <vt:lpstr>Slide 36</vt:lpstr>
      <vt:lpstr>تحقيق کاربردی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متن پژوهی</vt:lpstr>
      <vt:lpstr>تحقیق تاریخی</vt:lpstr>
      <vt:lpstr>تحقیق طولی ومقطعی</vt:lpstr>
      <vt:lpstr>دو دسته کلی روش‌ تحقيق از نظر ماهیت </vt:lpstr>
      <vt:lpstr>Slide 49</vt:lpstr>
    </vt:vector>
  </TitlesOfParts>
  <Company>MRT 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Dear User!</dc:creator>
  <cp:lastModifiedBy>mohammadreza</cp:lastModifiedBy>
  <cp:revision>87</cp:revision>
  <dcterms:created xsi:type="dcterms:W3CDTF">2009-10-06T16:54:06Z</dcterms:created>
  <dcterms:modified xsi:type="dcterms:W3CDTF">2011-12-16T10:23:29Z</dcterms:modified>
</cp:coreProperties>
</file>