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02" r:id="rId3"/>
    <p:sldId id="303" r:id="rId4"/>
    <p:sldId id="304" r:id="rId5"/>
    <p:sldId id="259" r:id="rId6"/>
    <p:sldId id="258" r:id="rId7"/>
    <p:sldId id="262" r:id="rId8"/>
    <p:sldId id="260" r:id="rId9"/>
    <p:sldId id="257" r:id="rId10"/>
    <p:sldId id="305" r:id="rId11"/>
    <p:sldId id="275" r:id="rId12"/>
    <p:sldId id="306" r:id="rId13"/>
    <p:sldId id="267" r:id="rId14"/>
    <p:sldId id="276" r:id="rId15"/>
    <p:sldId id="261" r:id="rId16"/>
    <p:sldId id="277" r:id="rId17"/>
    <p:sldId id="309" r:id="rId18"/>
    <p:sldId id="278" r:id="rId19"/>
    <p:sldId id="308" r:id="rId20"/>
    <p:sldId id="274" r:id="rId21"/>
    <p:sldId id="279" r:id="rId22"/>
    <p:sldId id="310" r:id="rId23"/>
    <p:sldId id="280" r:id="rId24"/>
    <p:sldId id="281" r:id="rId25"/>
    <p:sldId id="263" r:id="rId26"/>
    <p:sldId id="313" r:id="rId27"/>
    <p:sldId id="314" r:id="rId28"/>
    <p:sldId id="315" r:id="rId29"/>
    <p:sldId id="316" r:id="rId30"/>
    <p:sldId id="317" r:id="rId31"/>
    <p:sldId id="293" r:id="rId32"/>
    <p:sldId id="294" r:id="rId33"/>
    <p:sldId id="295" r:id="rId34"/>
    <p:sldId id="296" r:id="rId35"/>
    <p:sldId id="297" r:id="rId36"/>
    <p:sldId id="298" r:id="rId37"/>
    <p:sldId id="299" r:id="rId38"/>
    <p:sldId id="300" r:id="rId39"/>
    <p:sldId id="301" r:id="rId40"/>
    <p:sldId id="307" r:id="rId41"/>
    <p:sldId id="311" r:id="rId42"/>
    <p:sldId id="312" r:id="rId43"/>
  </p:sldIdLst>
  <p:sldSz cx="9144000" cy="6858000" type="screen4x3"/>
  <p:notesSz cx="6735763" cy="9799638"/>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25"/>
    <a:srgbClr val="DFDA00"/>
    <a:srgbClr val="F1594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34" autoAdjust="0"/>
    <p:restoredTop sz="94660"/>
  </p:normalViewPr>
  <p:slideViewPr>
    <p:cSldViewPr>
      <p:cViewPr varScale="1">
        <p:scale>
          <a:sx n="67" d="100"/>
          <a:sy n="67" d="100"/>
        </p:scale>
        <p:origin x="129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828291-DA16-43A5-9FBA-BC2501E13912}" type="datetimeFigureOut">
              <a:rPr lang="fa-IR" smtClean="0"/>
              <a:t>14/01/1439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B07612-1736-4C56-AF50-4E27937A3BA0}" type="slidenum">
              <a:rPr lang="fa-IR" smtClean="0"/>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28291-DA16-43A5-9FBA-BC2501E13912}" type="datetimeFigureOut">
              <a:rPr lang="fa-IR" smtClean="0"/>
              <a:t>14/01/1439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B07612-1736-4C56-AF50-4E27937A3BA0}"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28291-DA16-43A5-9FBA-BC2501E13912}" type="datetimeFigureOut">
              <a:rPr lang="fa-IR" smtClean="0"/>
              <a:t>14/01/1439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B07612-1736-4C56-AF50-4E27937A3BA0}"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28291-DA16-43A5-9FBA-BC2501E13912}" type="datetimeFigureOut">
              <a:rPr lang="fa-IR" smtClean="0"/>
              <a:t>14/01/1439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B07612-1736-4C56-AF50-4E27937A3BA0}"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28291-DA16-43A5-9FBA-BC2501E13912}" type="datetimeFigureOut">
              <a:rPr lang="fa-IR" smtClean="0"/>
              <a:t>14/01/1439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B07612-1736-4C56-AF50-4E27937A3BA0}"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828291-DA16-43A5-9FBA-BC2501E13912}" type="datetimeFigureOut">
              <a:rPr lang="fa-IR" smtClean="0"/>
              <a:t>14/01/1439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B07612-1736-4C56-AF50-4E27937A3BA0}"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828291-DA16-43A5-9FBA-BC2501E13912}" type="datetimeFigureOut">
              <a:rPr lang="fa-IR" smtClean="0"/>
              <a:t>14/01/1439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3B07612-1736-4C56-AF50-4E27937A3BA0}"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828291-DA16-43A5-9FBA-BC2501E13912}" type="datetimeFigureOut">
              <a:rPr lang="fa-IR" smtClean="0"/>
              <a:t>14/01/1439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3B07612-1736-4C56-AF50-4E27937A3BA0}"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28291-DA16-43A5-9FBA-BC2501E13912}" type="datetimeFigureOut">
              <a:rPr lang="fa-IR" smtClean="0"/>
              <a:t>14/01/1439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3B07612-1736-4C56-AF50-4E27937A3BA0}"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28291-DA16-43A5-9FBA-BC2501E13912}" type="datetimeFigureOut">
              <a:rPr lang="fa-IR" smtClean="0"/>
              <a:t>14/01/1439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B07612-1736-4C56-AF50-4E27937A3BA0}"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28291-DA16-43A5-9FBA-BC2501E13912}" type="datetimeFigureOut">
              <a:rPr lang="fa-IR" smtClean="0"/>
              <a:t>14/01/1439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B07612-1736-4C56-AF50-4E27937A3BA0}" type="slidenum">
              <a:rPr lang="fa-IR" smtClean="0"/>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3828291-DA16-43A5-9FBA-BC2501E13912}" type="datetimeFigureOut">
              <a:rPr lang="fa-IR" smtClean="0"/>
              <a:t>14/01/1439</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3B07612-1736-4C56-AF50-4E27937A3BA0}"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uact=8&amp;ved=0CAcQjRw&amp;url=http://fa.wikishia.net/view/%D9%85%D8%AD%D9%85%D8%AF_%D8%AC%D9%88%D8%A7%D8%AF_%D9%85%D8%BA%D9%86%DB%8C%D9%87&amp;ei=CnY7VZePMs3taJHEgLAG&amp;psig=AFQjCNGDNB6uCKu6m-BT7U33oudgBrGcKw&amp;ust=1430046594252133"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2.wdp"/><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hyperlink" Target="http://www.google.com/url?sa=i&amp;rct=j&amp;q=&amp;esrc=s&amp;frm=1&amp;source=images&amp;cd=&amp;cad=rja&amp;uact=8&amp;ved=0CAcQjRw&amp;url=http://fa.wikishia.net/view/%D9%85%D8%AD%D9%85%D8%AF_%D8%AA%D9%82%DB%8C_%D8%B4%D9%88%D8%B4%D8%AA%D8%B1%DB%8C&amp;ei=d3g7VbeCFIL5aMnHgcgE&amp;psig=AFQjCNEUAurdlrC0Mmmtkk0Q9gVtAUlESA&amp;ust=1430047210282625"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3.wdp"/><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sore.blogsky.com/1392/08/17/post-258/&amp;ei=tnk7VbHSIovlarPrgYgI&amp;psig=AFQjCNEKWLS6rOwc6qqqVDNX36_xr3AW7Q&amp;ust=1430047536829691"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3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jpeg"/></Relationships>
</file>

<file path=ppt/slides/_rels/slide35.xml.rels><?xml version="1.0" encoding="UTF-8" standalone="yes"?>
<Relationships xmlns="http://schemas.openxmlformats.org/package/2006/relationships"><Relationship Id="rId8" Type="http://schemas.openxmlformats.org/officeDocument/2006/relationships/image" Target="../media/image84.jpeg"/><Relationship Id="rId3" Type="http://schemas.microsoft.com/office/2007/relationships/hdphoto" Target="../media/hdphoto6.wdp"/><Relationship Id="rId7" Type="http://schemas.openxmlformats.org/officeDocument/2006/relationships/image" Target="../media/image83.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2.jpeg"/><Relationship Id="rId11" Type="http://schemas.openxmlformats.org/officeDocument/2006/relationships/image" Target="../media/image87.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2.xml"/><Relationship Id="rId4" Type="http://schemas.openxmlformats.org/officeDocument/2006/relationships/image" Target="../media/image90.jpg"/></Relationships>
</file>

<file path=ppt/slides/_rels/slide38.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2.xml"/><Relationship Id="rId4" Type="http://schemas.openxmlformats.org/officeDocument/2006/relationships/image" Target="../media/image93.jpg"/></Relationships>
</file>

<file path=ppt/slides/_rels/slide39.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sore.blogsky.com/1392/08/17/post-258/&amp;ei=tnk7VbHSIovlarPrgYgI&amp;psig=AFQjCNEKWLS6rOwc6qqqVDNX36_xr3AW7Q&amp;ust=1430047536829691" TargetMode="External"/><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www.google.com/url?sa=i&amp;rct=j&amp;q=&amp;esrc=s&amp;frm=1&amp;source=images&amp;cd=&amp;cad=rja&amp;uact=8&amp;ved=0CAcQjRw&amp;url=http://sore.blogsky.com/1392/08/17/post-258/&amp;ei=tnk7VbHSIovlarPrgYgI&amp;psig=AFQjCNEKWLS6rOwc6qqqVDNX36_xr3AW7Q&amp;ust=143004753682969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76200" y="1371600"/>
            <a:ext cx="8991600" cy="2209800"/>
          </a:xfrm>
          <a:prstGeom prst="ribbon2">
            <a:avLst>
              <a:gd name="adj1" fmla="val 1209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ctrTitle"/>
          </p:nvPr>
        </p:nvSpPr>
        <p:spPr>
          <a:xfrm>
            <a:off x="1036913" y="1676400"/>
            <a:ext cx="7175351" cy="2296886"/>
          </a:xfrm>
        </p:spPr>
        <p:txBody>
          <a:bodyPr>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pPr marL="182880" indent="0" algn="ctr">
              <a:buNone/>
            </a:pPr>
            <a:r>
              <a:rPr lang="fa-IR" sz="8000" dirty="0" smtClean="0">
                <a:ln w="11430"/>
                <a:solidFill>
                  <a:schemeClr val="accent6">
                    <a:lumMod val="20000"/>
                    <a:lumOff val="80000"/>
                  </a:schemeClr>
                </a:solidFill>
                <a:effectLst>
                  <a:glow rad="139700">
                    <a:schemeClr val="accent6">
                      <a:satMod val="175000"/>
                      <a:alpha val="40000"/>
                    </a:schemeClr>
                  </a:glow>
                  <a:outerShdw blurRad="80000" dist="40000" dir="5040000" algn="tl">
                    <a:srgbClr val="000000">
                      <a:alpha val="30000"/>
                    </a:srgbClr>
                  </a:outerShdw>
                </a:effectLst>
                <a:cs typeface="B Zar" pitchFamily="2" charset="-78"/>
              </a:rPr>
              <a:t>شروح نهج البلاغه</a:t>
            </a:r>
            <a:endParaRPr lang="fa-IR" sz="8000" dirty="0">
              <a:ln w="11430"/>
              <a:solidFill>
                <a:schemeClr val="accent6">
                  <a:lumMod val="20000"/>
                  <a:lumOff val="80000"/>
                </a:schemeClr>
              </a:solidFill>
              <a:effectLst>
                <a:glow rad="139700">
                  <a:schemeClr val="accent6">
                    <a:satMod val="175000"/>
                    <a:alpha val="40000"/>
                  </a:schemeClr>
                </a:glow>
                <a:outerShdw blurRad="80000" dist="40000" dir="5040000" algn="tl">
                  <a:srgbClr val="000000">
                    <a:alpha val="30000"/>
                  </a:srgbClr>
                </a:outerShdw>
              </a:effectLst>
              <a:cs typeface="B Zar" pitchFamily="2" charset="-78"/>
            </a:endParaRPr>
          </a:p>
        </p:txBody>
      </p:sp>
      <p:sp>
        <p:nvSpPr>
          <p:cNvPr id="4" name="Rectangle 3"/>
          <p:cNvSpPr/>
          <p:nvPr/>
        </p:nvSpPr>
        <p:spPr>
          <a:xfrm>
            <a:off x="0" y="228600"/>
            <a:ext cx="9144000" cy="1015663"/>
          </a:xfrm>
          <a:prstGeom prst="rect">
            <a:avLst/>
          </a:prstGeom>
        </p:spPr>
        <p:txBody>
          <a:bodyPr wrap="square">
            <a:spAutoFit/>
          </a:bodyPr>
          <a:lstStyle/>
          <a:p>
            <a:pPr algn="ctr"/>
            <a:r>
              <a:rPr lang="fa-IR" sz="6000" b="1" dirty="0" smtClean="0">
                <a:solidFill>
                  <a:srgbClr val="00CC00"/>
                </a:solidFill>
                <a:effectLst>
                  <a:glow rad="101600">
                    <a:schemeClr val="accent3">
                      <a:satMod val="175000"/>
                      <a:alpha val="40000"/>
                    </a:schemeClr>
                  </a:glow>
                </a:effectLst>
                <a:latin typeface="Adobe Arabic" pitchFamily="18" charset="-78"/>
                <a:cs typeface="Adobe Arabic" pitchFamily="18" charset="-78"/>
              </a:rPr>
              <a:t>معرفی</a:t>
            </a:r>
            <a:endParaRPr lang="fa-IR" sz="6000" b="1" dirty="0">
              <a:solidFill>
                <a:srgbClr val="00CC00"/>
              </a:solidFill>
              <a:effectLst>
                <a:glow rad="101600">
                  <a:schemeClr val="accent3">
                    <a:satMod val="175000"/>
                    <a:alpha val="40000"/>
                  </a:schemeClr>
                </a:glow>
              </a:effectLst>
              <a:latin typeface="Adobe Arabic" pitchFamily="18" charset="-78"/>
              <a:cs typeface="Adobe Arabic" pitchFamily="18" charset="-78"/>
            </a:endParaRPr>
          </a:p>
        </p:txBody>
      </p:sp>
      <p:sp>
        <p:nvSpPr>
          <p:cNvPr id="3" name="Oval 2"/>
          <p:cNvSpPr/>
          <p:nvPr/>
        </p:nvSpPr>
        <p:spPr>
          <a:xfrm>
            <a:off x="814589" y="4800600"/>
            <a:ext cx="7338811" cy="152400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4000" dirty="0" smtClean="0">
                <a:solidFill>
                  <a:srgbClr val="FF0000"/>
                </a:solidFill>
                <a:cs typeface="B Jadid" pitchFamily="2" charset="-78"/>
              </a:rPr>
              <a:t>سیری در شروح </a:t>
            </a:r>
            <a:br>
              <a:rPr lang="fa-IR" sz="4000" dirty="0" smtClean="0">
                <a:solidFill>
                  <a:srgbClr val="FF0000"/>
                </a:solidFill>
                <a:cs typeface="B Jadid" pitchFamily="2" charset="-78"/>
              </a:rPr>
            </a:br>
            <a:r>
              <a:rPr lang="fa-IR" sz="4000" dirty="0" smtClean="0">
                <a:solidFill>
                  <a:srgbClr val="FF0000"/>
                </a:solidFill>
                <a:cs typeface="B Jadid" pitchFamily="2" charset="-78"/>
              </a:rPr>
              <a:t>نهج البلاغه</a:t>
            </a:r>
            <a:endParaRPr lang="fa-IR" sz="4000" dirty="0">
              <a:solidFill>
                <a:srgbClr val="FF0000"/>
              </a:solidFill>
              <a:cs typeface="B Jadid" pitchFamily="2" charset="-78"/>
            </a:endParaRPr>
          </a:p>
        </p:txBody>
      </p:sp>
    </p:spTree>
    <p:extLst>
      <p:ext uri="{BB962C8B-B14F-4D97-AF65-F5344CB8AC3E}">
        <p14:creationId xmlns:p14="http://schemas.microsoft.com/office/powerpoint/2010/main" val="48542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کتابشناسی نهج البلاغه\لیست نهایی و اصلی کتاب های نهج البلاغه\2-شروح نهج البلاغه\اسکن کتابهای شروح نهج البلاغه به فارسی\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29645">
            <a:off x="153260" y="4052961"/>
            <a:ext cx="1360656" cy="19178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کتابشناسی نهج البلاغه\لیست نهایی و اصلی کتاب های نهج البلاغه\2-شروح نهج البلاغه\اسکن کتابهای شروح نهج البلاغه به فارسی\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6084">
            <a:off x="7687322" y="5047978"/>
            <a:ext cx="1224958" cy="17773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251520" y="260648"/>
            <a:ext cx="8751746" cy="6480720"/>
          </a:xfrm>
        </p:spPr>
        <p:txBody>
          <a:bodyPr>
            <a:noAutofit/>
          </a:bodyPr>
          <a:lstStyle/>
          <a:p>
            <a:pPr marL="45720" indent="0">
              <a:buNone/>
            </a:pPr>
            <a:r>
              <a:rPr lang="fa-IR" sz="3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cs typeface="B Mitra" pitchFamily="2" charset="-78"/>
              </a:rPr>
              <a:t>شرح ابن ابی الحدید معتزلی</a:t>
            </a:r>
            <a:endParaRPr lang="fa-IR" sz="3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cs typeface="B Mitra" pitchFamily="2" charset="-78"/>
            </a:endParaRPr>
          </a:p>
          <a:p>
            <a:pPr marL="45720" indent="0">
              <a:lnSpc>
                <a:spcPct val="150000"/>
              </a:lnSpc>
              <a:buNone/>
            </a:pPr>
            <a:r>
              <a:rPr lang="fa-IR" sz="2400" b="1" dirty="0">
                <a:solidFill>
                  <a:srgbClr val="7030A0"/>
                </a:solidFill>
                <a:effectLst>
                  <a:innerShdw blurRad="63500" dist="50800" dir="10800000">
                    <a:prstClr val="black">
                      <a:alpha val="50000"/>
                    </a:prstClr>
                  </a:innerShdw>
                </a:effectLst>
                <a:cs typeface="B Mitra" pitchFamily="2" charset="-78"/>
              </a:rPr>
              <a:t>عزالدین ابی حامد عبدالحمید بن هبة الله المدائنی </a:t>
            </a:r>
            <a:r>
              <a:rPr lang="fa-IR" sz="2400" b="1" dirty="0" smtClean="0">
                <a:solidFill>
                  <a:srgbClr val="7030A0"/>
                </a:solidFill>
                <a:effectLst>
                  <a:innerShdw blurRad="63500" dist="50800" dir="10800000">
                    <a:prstClr val="black">
                      <a:alpha val="50000"/>
                    </a:prstClr>
                  </a:innerShdw>
                </a:effectLst>
                <a:cs typeface="B Mitra" pitchFamily="2" charset="-78"/>
              </a:rPr>
              <a:t/>
            </a:r>
            <a:br>
              <a:rPr lang="fa-IR" sz="2400" b="1" dirty="0" smtClean="0">
                <a:solidFill>
                  <a:srgbClr val="7030A0"/>
                </a:solidFill>
                <a:effectLst>
                  <a:innerShdw blurRad="63500" dist="50800" dir="10800000">
                    <a:prstClr val="black">
                      <a:alpha val="50000"/>
                    </a:prstClr>
                  </a:innerShdw>
                </a:effectLst>
                <a:cs typeface="B Mitra" pitchFamily="2" charset="-78"/>
              </a:rPr>
            </a:br>
            <a:r>
              <a:rPr lang="fa-IR" sz="2400" b="1" dirty="0" smtClean="0">
                <a:solidFill>
                  <a:srgbClr val="7030A0"/>
                </a:solidFill>
                <a:effectLst>
                  <a:innerShdw blurRad="63500" dist="50800" dir="10800000">
                    <a:prstClr val="black">
                      <a:alpha val="50000"/>
                    </a:prstClr>
                  </a:innerShdw>
                </a:effectLst>
                <a:cs typeface="B Mitra" pitchFamily="2" charset="-78"/>
              </a:rPr>
              <a:t>مشهور به ابن </a:t>
            </a:r>
            <a:r>
              <a:rPr lang="fa-IR" sz="2400" b="1" dirty="0">
                <a:solidFill>
                  <a:srgbClr val="7030A0"/>
                </a:solidFill>
                <a:effectLst>
                  <a:innerShdw blurRad="63500" dist="50800" dir="10800000">
                    <a:prstClr val="black">
                      <a:alpha val="50000"/>
                    </a:prstClr>
                  </a:innerShdw>
                </a:effectLst>
                <a:cs typeface="B Mitra" pitchFamily="2" charset="-78"/>
              </a:rPr>
              <a:t>ابی الحدید المعتزلی (586-656 ق</a:t>
            </a:r>
            <a:r>
              <a:rPr lang="fa-IR" sz="2400" b="1" dirty="0" smtClean="0">
                <a:solidFill>
                  <a:srgbClr val="7030A0"/>
                </a:solidFill>
                <a:effectLst>
                  <a:innerShdw blurRad="63500" dist="50800" dir="10800000">
                    <a:prstClr val="black">
                      <a:alpha val="50000"/>
                    </a:prstClr>
                  </a:innerShdw>
                </a:effectLst>
                <a:cs typeface="B Mitra" pitchFamily="2" charset="-78"/>
              </a:rPr>
              <a:t>)</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Mitra" pitchFamily="2" charset="-78"/>
              </a:rPr>
              <a:t>این شرح به زبان عربی و در بیست جلد نگاشته شده است.</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Mitra" pitchFamily="2" charset="-78"/>
              </a:rPr>
              <a:t>ابن ابی الحدید در سال 644 قمری نگارش شرح </a:t>
            </a:r>
            <a:r>
              <a:rPr lang="fa-IR" sz="2400" b="1" dirty="0">
                <a:solidFill>
                  <a:srgbClr val="7030A0"/>
                </a:solidFill>
                <a:effectLst>
                  <a:innerShdw blurRad="63500" dist="50800" dir="10800000">
                    <a:prstClr val="black">
                      <a:alpha val="50000"/>
                    </a:prstClr>
                  </a:innerShdw>
                </a:effectLst>
                <a:cs typeface="B Mitra" pitchFamily="2" charset="-78"/>
              </a:rPr>
              <a:t>خود </a:t>
            </a:r>
            <a:r>
              <a:rPr lang="fa-IR" sz="2400" b="1" dirty="0" smtClean="0">
                <a:solidFill>
                  <a:srgbClr val="7030A0"/>
                </a:solidFill>
                <a:effectLst>
                  <a:innerShdw blurRad="63500" dist="50800" dir="10800000">
                    <a:prstClr val="black">
                      <a:alpha val="50000"/>
                    </a:prstClr>
                  </a:innerShdw>
                </a:effectLst>
                <a:cs typeface="B Mitra" pitchFamily="2" charset="-78"/>
              </a:rPr>
              <a:t>را آغاز و در سال 646 آن را به پایان رساند. </a:t>
            </a:r>
          </a:p>
          <a:p>
            <a:pPr marL="45720" indent="0">
              <a:lnSpc>
                <a:spcPct val="150000"/>
              </a:lnSpc>
              <a:buNone/>
            </a:pPr>
            <a:r>
              <a:rPr lang="fa-IR" b="1" dirty="0" smtClean="0">
                <a:solidFill>
                  <a:srgbClr val="002060"/>
                </a:solidFill>
                <a:effectLst>
                  <a:innerShdw blurRad="63500" dist="50800" dir="10800000">
                    <a:prstClr val="black">
                      <a:alpha val="50000"/>
                    </a:prstClr>
                  </a:innerShdw>
                </a:effectLst>
                <a:cs typeface="B Mitra" pitchFamily="2" charset="-78"/>
              </a:rPr>
              <a:t>* جلوه های تاریخی در شرح ابن ابی الحدید توسط محمود مهدوی دامغانی در هشت جلد به فارسی ترجمه و توسط نشر نی منتشر شده است.</a:t>
            </a:r>
          </a:p>
          <a:p>
            <a:pPr marL="45720" indent="0">
              <a:buNone/>
            </a:pPr>
            <a:endParaRPr lang="fa-IR" sz="2400" b="1" dirty="0">
              <a:solidFill>
                <a:srgbClr val="002060"/>
              </a:solidFill>
              <a:effectLst>
                <a:innerShdw blurRad="63500" dist="50800" dir="10800000">
                  <a:prstClr val="black">
                    <a:alpha val="50000"/>
                  </a:prstClr>
                </a:innerShdw>
              </a:effectLst>
              <a:cs typeface="B Mitra" pitchFamily="2" charset="-78"/>
            </a:endParaRPr>
          </a:p>
          <a:p>
            <a:pPr marL="45720" indent="0">
              <a:buNone/>
            </a:pPr>
            <a:r>
              <a:rPr lang="fa-IR" b="1" dirty="0" smtClean="0">
                <a:solidFill>
                  <a:srgbClr val="002060"/>
                </a:solidFill>
                <a:effectLst>
                  <a:innerShdw blurRad="63500" dist="50800" dir="10800000">
                    <a:prstClr val="black">
                      <a:alpha val="50000"/>
                    </a:prstClr>
                  </a:innerShdw>
                </a:effectLst>
                <a:cs typeface="B Mitra" pitchFamily="2" charset="-78"/>
              </a:rPr>
              <a:t>                  * این اثر به تازگی توسط غلامرضا لایقی در بیست جلد به فارسی</a:t>
            </a:r>
            <a:br>
              <a:rPr lang="fa-IR" b="1" dirty="0" smtClean="0">
                <a:solidFill>
                  <a:srgbClr val="002060"/>
                </a:solidFill>
                <a:effectLst>
                  <a:innerShdw blurRad="63500" dist="50800" dir="10800000">
                    <a:prstClr val="black">
                      <a:alpha val="50000"/>
                    </a:prstClr>
                  </a:innerShdw>
                </a:effectLst>
                <a:cs typeface="B Mitra" pitchFamily="2" charset="-78"/>
              </a:rPr>
            </a:br>
            <a:r>
              <a:rPr lang="fa-IR" b="1" dirty="0" smtClean="0">
                <a:solidFill>
                  <a:srgbClr val="002060"/>
                </a:solidFill>
                <a:effectLst>
                  <a:innerShdw blurRad="63500" dist="50800" dir="10800000">
                    <a:prstClr val="black">
                      <a:alpha val="50000"/>
                    </a:prstClr>
                  </a:innerShdw>
                </a:effectLst>
                <a:cs typeface="B Mitra" pitchFamily="2" charset="-78"/>
              </a:rPr>
              <a:t>                     ترجمه و توسط انتشارات نیستان منتشر شده است.</a:t>
            </a:r>
            <a:endParaRPr lang="fa-IR" b="1" dirty="0">
              <a:solidFill>
                <a:srgbClr val="002060"/>
              </a:solidFill>
              <a:effectLst>
                <a:innerShdw blurRad="63500" dist="50800" dir="10800000">
                  <a:prstClr val="black">
                    <a:alpha val="50000"/>
                  </a:prstClr>
                </a:innerShdw>
              </a:effectLst>
              <a:cs typeface="B Mitra" pitchFamily="2" charset="-78"/>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156462">
            <a:off x="262503" y="116619"/>
            <a:ext cx="1839110" cy="2701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4273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493428" y="1988456"/>
            <a:ext cx="6661458" cy="4869543"/>
          </a:xfrm>
        </p:spPr>
        <p:txBody>
          <a:bodyPr>
            <a:normAutofit lnSpcReduction="10000"/>
          </a:bodyPr>
          <a:lstStyle/>
          <a:p>
            <a:pPr marL="0" indent="0">
              <a:lnSpc>
                <a:spcPct val="115000"/>
              </a:lnSpc>
              <a:spcAft>
                <a:spcPts val="1000"/>
              </a:spcAft>
              <a:buNone/>
            </a:pPr>
            <a:r>
              <a:rPr lang="fa-IR" sz="26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1- شرح واژگان دشوار یاب و بیان مثل های عرب </a:t>
            </a:r>
          </a:p>
          <a:p>
            <a:pPr marL="0" indent="0">
              <a:lnSpc>
                <a:spcPct val="115000"/>
              </a:lnSpc>
              <a:spcAft>
                <a:spcPts val="1000"/>
              </a:spcAft>
              <a:buNone/>
            </a:pPr>
            <a:r>
              <a:rPr lang="fa-IR" sz="2600" b="1" cap="all" dirty="0" smtClean="0">
                <a:ln w="9000" cmpd="sng">
                  <a:solidFill>
                    <a:schemeClr val="accent4">
                      <a:shade val="50000"/>
                      <a:satMod val="120000"/>
                    </a:schemeClr>
                  </a:solidFill>
                  <a:prstDash val="solid"/>
                </a:ln>
                <a:solidFill>
                  <a:schemeClr val="accent5">
                    <a:lumMod val="75000"/>
                  </a:schemeClr>
                </a:solidFill>
                <a:effectLst/>
                <a:latin typeface="Calibri"/>
                <a:ea typeface="Calibri"/>
                <a:cs typeface="B Zar" pitchFamily="2" charset="-78"/>
              </a:rPr>
              <a:t>2- بیان مباحث ادبی؛ مانند صرف و نحو و نکات بلاغی</a:t>
            </a:r>
          </a:p>
          <a:p>
            <a:pPr marL="0" indent="0">
              <a:lnSpc>
                <a:spcPct val="115000"/>
              </a:lnSpc>
              <a:spcAft>
                <a:spcPts val="1000"/>
              </a:spcAft>
              <a:buNone/>
            </a:pPr>
            <a:r>
              <a:rPr lang="fa-IR" sz="26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3- نسب شناسی یا علم انساب</a:t>
            </a:r>
          </a:p>
          <a:p>
            <a:pPr marL="0" indent="0">
              <a:lnSpc>
                <a:spcPct val="115000"/>
              </a:lnSpc>
              <a:spcAft>
                <a:spcPts val="1000"/>
              </a:spcAft>
              <a:buNone/>
            </a:pPr>
            <a:r>
              <a:rPr lang="fa-IR" sz="2600" b="1" cap="all" dirty="0" smtClean="0">
                <a:ln w="9000" cmpd="sng">
                  <a:solidFill>
                    <a:schemeClr val="accent4">
                      <a:shade val="50000"/>
                      <a:satMod val="120000"/>
                    </a:schemeClr>
                  </a:solidFill>
                  <a:prstDash val="solid"/>
                </a:ln>
                <a:solidFill>
                  <a:schemeClr val="accent5">
                    <a:lumMod val="75000"/>
                  </a:schemeClr>
                </a:solidFill>
                <a:effectLst/>
                <a:latin typeface="Calibri"/>
                <a:ea typeface="Calibri"/>
                <a:cs typeface="B Zar" pitchFamily="2" charset="-78"/>
              </a:rPr>
              <a:t>4- گزارش رویدادهای تاریخی</a:t>
            </a:r>
          </a:p>
          <a:p>
            <a:pPr marL="0" lvl="0" indent="0">
              <a:lnSpc>
                <a:spcPct val="115000"/>
              </a:lnSpc>
              <a:spcAft>
                <a:spcPts val="1000"/>
              </a:spcAft>
              <a:buNone/>
            </a:pPr>
            <a:r>
              <a:rPr lang="fa-IR" sz="26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5- استناد به آیات قرآن</a:t>
            </a:r>
          </a:p>
          <a:p>
            <a:pPr marL="0" lvl="0" indent="0">
              <a:lnSpc>
                <a:spcPct val="115000"/>
              </a:lnSpc>
              <a:spcAft>
                <a:spcPts val="1000"/>
              </a:spcAft>
              <a:buNone/>
            </a:pPr>
            <a:r>
              <a:rPr lang="fa-IR" sz="2600" b="1" cap="all" dirty="0" smtClean="0">
                <a:ln w="9000" cmpd="sng">
                  <a:solidFill>
                    <a:srgbClr val="5DCEAF">
                      <a:shade val="50000"/>
                      <a:satMod val="120000"/>
                    </a:srgbClr>
                  </a:solidFill>
                  <a:prstDash val="solid"/>
                </a:ln>
                <a:solidFill>
                  <a:srgbClr val="FF8021">
                    <a:lumMod val="75000"/>
                  </a:srgbClr>
                </a:solidFill>
                <a:latin typeface="Calibri"/>
                <a:ea typeface="Calibri"/>
                <a:cs typeface="B Zar" pitchFamily="2" charset="-78"/>
              </a:rPr>
              <a:t>6- </a:t>
            </a:r>
            <a:r>
              <a:rPr lang="fa-IR" sz="2600" b="1" cap="all" dirty="0">
                <a:ln w="9000" cmpd="sng">
                  <a:solidFill>
                    <a:srgbClr val="5DCEAF">
                      <a:shade val="50000"/>
                      <a:satMod val="120000"/>
                    </a:srgbClr>
                  </a:solidFill>
                  <a:prstDash val="solid"/>
                </a:ln>
                <a:solidFill>
                  <a:srgbClr val="FF8021">
                    <a:lumMod val="75000"/>
                  </a:srgbClr>
                </a:solidFill>
                <a:latin typeface="Calibri"/>
                <a:ea typeface="Calibri"/>
                <a:cs typeface="B Zar" pitchFamily="2" charset="-78"/>
              </a:rPr>
              <a:t>حکمت های منسوب: </a:t>
            </a:r>
            <a:r>
              <a:rPr lang="fa-IR" sz="2600" cap="all" dirty="0">
                <a:ln w="9000" cmpd="sng">
                  <a:solidFill>
                    <a:srgbClr val="5DCEAF">
                      <a:shade val="50000"/>
                      <a:satMod val="120000"/>
                    </a:srgbClr>
                  </a:solidFill>
                  <a:prstDash val="solid"/>
                </a:ln>
                <a:solidFill>
                  <a:srgbClr val="FF8021">
                    <a:lumMod val="75000"/>
                  </a:srgbClr>
                </a:solidFill>
                <a:latin typeface="Calibri"/>
                <a:ea typeface="Calibri"/>
                <a:cs typeface="B Zar" pitchFamily="2" charset="-78"/>
              </a:rPr>
              <a:t>در جلد 20 این شرح، حدود هزار جمله با عنوان «الحکم المنسوبه» نقل شده است که به گفته ابن ابی الحدید در میان مردم شهرت دارد که از سخنان امام (ع) است</a:t>
            </a:r>
            <a:r>
              <a:rPr lang="fa-IR" sz="2600" b="1" cap="all" dirty="0">
                <a:ln w="9000" cmpd="sng">
                  <a:solidFill>
                    <a:srgbClr val="5DCEAF">
                      <a:shade val="50000"/>
                      <a:satMod val="120000"/>
                    </a:srgbClr>
                  </a:solidFill>
                  <a:prstDash val="solid"/>
                </a:ln>
                <a:solidFill>
                  <a:srgbClr val="FF8021">
                    <a:lumMod val="75000"/>
                  </a:srgbClr>
                </a:solidFill>
                <a:latin typeface="Calibri"/>
                <a:ea typeface="Calibri"/>
                <a:cs typeface="B Zar" pitchFamily="2" charset="-78"/>
              </a:rPr>
              <a:t>.</a:t>
            </a:r>
            <a:endParaRPr lang="en-US" sz="2600" b="1" cap="all" dirty="0">
              <a:ln w="9000" cmpd="sng">
                <a:solidFill>
                  <a:srgbClr val="5DCEAF">
                    <a:shade val="50000"/>
                    <a:satMod val="120000"/>
                  </a:srgbClr>
                </a:solidFill>
                <a:prstDash val="solid"/>
              </a:ln>
              <a:solidFill>
                <a:srgbClr val="FF8021">
                  <a:lumMod val="75000"/>
                </a:srgbClr>
              </a:solidFill>
              <a:latin typeface="Calibri"/>
              <a:ea typeface="Calibri"/>
              <a:cs typeface="B Zar" pitchFamily="2" charset="-78"/>
            </a:endParaRPr>
          </a:p>
          <a:p>
            <a:pPr marL="0" indent="0">
              <a:lnSpc>
                <a:spcPct val="115000"/>
              </a:lnSpc>
              <a:spcAft>
                <a:spcPts val="1000"/>
              </a:spcAft>
              <a:buNone/>
            </a:pPr>
            <a:endParaRPr lang="fa-IR" sz="26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endParaRPr>
          </a:p>
        </p:txBody>
      </p:sp>
      <p:sp>
        <p:nvSpPr>
          <p:cNvPr id="4" name="Rectangle 3"/>
          <p:cNvSpPr/>
          <p:nvPr/>
        </p:nvSpPr>
        <p:spPr>
          <a:xfrm rot="21031548">
            <a:off x="279776" y="3581400"/>
            <a:ext cx="2514600" cy="1366528"/>
          </a:xfrm>
          <a:prstGeom prst="rect">
            <a:avLst/>
          </a:prstGeom>
          <a:scene3d>
            <a:camera prst="orthographicFront">
              <a:rot lat="0" lon="0" rev="0"/>
            </a:camera>
            <a:lightRig rig="balanced" dir="tr"/>
          </a:scene3d>
          <a:sp3d contourW="14605" prstMaterial="plastic">
            <a:bevelT w="50800"/>
            <a:contourClr>
              <a:schemeClr val="accent6">
                <a:shade val="30000"/>
                <a:satMod val="120000"/>
              </a:schemeClr>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lvl="0" algn="ctr">
              <a:lnSpc>
                <a:spcPct val="115000"/>
              </a:lnSpc>
              <a:spcBef>
                <a:spcPct val="20000"/>
              </a:spcBef>
              <a:spcAft>
                <a:spcPts val="1000"/>
              </a:spcAft>
              <a:buClr>
                <a:srgbClr val="F14124">
                  <a:lumMod val="75000"/>
                </a:srgbClr>
              </a:buClr>
              <a:buSzPct val="130000"/>
            </a:pP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B Nazanin" pitchFamily="2" charset="-78"/>
              </a:rPr>
              <a:t>نگارش این شرح </a:t>
            </a:r>
            <a:b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B Nazanin" pitchFamily="2" charset="-78"/>
              </a:rPr>
            </a:b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B Nazanin" pitchFamily="2" charset="-78"/>
              </a:rPr>
              <a:t>چهار سال و هشت ماه </a:t>
            </a:r>
            <a:b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B Nazanin" pitchFamily="2" charset="-78"/>
              </a:rPr>
            </a:b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B Nazanin" pitchFamily="2" charset="-78"/>
              </a:rPr>
              <a:t>به طول انجامید.</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Arial"/>
            </a:endParaRPr>
          </a:p>
        </p:txBody>
      </p:sp>
      <p:sp>
        <p:nvSpPr>
          <p:cNvPr id="2" name="Rectangle 1"/>
          <p:cNvSpPr/>
          <p:nvPr/>
        </p:nvSpPr>
        <p:spPr>
          <a:xfrm>
            <a:off x="2438400" y="0"/>
            <a:ext cx="6553200" cy="1649682"/>
          </a:xfrm>
          <a:prstGeom prst="rect">
            <a:avLst/>
          </a:prstGeom>
        </p:spPr>
        <p:txBody>
          <a:bodyPr wrap="square">
            <a:spAutoFit/>
          </a:bodyPr>
          <a:lstStyle/>
          <a:p>
            <a:pPr lvl="0" algn="ctr">
              <a:lnSpc>
                <a:spcPct val="115000"/>
              </a:lnSpc>
              <a:spcBef>
                <a:spcPct val="20000"/>
              </a:spcBef>
              <a:spcAft>
                <a:spcPts val="1000"/>
              </a:spcAft>
              <a:buClr>
                <a:srgbClr val="F14124">
                  <a:lumMod val="75000"/>
                </a:srgbClr>
              </a:buClr>
              <a:buSzPct val="130000"/>
            </a:pPr>
            <a:r>
              <a:rPr lang="fa-IR" sz="4400" b="1" cap="all" dirty="0" smtClean="0">
                <a:ln w="9000" cmpd="sng">
                  <a:solidFill>
                    <a:srgbClr val="5DCEAF">
                      <a:shade val="50000"/>
                      <a:satMod val="120000"/>
                    </a:srgbClr>
                  </a:solidFill>
                  <a:prstDash val="solid"/>
                </a:ln>
                <a:solidFill>
                  <a:srgbClr val="00CC00"/>
                </a:solidFill>
                <a:effectLst>
                  <a:reflection blurRad="12700" stA="28000" endPos="45000" dist="1000" dir="5400000" sy="-100000" algn="bl" rotWithShape="0"/>
                </a:effectLst>
                <a:latin typeface="Calibri"/>
                <a:ea typeface="Calibri"/>
                <a:cs typeface="B Zar" pitchFamily="2" charset="-78"/>
              </a:rPr>
              <a:t>ویژگی های </a:t>
            </a:r>
            <a:br>
              <a:rPr lang="fa-IR" sz="4400" b="1" cap="all" dirty="0" smtClean="0">
                <a:ln w="9000" cmpd="sng">
                  <a:solidFill>
                    <a:srgbClr val="5DCEAF">
                      <a:shade val="50000"/>
                      <a:satMod val="120000"/>
                    </a:srgbClr>
                  </a:solidFill>
                  <a:prstDash val="solid"/>
                </a:ln>
                <a:solidFill>
                  <a:srgbClr val="00CC00"/>
                </a:solidFill>
                <a:effectLst>
                  <a:reflection blurRad="12700" stA="28000" endPos="45000" dist="1000" dir="5400000" sy="-100000" algn="bl" rotWithShape="0"/>
                </a:effectLst>
                <a:latin typeface="Calibri"/>
                <a:ea typeface="Calibri"/>
                <a:cs typeface="B Zar" pitchFamily="2" charset="-78"/>
              </a:rPr>
            </a:br>
            <a:r>
              <a:rPr lang="fa-IR" sz="4400" b="1" cap="all" dirty="0" smtClean="0">
                <a:ln w="9000" cmpd="sng">
                  <a:solidFill>
                    <a:srgbClr val="5DCEAF">
                      <a:shade val="50000"/>
                      <a:satMod val="120000"/>
                    </a:srgbClr>
                  </a:solidFill>
                  <a:prstDash val="solid"/>
                </a:ln>
                <a:solidFill>
                  <a:srgbClr val="00CC00"/>
                </a:solidFill>
                <a:effectLst>
                  <a:reflection blurRad="12700" stA="28000" endPos="45000" dist="1000" dir="5400000" sy="-100000" algn="bl" rotWithShape="0"/>
                </a:effectLst>
                <a:latin typeface="Calibri"/>
                <a:ea typeface="Calibri"/>
                <a:cs typeface="B Zar" pitchFamily="2" charset="-78"/>
              </a:rPr>
              <a:t>شرح ابن ابی الحدید:</a:t>
            </a:r>
            <a:endParaRPr lang="fa-IR" sz="4400" b="1" cap="all" dirty="0">
              <a:ln w="9000" cmpd="sng">
                <a:solidFill>
                  <a:srgbClr val="5DCEAF">
                    <a:shade val="50000"/>
                    <a:satMod val="120000"/>
                  </a:srgbClr>
                </a:solidFill>
                <a:prstDash val="solid"/>
              </a:ln>
              <a:solidFill>
                <a:srgbClr val="00CC00"/>
              </a:solidFill>
              <a:effectLst>
                <a:reflection blurRad="12700" stA="28000" endPos="45000" dist="1000" dir="5400000" sy="-100000" algn="bl" rotWithShape="0"/>
              </a:effectLst>
              <a:latin typeface="Calibri"/>
              <a:ea typeface="Calibri"/>
              <a:cs typeface="B Zar" pitchFamily="2" charset="-78"/>
            </a:endParaRPr>
          </a:p>
        </p:txBody>
      </p:sp>
      <p:pic>
        <p:nvPicPr>
          <p:cNvPr id="1026" name="Picture 2" descr="D:\کتابشناسی نهج البلاغه\لیست نهایی و اصلی کتاب های نهج البلاغه\2-شروح نهج البلاغه\اسکن شروح به سایر زبانها\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58" y="246465"/>
            <a:ext cx="2025342" cy="297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812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260648"/>
            <a:ext cx="8640960" cy="3744416"/>
          </a:xfrm>
        </p:spPr>
        <p:txBody>
          <a:bodyPr>
            <a:noAutofit/>
          </a:bodyPr>
          <a:lstStyle/>
          <a:p>
            <a:pPr marL="45720" indent="0">
              <a:buNone/>
            </a:pPr>
            <a:r>
              <a:rPr lang="fa-IR" sz="3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cs typeface="B Mitra" pitchFamily="2" charset="-78"/>
              </a:rPr>
              <a:t>مصباح السالکین</a:t>
            </a:r>
            <a:endParaRPr lang="fa-IR" sz="3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cs typeface="B Mitra" pitchFamily="2" charset="-78"/>
            </a:endParaRPr>
          </a:p>
          <a:p>
            <a:pPr marL="45720" indent="0">
              <a:lnSpc>
                <a:spcPct val="150000"/>
              </a:lnSpc>
              <a:buNone/>
            </a:pPr>
            <a:r>
              <a:rPr lang="fa-IR" sz="2400" b="1" dirty="0">
                <a:solidFill>
                  <a:srgbClr val="7030A0"/>
                </a:solidFill>
                <a:effectLst>
                  <a:innerShdw blurRad="63500" dist="50800" dir="10800000">
                    <a:prstClr val="black">
                      <a:alpha val="50000"/>
                    </a:prstClr>
                  </a:innerShdw>
                </a:effectLst>
                <a:cs typeface="B Mitra" pitchFamily="2" charset="-78"/>
              </a:rPr>
              <a:t>کمال الدین میثم بن علی بن میثم البحرانی </a:t>
            </a:r>
            <a:r>
              <a:rPr lang="fa-IR" sz="2400" b="1" dirty="0" smtClean="0">
                <a:solidFill>
                  <a:srgbClr val="7030A0"/>
                </a:solidFill>
                <a:effectLst>
                  <a:innerShdw blurRad="63500" dist="50800" dir="10800000">
                    <a:prstClr val="black">
                      <a:alpha val="50000"/>
                    </a:prstClr>
                  </a:innerShdw>
                </a:effectLst>
                <a:cs typeface="B Mitra" pitchFamily="2" charset="-78"/>
              </a:rPr>
              <a:t>(679 ق)</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این شرح به زبان عربی و در پنج جلد نگاشته شده است.</a:t>
            </a:r>
          </a:p>
          <a:p>
            <a:pPr marL="45720" indent="0">
              <a:buNone/>
            </a:pPr>
            <a:r>
              <a:rPr lang="fa-IR" sz="2400" b="1" dirty="0" smtClean="0">
                <a:solidFill>
                  <a:srgbClr val="7030A0"/>
                </a:solidFill>
                <a:effectLst>
                  <a:innerShdw blurRad="63500" dist="50800" dir="10800000">
                    <a:prstClr val="black">
                      <a:alpha val="50000"/>
                    </a:prstClr>
                  </a:innerShdw>
                </a:effectLst>
                <a:cs typeface="B Badr" pitchFamily="2" charset="-78"/>
              </a:rPr>
              <a:t>مهمترین ویژگی این شرح، توجه به مسائل کلامی و فلسفی </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در آن است.</a:t>
            </a:r>
          </a:p>
          <a:p>
            <a:pPr marL="45720" indent="0">
              <a:buNone/>
            </a:pPr>
            <a:r>
              <a:rPr lang="fa-IR" sz="2400" b="1" dirty="0" smtClean="0">
                <a:solidFill>
                  <a:srgbClr val="7030A0"/>
                </a:solidFill>
                <a:effectLst>
                  <a:innerShdw blurRad="63500" dist="50800" dir="10800000">
                    <a:prstClr val="black">
                      <a:alpha val="50000"/>
                    </a:prstClr>
                  </a:innerShdw>
                </a:effectLst>
                <a:cs typeface="B Badr" pitchFamily="2" charset="-78"/>
              </a:rPr>
              <a:t>از ابن میثم شرح دیگری نیز با عنوان اختیار مصباح السالکین یا شرح صغیر بر نهج‌البلاغه موجود است.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311195">
            <a:off x="363205" y="159898"/>
            <a:ext cx="1920960" cy="2783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341443" y="4005064"/>
            <a:ext cx="6695053" cy="2708920"/>
          </a:xfrm>
          <a:prstGeom prst="rect">
            <a:avLst/>
          </a:prstGeom>
        </p:spPr>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150000"/>
              </a:lnSpc>
              <a:buFont typeface="Arial" pitchFamily="34" charset="0"/>
              <a:buChar char="•"/>
            </a:pPr>
            <a:r>
              <a:rPr lang="fa-IR" sz="2400" b="1" dirty="0" smtClean="0">
                <a:solidFill>
                  <a:srgbClr val="FF0000"/>
                </a:solidFill>
                <a:effectLst>
                  <a:innerShdw blurRad="63500" dist="50800" dir="10800000">
                    <a:prstClr val="black">
                      <a:alpha val="50000"/>
                    </a:prstClr>
                  </a:innerShdw>
                </a:effectLst>
                <a:cs typeface="B Compset" pitchFamily="2" charset="-78"/>
              </a:rPr>
              <a:t>شرح مصباح السالکین، به همت جمعی از نویسندگان</a:t>
            </a:r>
            <a:r>
              <a:rPr lang="fa-IR" sz="2400" b="1" dirty="0">
                <a:solidFill>
                  <a:srgbClr val="FF0000"/>
                </a:solidFill>
                <a:effectLst>
                  <a:innerShdw blurRad="63500" dist="50800" dir="10800000">
                    <a:prstClr val="black">
                      <a:alpha val="50000"/>
                    </a:prstClr>
                  </a:innerShdw>
                </a:effectLst>
                <a:cs typeface="B Compset" pitchFamily="2" charset="-78"/>
              </a:rPr>
              <a:t>، </a:t>
            </a:r>
            <a:r>
              <a:rPr lang="fa-IR" sz="2400" b="1" dirty="0" smtClean="0">
                <a:solidFill>
                  <a:srgbClr val="FF0000"/>
                </a:solidFill>
                <a:effectLst>
                  <a:innerShdw blurRad="63500" dist="50800" dir="10800000">
                    <a:prstClr val="black">
                      <a:alpha val="50000"/>
                    </a:prstClr>
                  </a:innerShdw>
                </a:effectLst>
                <a:cs typeface="B Compset" pitchFamily="2" charset="-78"/>
              </a:rPr>
              <a:t>به مناسبت برگزاری کنگره بزرگداشت ابن میثم در سال 1385، در هشت جلد </a:t>
            </a:r>
            <a:r>
              <a:rPr lang="fa-IR" sz="2400" b="1" dirty="0">
                <a:solidFill>
                  <a:srgbClr val="FF0000"/>
                </a:solidFill>
                <a:effectLst>
                  <a:innerShdw blurRad="63500" dist="50800" dir="10800000">
                    <a:prstClr val="black">
                      <a:alpha val="50000"/>
                    </a:prstClr>
                  </a:innerShdw>
                </a:effectLst>
                <a:cs typeface="B Compset" pitchFamily="2" charset="-78"/>
              </a:rPr>
              <a:t>به فارسی ترجمه و توسط </a:t>
            </a:r>
            <a:r>
              <a:rPr lang="fa-IR" sz="2400" b="1" dirty="0" smtClean="0">
                <a:solidFill>
                  <a:srgbClr val="FF0000"/>
                </a:solidFill>
                <a:effectLst>
                  <a:innerShdw blurRad="63500" dist="50800" dir="10800000">
                    <a:prstClr val="black">
                      <a:alpha val="50000"/>
                    </a:prstClr>
                  </a:innerShdw>
                </a:effectLst>
                <a:cs typeface="B Compset" pitchFamily="2" charset="-78"/>
              </a:rPr>
              <a:t>انتشارات </a:t>
            </a:r>
            <a:r>
              <a:rPr lang="fa-IR" sz="2400" b="1" dirty="0">
                <a:solidFill>
                  <a:srgbClr val="FF0000"/>
                </a:solidFill>
                <a:effectLst>
                  <a:innerShdw blurRad="63500" dist="50800" dir="10800000">
                    <a:prstClr val="black">
                      <a:alpha val="50000"/>
                    </a:prstClr>
                  </a:innerShdw>
                </a:effectLst>
                <a:cs typeface="B Compset" pitchFamily="2" charset="-78"/>
              </a:rPr>
              <a:t>بنیاد </a:t>
            </a:r>
            <a:r>
              <a:rPr lang="fa-IR" sz="2400" b="1" dirty="0" smtClean="0">
                <a:solidFill>
                  <a:srgbClr val="FF0000"/>
                </a:solidFill>
                <a:effectLst>
                  <a:innerShdw blurRad="63500" dist="50800" dir="10800000">
                    <a:prstClr val="black">
                      <a:alpha val="50000"/>
                    </a:prstClr>
                  </a:innerShdw>
                </a:effectLst>
                <a:cs typeface="B Compset" pitchFamily="2" charset="-78"/>
              </a:rPr>
              <a:t>پژوهش </a:t>
            </a:r>
            <a:r>
              <a:rPr lang="fa-IR" sz="2400" b="1" dirty="0">
                <a:solidFill>
                  <a:srgbClr val="FF0000"/>
                </a:solidFill>
                <a:effectLst>
                  <a:innerShdw blurRad="63500" dist="50800" dir="10800000">
                    <a:prstClr val="black">
                      <a:alpha val="50000"/>
                    </a:prstClr>
                  </a:innerShdw>
                </a:effectLst>
                <a:cs typeface="B Compset" pitchFamily="2" charset="-78"/>
              </a:rPr>
              <a:t>های اسلامی آستان قدس رضوی </a:t>
            </a:r>
            <a:r>
              <a:rPr lang="fa-IR" sz="2400" b="1" dirty="0" smtClean="0">
                <a:solidFill>
                  <a:srgbClr val="FF0000"/>
                </a:solidFill>
                <a:effectLst>
                  <a:innerShdw blurRad="63500" dist="50800" dir="10800000">
                    <a:prstClr val="black">
                      <a:alpha val="50000"/>
                    </a:prstClr>
                  </a:innerShdw>
                </a:effectLst>
                <a:cs typeface="B Compset" pitchFamily="2" charset="-78"/>
              </a:rPr>
              <a:t>به چاپ رسید.</a:t>
            </a:r>
          </a:p>
          <a:p>
            <a:pPr marL="45720" indent="0">
              <a:buNone/>
            </a:pPr>
            <a:r>
              <a:rPr lang="fa-IR" sz="2400" b="1" dirty="0">
                <a:solidFill>
                  <a:srgbClr val="7030A0"/>
                </a:solidFill>
                <a:effectLst>
                  <a:innerShdw blurRad="63500" dist="50800" dir="10800000">
                    <a:prstClr val="black">
                      <a:alpha val="50000"/>
                    </a:prstClr>
                  </a:innerShdw>
                </a:effectLst>
                <a:cs typeface="2  Mitra" pitchFamily="2" charset="-78"/>
              </a:rPr>
              <a:t> </a:t>
            </a:r>
            <a:endParaRPr lang="fa-IR" sz="2400" b="1" dirty="0" smtClean="0">
              <a:solidFill>
                <a:srgbClr val="7030A0"/>
              </a:solidFill>
              <a:effectLst>
                <a:innerShdw blurRad="63500" dist="50800" dir="10800000">
                  <a:prstClr val="black">
                    <a:alpha val="50000"/>
                  </a:prstClr>
                </a:innerShdw>
              </a:effectLst>
              <a:cs typeface="2  Mitra" pitchFamily="2" charset="-78"/>
            </a:endParaRPr>
          </a:p>
        </p:txBody>
      </p:sp>
      <p:pic>
        <p:nvPicPr>
          <p:cNvPr id="10242" name="Picture 2" descr="D:\کتابشناسی نهج البلاغه\لیست نهایی و اصلی کتاب های نهج البلاغه\2-شروح نهج البلاغه\اسکن کتابهای شروح نهج البلاغه به فارسی\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0620">
            <a:off x="489839" y="4073230"/>
            <a:ext cx="1654389" cy="255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135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838200"/>
            <a:ext cx="6096000" cy="1070037"/>
          </a:xfrm>
          <a:prstGeom prst="rect">
            <a:avLst/>
          </a:prstGeom>
        </p:spPr>
        <p:txBody>
          <a:bodyPr wrap="square">
            <a:spAutoFit/>
          </a:bodyPr>
          <a:lstStyle/>
          <a:p>
            <a:pPr marL="179070">
              <a:lnSpc>
                <a:spcPct val="115000"/>
              </a:lnSpc>
              <a:spcAft>
                <a:spcPts val="1000"/>
              </a:spcAft>
            </a:pPr>
            <a:r>
              <a:rPr lang="fa-IR" sz="2400" b="1" dirty="0" smtClean="0">
                <a:solidFill>
                  <a:schemeClr val="bg2">
                    <a:lumMod val="25000"/>
                  </a:schemeClr>
                </a:solidFill>
                <a:latin typeface="Calibri"/>
                <a:ea typeface="Calibri"/>
                <a:cs typeface="B Zar" pitchFamily="2" charset="-78"/>
              </a:rPr>
              <a:t>کمال</a:t>
            </a:r>
            <a:r>
              <a:rPr lang="fa-IR" sz="2400" b="1" dirty="0">
                <a:solidFill>
                  <a:schemeClr val="bg2">
                    <a:lumMod val="25000"/>
                  </a:schemeClr>
                </a:solidFill>
                <a:latin typeface="Calibri"/>
                <a:ea typeface="Calibri"/>
                <a:cs typeface="B Zar" pitchFamily="2" charset="-78"/>
              </a:rPr>
              <a:t>‏الدین میثم بن علی بن میثم </a:t>
            </a:r>
            <a:r>
              <a:rPr lang="fa-IR" sz="2400" b="1" dirty="0" smtClean="0">
                <a:solidFill>
                  <a:schemeClr val="bg2">
                    <a:lumMod val="25000"/>
                  </a:schemeClr>
                </a:solidFill>
                <a:latin typeface="Calibri"/>
                <a:ea typeface="Calibri"/>
                <a:cs typeface="B Zar" pitchFamily="2" charset="-78"/>
              </a:rPr>
              <a:t>بحرانی</a:t>
            </a:r>
          </a:p>
          <a:p>
            <a:pPr marL="179070">
              <a:lnSpc>
                <a:spcPct val="115000"/>
              </a:lnSpc>
              <a:spcAft>
                <a:spcPts val="1000"/>
              </a:spcAft>
            </a:pPr>
            <a:r>
              <a:rPr lang="fa-IR" sz="2400" b="1" dirty="0">
                <a:solidFill>
                  <a:schemeClr val="bg2">
                    <a:lumMod val="25000"/>
                  </a:schemeClr>
                </a:solidFill>
                <a:latin typeface="Calibri"/>
                <a:ea typeface="Calibri"/>
                <a:cs typeface="B Zar" pitchFamily="2" charset="-78"/>
              </a:rPr>
              <a:t>متوفای  679 یا 699 </a:t>
            </a:r>
            <a:r>
              <a:rPr lang="fa-IR" sz="2400" b="1" dirty="0" smtClean="0">
                <a:solidFill>
                  <a:schemeClr val="bg2">
                    <a:lumMod val="25000"/>
                  </a:schemeClr>
                </a:solidFill>
                <a:latin typeface="Calibri"/>
                <a:ea typeface="Calibri"/>
                <a:cs typeface="B Zar" pitchFamily="2" charset="-78"/>
              </a:rPr>
              <a:t>ق</a:t>
            </a:r>
            <a:endParaRPr lang="en-US" sz="2400" b="1" dirty="0">
              <a:solidFill>
                <a:schemeClr val="bg2">
                  <a:lumMod val="25000"/>
                </a:schemeClr>
              </a:solidFill>
              <a:effectLst/>
              <a:latin typeface="Calibri"/>
              <a:ea typeface="Calibri"/>
              <a:cs typeface="B Zar" pitchFamily="2" charset="-78"/>
            </a:endParaRPr>
          </a:p>
        </p:txBody>
      </p:sp>
      <p:sp>
        <p:nvSpPr>
          <p:cNvPr id="5" name="Rectangle 4"/>
          <p:cNvSpPr/>
          <p:nvPr/>
        </p:nvSpPr>
        <p:spPr>
          <a:xfrm>
            <a:off x="3657600" y="2141598"/>
            <a:ext cx="5029200" cy="90640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77800" indent="-114300">
              <a:lnSpc>
                <a:spcPct val="115000"/>
              </a:lnSpc>
              <a:spcAft>
                <a:spcPts val="1000"/>
              </a:spcAft>
            </a:pPr>
            <a:r>
              <a:rPr lang="fa-IR" sz="2300" b="1" dirty="0">
                <a:solidFill>
                  <a:schemeClr val="accent4">
                    <a:lumMod val="50000"/>
                  </a:schemeClr>
                </a:solidFill>
                <a:latin typeface="Calibri"/>
                <a:ea typeface="Calibri"/>
                <a:cs typeface="B Nazanin" pitchFamily="2" charset="-78"/>
              </a:rPr>
              <a:t>نگارش این اثر در سال 677 </a:t>
            </a:r>
            <a:r>
              <a:rPr lang="fa-IR" sz="2300" b="1" dirty="0" smtClean="0">
                <a:solidFill>
                  <a:schemeClr val="accent4">
                    <a:lumMod val="50000"/>
                  </a:schemeClr>
                </a:solidFill>
                <a:latin typeface="Calibri"/>
                <a:ea typeface="Calibri"/>
                <a:cs typeface="B Nazanin" pitchFamily="2" charset="-78"/>
              </a:rPr>
              <a:t>ق به پایان رسید </a:t>
            </a:r>
            <a:br>
              <a:rPr lang="fa-IR" sz="2300" b="1" dirty="0" smtClean="0">
                <a:solidFill>
                  <a:schemeClr val="accent4">
                    <a:lumMod val="50000"/>
                  </a:schemeClr>
                </a:solidFill>
                <a:latin typeface="Calibri"/>
                <a:ea typeface="Calibri"/>
                <a:cs typeface="B Nazanin" pitchFamily="2" charset="-78"/>
              </a:rPr>
            </a:br>
            <a:r>
              <a:rPr lang="fa-IR" sz="2300" b="1" dirty="0" smtClean="0">
                <a:solidFill>
                  <a:schemeClr val="accent4">
                    <a:lumMod val="50000"/>
                  </a:schemeClr>
                </a:solidFill>
                <a:latin typeface="Calibri"/>
                <a:ea typeface="Calibri"/>
                <a:cs typeface="B Nazanin" pitchFamily="2" charset="-78"/>
              </a:rPr>
              <a:t>و هم اکنون در </a:t>
            </a:r>
            <a:r>
              <a:rPr lang="fa-IR" sz="2300" b="1" dirty="0">
                <a:solidFill>
                  <a:schemeClr val="accent4">
                    <a:lumMod val="50000"/>
                  </a:schemeClr>
                </a:solidFill>
                <a:latin typeface="Calibri"/>
                <a:ea typeface="Calibri"/>
                <a:cs typeface="B Nazanin" pitchFamily="2" charset="-78"/>
              </a:rPr>
              <a:t>پنج جلد </a:t>
            </a:r>
            <a:r>
              <a:rPr lang="fa-IR" sz="2300" b="1" dirty="0" smtClean="0">
                <a:solidFill>
                  <a:schemeClr val="accent4">
                    <a:lumMod val="50000"/>
                  </a:schemeClr>
                </a:solidFill>
                <a:latin typeface="Calibri"/>
                <a:ea typeface="Calibri"/>
                <a:cs typeface="B Nazanin" pitchFamily="2" charset="-78"/>
              </a:rPr>
              <a:t>منتشر شده است.</a:t>
            </a:r>
            <a:endParaRPr lang="en-US" sz="2300" b="1" dirty="0">
              <a:solidFill>
                <a:schemeClr val="accent4">
                  <a:lumMod val="50000"/>
                </a:schemeClr>
              </a:solidFill>
              <a:effectLst/>
              <a:latin typeface="Calibri"/>
              <a:ea typeface="Calibri"/>
              <a:cs typeface="B Nazanin" pitchFamily="2" charset="-78"/>
            </a:endParaRPr>
          </a:p>
        </p:txBody>
      </p:sp>
      <p:sp>
        <p:nvSpPr>
          <p:cNvPr id="6" name="Rectangle 5"/>
          <p:cNvSpPr/>
          <p:nvPr/>
        </p:nvSpPr>
        <p:spPr>
          <a:xfrm>
            <a:off x="225568" y="3456396"/>
            <a:ext cx="8766031" cy="3321935"/>
          </a:xfrm>
          <a:prstGeom prst="rect">
            <a:avLst/>
          </a:prstGeom>
          <a:solidFill>
            <a:srgbClr val="F1594D"/>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179070" algn="ctr">
              <a:lnSpc>
                <a:spcPct val="115000"/>
              </a:lnSpc>
              <a:spcAft>
                <a:spcPts val="1000"/>
              </a:spcAft>
            </a:pPr>
            <a:r>
              <a:rPr lang="fa-IR" sz="2300" dirty="0">
                <a:latin typeface="Calibri"/>
                <a:ea typeface="Calibri"/>
                <a:cs typeface="B Nazanin" pitchFamily="2" charset="-78"/>
              </a:rPr>
              <a:t>دکتر مصطفوی، در کتاب «پرتوی از نهج‏البلاغه» </a:t>
            </a:r>
            <a:r>
              <a:rPr lang="fa-IR" sz="2300" dirty="0" smtClean="0">
                <a:latin typeface="Calibri"/>
                <a:ea typeface="Calibri"/>
                <a:cs typeface="B Nazanin" pitchFamily="2" charset="-78"/>
              </a:rPr>
              <a:t>می‌گوید: «ابن میثم فقط </a:t>
            </a:r>
            <a:r>
              <a:rPr lang="fa-IR" sz="2300" dirty="0">
                <a:latin typeface="Calibri"/>
                <a:ea typeface="Calibri"/>
                <a:cs typeface="B Nazanin" pitchFamily="2" charset="-78"/>
              </a:rPr>
              <a:t>لغت را دقیق معنا </a:t>
            </a:r>
            <a:r>
              <a:rPr lang="fa-IR" sz="2300" dirty="0" smtClean="0">
                <a:latin typeface="Calibri"/>
                <a:ea typeface="Calibri"/>
                <a:cs typeface="B Nazanin" pitchFamily="2" charset="-78"/>
              </a:rPr>
              <a:t>کرده، </a:t>
            </a:r>
            <a:r>
              <a:rPr lang="fa-IR" sz="2300" dirty="0">
                <a:latin typeface="Calibri"/>
                <a:ea typeface="Calibri"/>
                <a:cs typeface="B Nazanin" pitchFamily="2" charset="-78"/>
              </a:rPr>
              <a:t>اما از نظر تحلیل‏های اجتماعی، تاریخی و اخلاقی نهج‏البلاغه، شرح خوبی نیست.» </a:t>
            </a:r>
          </a:p>
          <a:p>
            <a:pPr marL="179070" algn="ctr">
              <a:lnSpc>
                <a:spcPct val="115000"/>
              </a:lnSpc>
              <a:spcAft>
                <a:spcPts val="1000"/>
              </a:spcAft>
            </a:pPr>
            <a:r>
              <a:rPr lang="fa-IR" sz="2300" dirty="0">
                <a:latin typeface="Calibri"/>
                <a:ea typeface="Calibri"/>
                <a:cs typeface="B Nazanin" pitchFamily="2" charset="-78"/>
              </a:rPr>
              <a:t>علامه شیخ محمدتقی شوشتری، در بهج‏الصباغه، معتقد است: «ابن‏میثم چون مذاق فلسفی داشته تاویلات غیرصحیح زیادی در شرح مرتکب شده است و در فهم مراد به اشتباه افتاده و اطلاعات تاریخی او اندک بوده و در این موارد نیز اشتباهاتی دارد.»</a:t>
            </a:r>
          </a:p>
          <a:p>
            <a:pPr marL="179070" algn="ctr">
              <a:lnSpc>
                <a:spcPct val="115000"/>
              </a:lnSpc>
              <a:spcAft>
                <a:spcPts val="1000"/>
              </a:spcAft>
            </a:pPr>
            <a:r>
              <a:rPr lang="fa-IR" sz="2300" dirty="0" smtClean="0">
                <a:latin typeface="Calibri"/>
                <a:ea typeface="Calibri"/>
                <a:cs typeface="B Nazanin" pitchFamily="2" charset="-78"/>
              </a:rPr>
              <a:t>علامه </a:t>
            </a:r>
            <a:r>
              <a:rPr lang="fa-IR" sz="2300" dirty="0">
                <a:latin typeface="Calibri"/>
                <a:ea typeface="Calibri"/>
                <a:cs typeface="B Nazanin" pitchFamily="2" charset="-78"/>
              </a:rPr>
              <a:t>محدث اُرموی می گوید: «شایسته است این شرح نهج‏البلاغه با نور بر حدقه‏های چشم انسان نوشته شود، نه با قلم روی کاغذها.» </a:t>
            </a:r>
            <a:endParaRPr lang="fa-IR" sz="2300" dirty="0" smtClean="0">
              <a:latin typeface="Calibri"/>
              <a:ea typeface="Calibri"/>
              <a:cs typeface="B Nazanin" pitchFamily="2" charset="-78"/>
            </a:endParaRPr>
          </a:p>
        </p:txBody>
      </p:sp>
      <p:sp>
        <p:nvSpPr>
          <p:cNvPr id="2" name="Rectangle 1"/>
          <p:cNvSpPr/>
          <p:nvPr/>
        </p:nvSpPr>
        <p:spPr>
          <a:xfrm>
            <a:off x="4185401" y="-38219"/>
            <a:ext cx="4954588" cy="800219"/>
          </a:xfrm>
          <a:prstGeom prst="rect">
            <a:avLst/>
          </a:prstGeom>
        </p:spPr>
        <p:txBody>
          <a:bodyPr wrap="square">
            <a:spAutoFit/>
          </a:bodyPr>
          <a:lstStyle/>
          <a:p>
            <a:pPr marL="179070" lvl="0">
              <a:lnSpc>
                <a:spcPct val="115000"/>
              </a:lnSpc>
              <a:spcAft>
                <a:spcPts val="1000"/>
              </a:spcAft>
            </a:pPr>
            <a:r>
              <a:rPr lang="fa-I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rPr>
              <a:t>شرح ابن میثم بحرانی</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endParaRPr>
          </a:p>
        </p:txBody>
      </p:sp>
      <p:pic>
        <p:nvPicPr>
          <p:cNvPr id="8" name="Picture 7" descr="D:\نهج البلاغه\کتابشناسی نهج البلاغه\کتابشناسی اصلی نهج البلاغه\2-شروح نهج البلاغه\اسکن شروح به سایر زبانها\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68" y="200059"/>
            <a:ext cx="2123405" cy="3076541"/>
          </a:xfrm>
          <a:prstGeom prst="rect">
            <a:avLst/>
          </a:prstGeom>
          <a:noFill/>
          <a:ln>
            <a:noFill/>
          </a:ln>
        </p:spPr>
      </p:pic>
    </p:spTree>
    <p:extLst>
      <p:ext uri="{BB962C8B-B14F-4D97-AF65-F5344CB8AC3E}">
        <p14:creationId xmlns:p14="http://schemas.microsoft.com/office/powerpoint/2010/main" val="4056944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799" y="1843048"/>
            <a:ext cx="3450771" cy="2728952"/>
          </a:xfrm>
          <a:prstGeom prst="rect">
            <a:avLst/>
          </a:prstGeom>
        </p:spPr>
        <p:txBody>
          <a:bodyPr wrap="square">
            <a:spAutoFit/>
          </a:bodyPr>
          <a:lstStyle/>
          <a:p>
            <a:pPr marL="179070">
              <a:lnSpc>
                <a:spcPct val="115000"/>
              </a:lnSpc>
              <a:spcAft>
                <a:spcPts val="1000"/>
              </a:spcAft>
            </a:pPr>
            <a:r>
              <a:rPr lang="fa-IR" sz="2400" b="1" dirty="0" smtClean="0">
                <a:solidFill>
                  <a:schemeClr val="bg2">
                    <a:lumMod val="25000"/>
                  </a:schemeClr>
                </a:solidFill>
                <a:latin typeface="Calibri"/>
                <a:ea typeface="Calibri"/>
                <a:cs typeface="B Zar" pitchFamily="2" charset="-78"/>
              </a:rPr>
              <a:t>1- تبیین قواعد ادبی</a:t>
            </a:r>
          </a:p>
          <a:p>
            <a:pPr marL="179070">
              <a:lnSpc>
                <a:spcPct val="115000"/>
              </a:lnSpc>
              <a:spcAft>
                <a:spcPts val="1000"/>
              </a:spcAft>
            </a:pPr>
            <a:r>
              <a:rPr lang="fa-IR" sz="2400" b="1" dirty="0" smtClean="0">
                <a:solidFill>
                  <a:schemeClr val="bg2">
                    <a:lumMod val="25000"/>
                  </a:schemeClr>
                </a:solidFill>
                <a:effectLst/>
                <a:latin typeface="Calibri"/>
                <a:ea typeface="Calibri"/>
                <a:cs typeface="B Zar" pitchFamily="2" charset="-78"/>
              </a:rPr>
              <a:t>2- مباحث کلامی</a:t>
            </a:r>
          </a:p>
          <a:p>
            <a:pPr marL="179070">
              <a:lnSpc>
                <a:spcPct val="115000"/>
              </a:lnSpc>
              <a:spcAft>
                <a:spcPts val="1000"/>
              </a:spcAft>
            </a:pPr>
            <a:r>
              <a:rPr lang="fa-IR" sz="2400" b="1" dirty="0" smtClean="0">
                <a:solidFill>
                  <a:schemeClr val="bg2">
                    <a:lumMod val="25000"/>
                  </a:schemeClr>
                </a:solidFill>
                <a:latin typeface="Calibri"/>
                <a:ea typeface="Calibri"/>
                <a:cs typeface="B Zar" pitchFamily="2" charset="-78"/>
              </a:rPr>
              <a:t>3- اسباب صدور</a:t>
            </a:r>
          </a:p>
          <a:p>
            <a:pPr marL="179070">
              <a:lnSpc>
                <a:spcPct val="115000"/>
              </a:lnSpc>
              <a:spcAft>
                <a:spcPts val="1000"/>
              </a:spcAft>
            </a:pPr>
            <a:r>
              <a:rPr lang="fa-IR" sz="2400" b="1" dirty="0" smtClean="0">
                <a:solidFill>
                  <a:schemeClr val="bg2">
                    <a:lumMod val="25000"/>
                  </a:schemeClr>
                </a:solidFill>
                <a:effectLst/>
                <a:latin typeface="Calibri"/>
                <a:ea typeface="Calibri"/>
                <a:cs typeface="B Zar" pitchFamily="2" charset="-78"/>
              </a:rPr>
              <a:t>4- استنادات قرآنی</a:t>
            </a:r>
          </a:p>
          <a:p>
            <a:pPr marL="179070">
              <a:lnSpc>
                <a:spcPct val="115000"/>
              </a:lnSpc>
              <a:spcAft>
                <a:spcPts val="1000"/>
              </a:spcAft>
            </a:pPr>
            <a:r>
              <a:rPr lang="fa-IR" sz="2400" b="1" dirty="0" smtClean="0">
                <a:solidFill>
                  <a:schemeClr val="bg2">
                    <a:lumMod val="25000"/>
                  </a:schemeClr>
                </a:solidFill>
                <a:latin typeface="Calibri"/>
                <a:ea typeface="Calibri"/>
                <a:cs typeface="B Zar" pitchFamily="2" charset="-78"/>
              </a:rPr>
              <a:t>5- تبیین واژه ها</a:t>
            </a:r>
            <a:endParaRPr lang="en-US" sz="2400" b="1" dirty="0">
              <a:solidFill>
                <a:schemeClr val="bg2">
                  <a:lumMod val="25000"/>
                </a:schemeClr>
              </a:solidFill>
              <a:effectLst/>
              <a:latin typeface="Calibri"/>
              <a:ea typeface="Calibri"/>
              <a:cs typeface="B Zar" pitchFamily="2" charset="-78"/>
            </a:endParaRPr>
          </a:p>
        </p:txBody>
      </p:sp>
      <p:sp>
        <p:nvSpPr>
          <p:cNvPr id="2" name="Rectangle 1"/>
          <p:cNvSpPr/>
          <p:nvPr/>
        </p:nvSpPr>
        <p:spPr>
          <a:xfrm>
            <a:off x="2971800" y="32657"/>
            <a:ext cx="4954588" cy="1508105"/>
          </a:xfrm>
          <a:prstGeom prst="rect">
            <a:avLst/>
          </a:prstGeom>
        </p:spPr>
        <p:txBody>
          <a:bodyPr wrap="square">
            <a:spAutoFit/>
          </a:bodyPr>
          <a:lstStyle/>
          <a:p>
            <a:pPr marL="179070" lvl="0" algn="ctr">
              <a:lnSpc>
                <a:spcPct val="115000"/>
              </a:lnSpc>
              <a:spcAft>
                <a:spcPts val="1000"/>
              </a:spcAft>
            </a:pPr>
            <a:r>
              <a:rPr lang="fa-I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rPr>
              <a:t>ویژگی های </a:t>
            </a:r>
            <a:br>
              <a:rPr lang="fa-I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rPr>
            </a:br>
            <a:r>
              <a:rPr lang="fa-I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rPr>
              <a:t>شرح </a:t>
            </a:r>
            <a:r>
              <a:rPr lang="fa-I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rPr>
              <a:t>ابن میثم </a:t>
            </a:r>
            <a:r>
              <a:rPr lang="fa-I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rPr>
              <a:t>بحرانی:</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2">
                    <a:satMod val="175000"/>
                    <a:alpha val="40000"/>
                  </a:schemeClr>
                </a:glow>
                <a:innerShdw blurRad="69850" dist="43180" dir="5400000">
                  <a:srgbClr val="000000">
                    <a:alpha val="65000"/>
                  </a:srgbClr>
                </a:innerShdw>
              </a:effectLst>
              <a:latin typeface="Calibri"/>
              <a:ea typeface="Calibri"/>
              <a:cs typeface="B Zar" pitchFamily="2" charset="-78"/>
            </a:endParaRPr>
          </a:p>
        </p:txBody>
      </p:sp>
      <p:pic>
        <p:nvPicPr>
          <p:cNvPr id="8" name="Picture 7" descr="D:\نهج البلاغه\کتابشناسی نهج البلاغه\کتابشناسی اصلی نهج البلاغه\2-شروح نهج البلاغه\اسکن شروح به سایر زبانها\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68" y="200059"/>
            <a:ext cx="2123405" cy="3076541"/>
          </a:xfrm>
          <a:prstGeom prst="rect">
            <a:avLst/>
          </a:prstGeom>
          <a:noFill/>
          <a:ln>
            <a:noFill/>
          </a:ln>
        </p:spPr>
      </p:pic>
      <p:sp>
        <p:nvSpPr>
          <p:cNvPr id="9" name="Rectangle 8"/>
          <p:cNvSpPr/>
          <p:nvPr/>
        </p:nvSpPr>
        <p:spPr>
          <a:xfrm>
            <a:off x="533400" y="5486400"/>
            <a:ext cx="8001000" cy="941796"/>
          </a:xfrm>
          <a:prstGeom prst="rect">
            <a:avLst/>
          </a:prstGeom>
        </p:spPr>
        <p:txBody>
          <a:bodyPr wrap="square">
            <a:spAutoFit/>
          </a:bodyPr>
          <a:lstStyle/>
          <a:p>
            <a:pPr marL="179070" lvl="0" algn="ctr">
              <a:lnSpc>
                <a:spcPct val="115000"/>
              </a:lnSpc>
              <a:spcAft>
                <a:spcPts val="1000"/>
              </a:spcAft>
            </a:pPr>
            <a:r>
              <a:rPr lang="fa-IR" sz="2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Mitra" pitchFamily="2" charset="-78"/>
              </a:rPr>
              <a:t>ابن میثم غیر از این، دو شرح نیز </a:t>
            </a:r>
            <a:r>
              <a:rPr lang="fa-IR" sz="2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Mitra" pitchFamily="2" charset="-78"/>
              </a:rPr>
              <a:t>به نام متوسط و </a:t>
            </a:r>
            <a:r>
              <a:rPr lang="fa-IR" sz="2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Mitra" pitchFamily="2" charset="-78"/>
              </a:rPr>
              <a:t>شرح صغیر نهج‏البلاغه دارد که هنوز چاپ نشده است.</a:t>
            </a:r>
          </a:p>
        </p:txBody>
      </p:sp>
    </p:spTree>
    <p:extLst>
      <p:ext uri="{BB962C8B-B14F-4D97-AF65-F5344CB8AC3E}">
        <p14:creationId xmlns:p14="http://schemas.microsoft.com/office/powerpoint/2010/main" val="1648597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5746" y="1143000"/>
            <a:ext cx="5803900" cy="587853"/>
          </a:xfrm>
          <a:prstGeom prst="rect">
            <a:avLst/>
          </a:prstGeom>
        </p:spPr>
        <p:txBody>
          <a:bodyPr wrap="square">
            <a:spAutoFit/>
          </a:bodyPr>
          <a:lstStyle/>
          <a:p>
            <a:pPr marL="179070">
              <a:lnSpc>
                <a:spcPct val="115000"/>
              </a:lnSpc>
              <a:spcAft>
                <a:spcPts val="1000"/>
              </a:spcAft>
            </a:pPr>
            <a:r>
              <a:rPr lang="fa-IR" sz="2800" b="1" dirty="0">
                <a:solidFill>
                  <a:schemeClr val="accent3">
                    <a:lumMod val="50000"/>
                  </a:schemeClr>
                </a:solidFill>
                <a:latin typeface="Calibri"/>
                <a:ea typeface="Calibri"/>
                <a:cs typeface="B Zar" pitchFamily="2" charset="-78"/>
              </a:rPr>
              <a:t>میرزا حبیب الله </a:t>
            </a:r>
            <a:r>
              <a:rPr lang="fa-IR" sz="2800" b="1" dirty="0" smtClean="0">
                <a:solidFill>
                  <a:schemeClr val="accent3">
                    <a:lumMod val="50000"/>
                  </a:schemeClr>
                </a:solidFill>
                <a:latin typeface="Calibri"/>
                <a:ea typeface="Calibri"/>
                <a:cs typeface="B Zar" pitchFamily="2" charset="-78"/>
              </a:rPr>
              <a:t>خویی </a:t>
            </a:r>
            <a:r>
              <a:rPr lang="fa-IR" sz="2400" b="1" dirty="0">
                <a:solidFill>
                  <a:schemeClr val="accent3">
                    <a:lumMod val="50000"/>
                  </a:schemeClr>
                </a:solidFill>
                <a:latin typeface="Calibri"/>
                <a:ea typeface="Calibri"/>
                <a:cs typeface="B Zar" pitchFamily="2" charset="-78"/>
              </a:rPr>
              <a:t>(۱۲۶۱ ـ ۱۳۲۴ ق) </a:t>
            </a:r>
            <a:endParaRPr lang="en-US" sz="2800" b="1" dirty="0">
              <a:solidFill>
                <a:schemeClr val="accent3">
                  <a:lumMod val="50000"/>
                </a:schemeClr>
              </a:solidFill>
              <a:effectLst/>
              <a:latin typeface="Calibri"/>
              <a:ea typeface="Calibri"/>
              <a:cs typeface="B Zar" pitchFamily="2" charset="-78"/>
            </a:endParaRPr>
          </a:p>
        </p:txBody>
      </p:sp>
      <p:sp>
        <p:nvSpPr>
          <p:cNvPr id="5" name="Rectangle 4"/>
          <p:cNvSpPr/>
          <p:nvPr/>
        </p:nvSpPr>
        <p:spPr>
          <a:xfrm>
            <a:off x="228600" y="3959929"/>
            <a:ext cx="8839200" cy="1282402"/>
          </a:xfrm>
          <a:prstGeom prst="rect">
            <a:avLst/>
          </a:prstGeom>
        </p:spPr>
        <p:txBody>
          <a:bodyPr wrap="square">
            <a:spAutoFit/>
          </a:bodyPr>
          <a:lstStyle/>
          <a:p>
            <a:pPr marL="179070" algn="just">
              <a:lnSpc>
                <a:spcPct val="115000"/>
              </a:lnSpc>
              <a:spcAft>
                <a:spcPts val="1000"/>
              </a:spcAft>
            </a:pPr>
            <a:r>
              <a:rPr lang="fa-IR" sz="2000" b="1" dirty="0" smtClean="0">
                <a:solidFill>
                  <a:schemeClr val="accent1">
                    <a:lumMod val="50000"/>
                  </a:schemeClr>
                </a:solidFill>
                <a:latin typeface="Calibri"/>
                <a:ea typeface="Calibri"/>
                <a:cs typeface="B Nazanin" pitchFamily="2" charset="-78"/>
              </a:rPr>
              <a:t>پس از وی، علامه </a:t>
            </a:r>
            <a:r>
              <a:rPr lang="fa-IR" sz="2000" b="1" dirty="0">
                <a:solidFill>
                  <a:schemeClr val="accent1">
                    <a:lumMod val="50000"/>
                  </a:schemeClr>
                </a:solidFill>
                <a:latin typeface="Calibri"/>
                <a:ea typeface="Calibri"/>
                <a:cs typeface="B Nazanin" pitchFamily="2" charset="-78"/>
              </a:rPr>
              <a:t>حسن زاده آملی </a:t>
            </a:r>
            <a:r>
              <a:rPr lang="fa-IR" sz="2000" b="1" dirty="0" smtClean="0">
                <a:solidFill>
                  <a:schemeClr val="accent1">
                    <a:lumMod val="50000"/>
                  </a:schemeClr>
                </a:solidFill>
                <a:latin typeface="Calibri"/>
                <a:ea typeface="Calibri"/>
                <a:cs typeface="B Nazanin" pitchFamily="2" charset="-78"/>
              </a:rPr>
              <a:t>تکمله‌اي </a:t>
            </a:r>
            <a:r>
              <a:rPr lang="fa-IR" sz="2000" b="1" dirty="0">
                <a:solidFill>
                  <a:schemeClr val="accent1">
                    <a:lumMod val="50000"/>
                  </a:schemeClr>
                </a:solidFill>
                <a:latin typeface="Calibri"/>
                <a:ea typeface="Calibri"/>
                <a:cs typeface="B Nazanin" pitchFamily="2" charset="-78"/>
              </a:rPr>
              <a:t>در پنج جلد از خطبه ۲۲۹ تا پایان‌ نامه‌ها </a:t>
            </a:r>
            <a:r>
              <a:rPr lang="fa-IR" sz="2000" b="1" dirty="0" smtClean="0">
                <a:solidFill>
                  <a:schemeClr val="accent1">
                    <a:lumMod val="50000"/>
                  </a:schemeClr>
                </a:solidFill>
                <a:latin typeface="Calibri"/>
                <a:ea typeface="Calibri"/>
                <a:cs typeface="B Nazanin" pitchFamily="2" charset="-78"/>
              </a:rPr>
              <a:t>بر آن افزود و استاد محمد </a:t>
            </a:r>
            <a:r>
              <a:rPr lang="fa-IR" sz="2000" b="1" dirty="0">
                <a:solidFill>
                  <a:schemeClr val="accent1">
                    <a:lumMod val="50000"/>
                  </a:schemeClr>
                </a:solidFill>
                <a:latin typeface="Calibri"/>
                <a:ea typeface="Calibri"/>
                <a:cs typeface="B Nazanin" pitchFamily="2" charset="-78"/>
              </a:rPr>
              <a:t>باقر کمره‌ای </a:t>
            </a:r>
            <a:r>
              <a:rPr lang="fa-IR" sz="2000" b="1" dirty="0" smtClean="0">
                <a:solidFill>
                  <a:schemeClr val="accent1">
                    <a:lumMod val="50000"/>
                  </a:schemeClr>
                </a:solidFill>
                <a:latin typeface="Calibri"/>
                <a:ea typeface="Calibri"/>
                <a:cs typeface="B Nazanin" pitchFamily="2" charset="-78"/>
              </a:rPr>
              <a:t>نیز کلمات </a:t>
            </a:r>
            <a:r>
              <a:rPr lang="fa-IR" sz="2000" b="1" dirty="0">
                <a:solidFill>
                  <a:schemeClr val="accent1">
                    <a:lumMod val="50000"/>
                  </a:schemeClr>
                </a:solidFill>
                <a:latin typeface="Calibri"/>
                <a:ea typeface="Calibri"/>
                <a:cs typeface="B Nazanin" pitchFamily="2" charset="-78"/>
              </a:rPr>
              <a:t>قصار را در دو </a:t>
            </a:r>
            <a:r>
              <a:rPr lang="fa-IR" sz="2000" b="1" dirty="0" smtClean="0">
                <a:solidFill>
                  <a:schemeClr val="accent1">
                    <a:lumMod val="50000"/>
                  </a:schemeClr>
                </a:solidFill>
                <a:latin typeface="Calibri"/>
                <a:ea typeface="Calibri"/>
                <a:cs typeface="B Nazanin" pitchFamily="2" charset="-78"/>
              </a:rPr>
              <a:t>جلد و به </a:t>
            </a:r>
            <a:r>
              <a:rPr lang="fa-IR" sz="2000" b="1" dirty="0">
                <a:solidFill>
                  <a:schemeClr val="accent1">
                    <a:lumMod val="50000"/>
                  </a:schemeClr>
                </a:solidFill>
                <a:latin typeface="Calibri"/>
                <a:ea typeface="Calibri"/>
                <a:cs typeface="B Nazanin" pitchFamily="2" charset="-78"/>
              </a:rPr>
              <a:t>همان سبک و </a:t>
            </a:r>
            <a:r>
              <a:rPr lang="fa-IR" sz="2000" b="1" dirty="0" smtClean="0">
                <a:solidFill>
                  <a:schemeClr val="accent1">
                    <a:lumMod val="50000"/>
                  </a:schemeClr>
                </a:solidFill>
                <a:latin typeface="Calibri"/>
                <a:ea typeface="Calibri"/>
                <a:cs typeface="B Nazanin" pitchFamily="2" charset="-78"/>
              </a:rPr>
              <a:t>سياق  </a:t>
            </a:r>
            <a:r>
              <a:rPr lang="fa-IR" sz="2000" b="1" dirty="0">
                <a:solidFill>
                  <a:schemeClr val="accent1">
                    <a:lumMod val="50000"/>
                  </a:schemeClr>
                </a:solidFill>
                <a:latin typeface="Calibri"/>
                <a:ea typeface="Calibri"/>
                <a:cs typeface="B Nazanin" pitchFamily="2" charset="-78"/>
              </a:rPr>
              <a:t>شرح کرد. </a:t>
            </a:r>
            <a:endParaRPr lang="fa-IR" sz="2000" b="1" dirty="0" smtClean="0">
              <a:solidFill>
                <a:schemeClr val="accent1">
                  <a:lumMod val="50000"/>
                </a:schemeClr>
              </a:solidFill>
              <a:latin typeface="Calibri"/>
              <a:ea typeface="Calibri"/>
              <a:cs typeface="B Nazanin" pitchFamily="2" charset="-78"/>
            </a:endParaRPr>
          </a:p>
          <a:p>
            <a:pPr marL="179070" algn="just">
              <a:lnSpc>
                <a:spcPct val="115000"/>
              </a:lnSpc>
              <a:spcAft>
                <a:spcPts val="1000"/>
              </a:spcAft>
            </a:pPr>
            <a:r>
              <a:rPr lang="fa-IR" sz="2000" b="1" dirty="0" smtClean="0">
                <a:solidFill>
                  <a:schemeClr val="accent1">
                    <a:lumMod val="50000"/>
                  </a:schemeClr>
                </a:solidFill>
                <a:effectLst/>
                <a:latin typeface="Calibri"/>
                <a:ea typeface="Calibri"/>
                <a:cs typeface="B Nazanin" pitchFamily="2" charset="-78"/>
              </a:rPr>
              <a:t>در نتیجه شرح منهاج البراعه در 21 جلد چاپ و منتشر شد.</a:t>
            </a:r>
            <a:endParaRPr lang="en-US" b="1" dirty="0">
              <a:blipFill>
                <a:blip r:embed="rId2"/>
                <a:tile tx="0" ty="0" sx="100000" sy="100000" flip="none" algn="tl"/>
              </a:blipFill>
              <a:effectLst/>
              <a:latin typeface="Calibri"/>
              <a:ea typeface="Calibri"/>
              <a:cs typeface="B Nazanin" pitchFamily="2" charset="-78"/>
            </a:endParaRPr>
          </a:p>
        </p:txBody>
      </p:sp>
      <p:sp>
        <p:nvSpPr>
          <p:cNvPr id="6" name="Rectangle 5"/>
          <p:cNvSpPr/>
          <p:nvPr/>
        </p:nvSpPr>
        <p:spPr>
          <a:xfrm>
            <a:off x="152400" y="6036135"/>
            <a:ext cx="8763000" cy="5170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179070" algn="ctr">
              <a:lnSpc>
                <a:spcPct val="115000"/>
              </a:lnSpc>
              <a:spcAft>
                <a:spcPts val="1000"/>
              </a:spcAft>
            </a:pPr>
            <a:r>
              <a:rPr lang="fa-IR" sz="2400" dirty="0">
                <a:solidFill>
                  <a:srgbClr val="FFFA25"/>
                </a:solidFill>
                <a:latin typeface="Calibri"/>
                <a:ea typeface="Calibri"/>
                <a:cs typeface="B Mitra"/>
              </a:rPr>
              <a:t>نسخه‌های </a:t>
            </a:r>
            <a:r>
              <a:rPr lang="fa-IR" sz="2400" dirty="0" smtClean="0">
                <a:solidFill>
                  <a:srgbClr val="FFFA25"/>
                </a:solidFill>
                <a:latin typeface="Calibri"/>
                <a:ea typeface="Calibri"/>
                <a:cs typeface="B Mitra"/>
              </a:rPr>
              <a:t>به </a:t>
            </a:r>
            <a:r>
              <a:rPr lang="fa-IR" sz="2400" dirty="0">
                <a:solidFill>
                  <a:srgbClr val="FFFA25"/>
                </a:solidFill>
                <a:latin typeface="Calibri"/>
                <a:ea typeface="Calibri"/>
                <a:cs typeface="B Mitra"/>
              </a:rPr>
              <a:t>خط مؤلفِ </a:t>
            </a:r>
            <a:r>
              <a:rPr lang="fa-IR" sz="2400" dirty="0" smtClean="0">
                <a:solidFill>
                  <a:srgbClr val="FFFA25"/>
                </a:solidFill>
                <a:latin typeface="Calibri"/>
                <a:ea typeface="Calibri"/>
                <a:cs typeface="B Mitra"/>
              </a:rPr>
              <a:t>این شرح در </a:t>
            </a:r>
            <a:r>
              <a:rPr lang="fa-IR" sz="2400" dirty="0">
                <a:solidFill>
                  <a:srgbClr val="FFFA25"/>
                </a:solidFill>
                <a:latin typeface="Calibri"/>
                <a:ea typeface="Calibri"/>
                <a:cs typeface="B Mitra"/>
              </a:rPr>
              <a:t>شش جلد در کتابخانۀ آیت الله مرعشی نجفی نگهداری </a:t>
            </a:r>
            <a:r>
              <a:rPr lang="fa-IR" sz="2400" dirty="0" smtClean="0">
                <a:solidFill>
                  <a:srgbClr val="FFFA25"/>
                </a:solidFill>
                <a:latin typeface="Calibri"/>
                <a:ea typeface="Calibri"/>
                <a:cs typeface="B Mitra"/>
              </a:rPr>
              <a:t>می‌شود</a:t>
            </a:r>
            <a:endParaRPr lang="en-US" sz="2400" dirty="0">
              <a:solidFill>
                <a:srgbClr val="FFFA25"/>
              </a:solidFill>
              <a:effectLst/>
              <a:latin typeface="Calibri"/>
              <a:ea typeface="Calibri"/>
              <a:cs typeface="Arial"/>
            </a:endParaRPr>
          </a:p>
        </p:txBody>
      </p:sp>
      <p:sp>
        <p:nvSpPr>
          <p:cNvPr id="2" name="Rectangle 1"/>
          <p:cNvSpPr/>
          <p:nvPr/>
        </p:nvSpPr>
        <p:spPr>
          <a:xfrm>
            <a:off x="3352800" y="177312"/>
            <a:ext cx="5786846" cy="729430"/>
          </a:xfrm>
          <a:prstGeom prst="rect">
            <a:avLst/>
          </a:prstGeom>
        </p:spPr>
        <p:txBody>
          <a:bodyPr wrap="square">
            <a:spAutoFit/>
          </a:bodyPr>
          <a:lstStyle/>
          <a:p>
            <a:pPr marL="179070" lvl="0">
              <a:lnSpc>
                <a:spcPct val="115000"/>
              </a:lnSpc>
              <a:spcAft>
                <a:spcPts val="1000"/>
              </a:spcAft>
            </a:pPr>
            <a:r>
              <a:rPr lang="fa-IR" sz="3600" b="1" dirty="0" smtClean="0">
                <a:solidFill>
                  <a:srgbClr val="4E67C8">
                    <a:lumMod val="75000"/>
                  </a:srgbClr>
                </a:solidFill>
                <a:effectLst>
                  <a:glow rad="63500">
                    <a:srgbClr val="FF8021">
                      <a:satMod val="175000"/>
                      <a:alpha val="40000"/>
                    </a:srgbClr>
                  </a:glow>
                </a:effectLst>
                <a:latin typeface="Calibri"/>
                <a:ea typeface="Calibri"/>
                <a:cs typeface="B Zar" pitchFamily="2" charset="-78"/>
              </a:rPr>
              <a:t>منهاج البراعه فی شرح نهج البلاغه</a:t>
            </a:r>
            <a:endParaRPr lang="en-US" sz="3600" b="1" dirty="0">
              <a:solidFill>
                <a:srgbClr val="4E67C8">
                  <a:lumMod val="75000"/>
                </a:srgbClr>
              </a:solidFill>
              <a:effectLst>
                <a:glow rad="63500">
                  <a:srgbClr val="FF8021">
                    <a:satMod val="175000"/>
                    <a:alpha val="40000"/>
                  </a:srgbClr>
                </a:glow>
              </a:effectLst>
              <a:latin typeface="Calibri"/>
              <a:ea typeface="Calibri"/>
              <a:cs typeface="B Zar" pitchFamily="2" charset="-78"/>
            </a:endParaRPr>
          </a:p>
        </p:txBody>
      </p:sp>
      <p:pic>
        <p:nvPicPr>
          <p:cNvPr id="1027" name="Picture 3" descr="C:\Users\pc\Pictures\طز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17" y="228600"/>
            <a:ext cx="2169583" cy="3124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95600" y="2301895"/>
            <a:ext cx="6096000" cy="1508105"/>
          </a:xfrm>
          <a:prstGeom prst="rect">
            <a:avLst/>
          </a:prstGeom>
        </p:spPr>
        <p:txBody>
          <a:bodyPr wrap="square">
            <a:spAutoFit/>
          </a:bodyPr>
          <a:lstStyle/>
          <a:p>
            <a:pPr marL="179070" lvl="0" algn="just">
              <a:lnSpc>
                <a:spcPct val="115000"/>
              </a:lnSpc>
              <a:spcAft>
                <a:spcPts val="1000"/>
              </a:spcAft>
            </a:pPr>
            <a:r>
              <a:rPr lang="fa-IR" sz="2000" b="1" dirty="0">
                <a:solidFill>
                  <a:srgbClr val="4E67C8">
                    <a:lumMod val="50000"/>
                  </a:srgbClr>
                </a:solidFill>
                <a:latin typeface="Calibri"/>
                <a:ea typeface="Calibri"/>
                <a:cs typeface="B Nazanin" pitchFamily="2" charset="-78"/>
              </a:rPr>
              <a:t>میرزا حبیب الله خوئی، پیش از آن که تألیف شرح خود را به پایان برساند، در حدود سال ۱۳۲4 در تهران وفات کرد. شرحي از آغاز نهج البلاغه تا پايان خطبه 228 که در چهارده جلد انتشار يافته است.</a:t>
            </a:r>
          </a:p>
        </p:txBody>
      </p:sp>
    </p:spTree>
    <p:extLst>
      <p:ext uri="{BB962C8B-B14F-4D97-AF65-F5344CB8AC3E}">
        <p14:creationId xmlns:p14="http://schemas.microsoft.com/office/powerpoint/2010/main" val="1771539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77312"/>
            <a:ext cx="5786846" cy="729430"/>
          </a:xfrm>
          <a:prstGeom prst="rect">
            <a:avLst/>
          </a:prstGeom>
        </p:spPr>
        <p:txBody>
          <a:bodyPr wrap="square">
            <a:spAutoFit/>
          </a:bodyPr>
          <a:lstStyle/>
          <a:p>
            <a:pPr marL="179070" lvl="0">
              <a:lnSpc>
                <a:spcPct val="115000"/>
              </a:lnSpc>
              <a:spcAft>
                <a:spcPts val="1000"/>
              </a:spcAft>
            </a:pPr>
            <a:r>
              <a:rPr lang="fa-IR" sz="3600" b="1" dirty="0" smtClean="0">
                <a:solidFill>
                  <a:srgbClr val="4E67C8">
                    <a:lumMod val="75000"/>
                  </a:srgbClr>
                </a:solidFill>
                <a:effectLst>
                  <a:glow rad="63500">
                    <a:srgbClr val="FF8021">
                      <a:satMod val="175000"/>
                      <a:alpha val="40000"/>
                    </a:srgbClr>
                  </a:glow>
                </a:effectLst>
                <a:latin typeface="Calibri"/>
                <a:ea typeface="Calibri"/>
                <a:cs typeface="B Zar" pitchFamily="2" charset="-78"/>
              </a:rPr>
              <a:t>ویژگی های شرح منهاج البراعه:</a:t>
            </a:r>
            <a:endParaRPr lang="en-US" sz="3600" b="1" dirty="0">
              <a:solidFill>
                <a:srgbClr val="4E67C8">
                  <a:lumMod val="75000"/>
                </a:srgbClr>
              </a:solidFill>
              <a:effectLst>
                <a:glow rad="63500">
                  <a:srgbClr val="FF8021">
                    <a:satMod val="175000"/>
                    <a:alpha val="40000"/>
                  </a:srgbClr>
                </a:glow>
              </a:effectLst>
              <a:latin typeface="Calibri"/>
              <a:ea typeface="Calibri"/>
              <a:cs typeface="B Zar" pitchFamily="2" charset="-78"/>
            </a:endParaRPr>
          </a:p>
        </p:txBody>
      </p:sp>
      <p:pic>
        <p:nvPicPr>
          <p:cNvPr id="1027" name="Picture 3" descr="C:\Users\pc\Pictures\طز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817" y="228600"/>
            <a:ext cx="2169583" cy="3124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95600" y="1474944"/>
            <a:ext cx="6096000" cy="3706656"/>
          </a:xfrm>
          <a:prstGeom prst="rect">
            <a:avLst/>
          </a:prstGeom>
        </p:spPr>
        <p:txBody>
          <a:bodyPr wrap="square">
            <a:spAutoFit/>
          </a:bodyPr>
          <a:lstStyle/>
          <a:p>
            <a:pPr marL="179070" lvl="0" algn="just">
              <a:lnSpc>
                <a:spcPct val="115000"/>
              </a:lnSpc>
              <a:spcAft>
                <a:spcPts val="1000"/>
              </a:spcAft>
            </a:pP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Nazanin" pitchFamily="2" charset="-78"/>
              </a:rPr>
              <a:t>1- تقسیم بندی خطبه ها و نامه ها</a:t>
            </a:r>
          </a:p>
          <a:p>
            <a:pPr marL="179070" lvl="0" algn="just">
              <a:lnSpc>
                <a:spcPct val="115000"/>
              </a:lnSpc>
              <a:spcAft>
                <a:spcPts val="1000"/>
              </a:spcAft>
            </a:pP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Nazanin" pitchFamily="2" charset="-78"/>
              </a:rPr>
              <a:t>2- ترجمه خطبه ها و نامه ها به زبان فارسی</a:t>
            </a:r>
          </a:p>
          <a:p>
            <a:pPr marL="179070" lvl="0" algn="just">
              <a:lnSpc>
                <a:spcPct val="115000"/>
              </a:lnSpc>
              <a:spcAft>
                <a:spcPts val="1000"/>
              </a:spcAft>
            </a:pP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Nazanin" pitchFamily="2" charset="-78"/>
              </a:rPr>
              <a:t>3- تبیین واژه ها</a:t>
            </a:r>
          </a:p>
          <a:p>
            <a:pPr marL="179070" lvl="0" algn="just">
              <a:lnSpc>
                <a:spcPct val="115000"/>
              </a:lnSpc>
              <a:spcAft>
                <a:spcPts val="1000"/>
              </a:spcAft>
            </a:pP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Nazanin" pitchFamily="2" charset="-78"/>
              </a:rPr>
              <a:t>4- قواعد صرف و نحو</a:t>
            </a:r>
          </a:p>
          <a:p>
            <a:pPr marL="179070" lvl="0" algn="just">
              <a:lnSpc>
                <a:spcPct val="115000"/>
              </a:lnSpc>
              <a:spcAft>
                <a:spcPts val="1000"/>
              </a:spcAft>
            </a:pP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Nazanin" pitchFamily="2" charset="-78"/>
              </a:rPr>
              <a:t>5- شرح گسترده</a:t>
            </a:r>
          </a:p>
          <a:p>
            <a:pPr marL="179070" lvl="0" algn="just">
              <a:lnSpc>
                <a:spcPct val="115000"/>
              </a:lnSpc>
              <a:spcAft>
                <a:spcPts val="1000"/>
              </a:spcAft>
            </a:pP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Nazanin" pitchFamily="2" charset="-78"/>
            </a:endParaRPr>
          </a:p>
        </p:txBody>
      </p:sp>
    </p:spTree>
    <p:extLst>
      <p:ext uri="{BB962C8B-B14F-4D97-AF65-F5344CB8AC3E}">
        <p14:creationId xmlns:p14="http://schemas.microsoft.com/office/powerpoint/2010/main" val="4449987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695255" y="764703"/>
            <a:ext cx="4469033" cy="2471413"/>
          </a:xfrm>
        </p:spPr>
        <p:txBody>
          <a:bodyPr>
            <a:noAutofit/>
          </a:bodyPr>
          <a:lstStyle/>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Zar" pitchFamily="2" charset="-78"/>
              </a:rPr>
              <a:t>علامه محمد جواد مغنیه </a:t>
            </a:r>
            <a:br>
              <a:rPr lang="fa-IR" sz="2400" b="1" dirty="0" smtClean="0">
                <a:solidFill>
                  <a:srgbClr val="7030A0"/>
                </a:solidFill>
                <a:effectLst>
                  <a:innerShdw blurRad="63500" dist="50800" dir="10800000">
                    <a:prstClr val="black">
                      <a:alpha val="50000"/>
                    </a:prstClr>
                  </a:innerShdw>
                </a:effectLst>
                <a:cs typeface="B Zar" pitchFamily="2" charset="-78"/>
              </a:rPr>
            </a:br>
            <a:r>
              <a:rPr lang="fa-IR" sz="2400" b="1" dirty="0" smtClean="0">
                <a:solidFill>
                  <a:srgbClr val="7030A0"/>
                </a:solidFill>
                <a:effectLst>
                  <a:innerShdw blurRad="63500" dist="50800" dir="10800000">
                    <a:prstClr val="black">
                      <a:alpha val="50000"/>
                    </a:prstClr>
                  </a:innerShdw>
                </a:effectLst>
                <a:cs typeface="B Zar" pitchFamily="2" charset="-78"/>
              </a:rPr>
              <a:t>(1324-1400ق)</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این شرح در شش جلد و به زبان عربی نگاشته شده است.</a:t>
            </a:r>
          </a:p>
        </p:txBody>
      </p:sp>
      <p:pic>
        <p:nvPicPr>
          <p:cNvPr id="12290" name="Picture 2" descr="http://fa.wikishia.net/images/a/a5/%D9%85%D8%AD%D9%85%D8%AF_%D8%AC%D9%88%D8%A7%D8%AF_%D9%85%D8%BA%D9%86%DB%8C%D9%87.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8" t="2" r="6454" b="13334"/>
          <a:stretch/>
        </p:blipFill>
        <p:spPr bwMode="auto">
          <a:xfrm>
            <a:off x="7236296" y="896117"/>
            <a:ext cx="1728000" cy="23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291" name="Picture 3" descr="D:\کتابشناسی نهج البلاغه\لیست نهایی و اصلی کتاب های نهج البلاغه\2-شروح نهج البلاغه\اسکن شروح به سایر زبانها\82.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18000" contrast="12000"/>
                    </a14:imgEffect>
                  </a14:imgLayer>
                </a14:imgProps>
              </a:ext>
              <a:ext uri="{28A0092B-C50C-407E-A947-70E740481C1C}">
                <a14:useLocalDpi xmlns:a14="http://schemas.microsoft.com/office/drawing/2010/main" val="0"/>
              </a:ext>
            </a:extLst>
          </a:blip>
          <a:srcRect/>
          <a:stretch>
            <a:fillRect/>
          </a:stretch>
        </p:blipFill>
        <p:spPr bwMode="auto">
          <a:xfrm rot="21096049">
            <a:off x="438703" y="592080"/>
            <a:ext cx="1828641" cy="27165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4008" y="192435"/>
            <a:ext cx="4097363" cy="584775"/>
          </a:xfrm>
          <a:prstGeom prst="rect">
            <a:avLst/>
          </a:prstGeom>
        </p:spPr>
        <p:txBody>
          <a:bodyPr wrap="square">
            <a:spAutoFit/>
          </a:bodyPr>
          <a:lstStyle/>
          <a:p>
            <a:pPr marL="45720" lvl="0">
              <a:spcBef>
                <a:spcPct val="20000"/>
              </a:spcBef>
              <a:spcAft>
                <a:spcPts val="300"/>
              </a:spcAft>
              <a:buClr>
                <a:srgbClr val="FEA022">
                  <a:lumMod val="75000"/>
                </a:srgbClr>
              </a:buClr>
              <a:buSzPct val="130000"/>
            </a:pPr>
            <a:r>
              <a:rPr lang="fa-IR" sz="3200" b="1" dirty="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فی ظلال نهج البلاغه</a:t>
            </a:r>
          </a:p>
        </p:txBody>
      </p:sp>
      <p:sp>
        <p:nvSpPr>
          <p:cNvPr id="7" name="Content Placeholder 2"/>
          <p:cNvSpPr txBox="1">
            <a:spLocks/>
          </p:cNvSpPr>
          <p:nvPr/>
        </p:nvSpPr>
        <p:spPr>
          <a:xfrm>
            <a:off x="467544" y="4149080"/>
            <a:ext cx="5904656" cy="1800200"/>
          </a:xfrm>
          <a:prstGeom prst="rect">
            <a:avLst/>
          </a:prstGeom>
        </p:spPr>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50000"/>
              </a:lnSpc>
              <a:buFont typeface="Georgia" pitchFamily="18" charset="0"/>
              <a:buNone/>
            </a:pPr>
            <a:r>
              <a:rPr lang="fa-IR" sz="2400" b="1" dirty="0" smtClean="0">
                <a:solidFill>
                  <a:srgbClr val="7030A0"/>
                </a:solidFill>
                <a:effectLst>
                  <a:innerShdw blurRad="63500" dist="50800" dir="10800000">
                    <a:prstClr val="black">
                      <a:alpha val="50000"/>
                    </a:prstClr>
                  </a:innerShdw>
                </a:effectLst>
                <a:cs typeface="B Compset" pitchFamily="2" charset="-78"/>
              </a:rPr>
              <a:t>* این شرح به همت جمعی از مترجمان، در شش جلد به فارسی ترجمه و با نام «در سایه سار نهج البلاغه» توسط انتشارات دارالکتاب الاسلامی منتشر شده است.</a:t>
            </a:r>
          </a:p>
        </p:txBody>
      </p:sp>
      <p:pic>
        <p:nvPicPr>
          <p:cNvPr id="12292" name="Picture 4" descr="D:\کتابشناسی نهج البلاغه\لیست نهایی و اصلی کتاب های نهج البلاغه\2-شروح نهج البلاغه\اسکن کتابهای شروح نهج البلاغه به فارسی\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21393">
            <a:off x="6799851" y="3909850"/>
            <a:ext cx="1605402" cy="238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58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2936" y="1752600"/>
            <a:ext cx="6477001" cy="1282402"/>
          </a:xfrm>
          <a:prstGeom prst="rect">
            <a:avLst/>
          </a:prstGeom>
        </p:spPr>
        <p:txBody>
          <a:bodyPr wrap="square">
            <a:spAutoFit/>
          </a:bodyPr>
          <a:lstStyle/>
          <a:p>
            <a:pPr marL="179070">
              <a:lnSpc>
                <a:spcPct val="115000"/>
              </a:lnSpc>
              <a:spcAft>
                <a:spcPts val="1000"/>
              </a:spcAft>
            </a:pPr>
            <a:r>
              <a:rPr lang="fa-IR" sz="2000" b="1" dirty="0" smtClean="0">
                <a:solidFill>
                  <a:schemeClr val="accent6">
                    <a:lumMod val="75000"/>
                  </a:schemeClr>
                </a:solidFill>
                <a:latin typeface="Calibri"/>
                <a:ea typeface="Calibri"/>
                <a:cs typeface="B Zar" pitchFamily="2" charset="-78"/>
              </a:rPr>
              <a:t>تولد:  1322ق </a:t>
            </a:r>
            <a:r>
              <a:rPr lang="fa-IR" sz="2000" b="1" dirty="0">
                <a:solidFill>
                  <a:schemeClr val="accent6">
                    <a:lumMod val="75000"/>
                  </a:schemeClr>
                </a:solidFill>
                <a:latin typeface="Calibri"/>
                <a:ea typeface="Calibri"/>
                <a:cs typeface="B Zar" pitchFamily="2" charset="-78"/>
              </a:rPr>
              <a:t>در </a:t>
            </a:r>
            <a:r>
              <a:rPr lang="fa-IR" sz="2000" b="1" dirty="0" smtClean="0">
                <a:solidFill>
                  <a:schemeClr val="accent6">
                    <a:lumMod val="75000"/>
                  </a:schemeClr>
                </a:solidFill>
                <a:latin typeface="Calibri"/>
                <a:ea typeface="Calibri"/>
                <a:cs typeface="B Zar" pitchFamily="2" charset="-78"/>
              </a:rPr>
              <a:t>شهر صور لبنان</a:t>
            </a:r>
            <a:endParaRPr lang="fa-IR" sz="2000" b="1" dirty="0">
              <a:solidFill>
                <a:schemeClr val="accent6">
                  <a:lumMod val="75000"/>
                </a:schemeClr>
              </a:solidFill>
              <a:latin typeface="Calibri"/>
              <a:ea typeface="Calibri"/>
              <a:cs typeface="B Zar" pitchFamily="2" charset="-78"/>
            </a:endParaRPr>
          </a:p>
          <a:p>
            <a:pPr marL="179070">
              <a:lnSpc>
                <a:spcPct val="115000"/>
              </a:lnSpc>
              <a:spcAft>
                <a:spcPts val="1000"/>
              </a:spcAft>
            </a:pPr>
            <a:r>
              <a:rPr lang="fa-IR" sz="2000" b="1" dirty="0" smtClean="0">
                <a:solidFill>
                  <a:schemeClr val="accent6">
                    <a:lumMod val="75000"/>
                  </a:schemeClr>
                </a:solidFill>
                <a:latin typeface="Calibri"/>
                <a:ea typeface="Calibri"/>
                <a:cs typeface="B Zar" pitchFamily="2" charset="-78"/>
              </a:rPr>
              <a:t>وفات:  19 محرم سال  1400 ق در لبنان</a:t>
            </a:r>
            <a:br>
              <a:rPr lang="fa-IR" sz="2000" b="1" dirty="0" smtClean="0">
                <a:solidFill>
                  <a:schemeClr val="accent6">
                    <a:lumMod val="75000"/>
                  </a:schemeClr>
                </a:solidFill>
                <a:latin typeface="Calibri"/>
                <a:ea typeface="Calibri"/>
                <a:cs typeface="B Zar" pitchFamily="2" charset="-78"/>
              </a:rPr>
            </a:br>
            <a:r>
              <a:rPr lang="fa-IR" sz="2000" b="1" dirty="0" smtClean="0">
                <a:solidFill>
                  <a:schemeClr val="accent6">
                    <a:lumMod val="75000"/>
                  </a:schemeClr>
                </a:solidFill>
                <a:latin typeface="Calibri"/>
                <a:ea typeface="Calibri"/>
                <a:cs typeface="B Zar" pitchFamily="2" charset="-78"/>
              </a:rPr>
              <a:t>(مرقد وی در شهر نجف اشرف و در حرم امیرالمومنین علی(ع) است)</a:t>
            </a:r>
          </a:p>
        </p:txBody>
      </p:sp>
      <p:sp>
        <p:nvSpPr>
          <p:cNvPr id="5" name="Rectangle 4"/>
          <p:cNvSpPr/>
          <p:nvPr/>
        </p:nvSpPr>
        <p:spPr>
          <a:xfrm>
            <a:off x="1593707" y="3276600"/>
            <a:ext cx="7526230" cy="517065"/>
          </a:xfrm>
          <a:prstGeom prst="rect">
            <a:avLst/>
          </a:prstGeom>
        </p:spPr>
        <p:txBody>
          <a:bodyPr wrap="square">
            <a:spAutoFit/>
          </a:bodyPr>
          <a:lstStyle/>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این شرح در شش جلد منتشر و به فارسی نیز ترجمه شده است.</a:t>
            </a:r>
          </a:p>
        </p:txBody>
      </p:sp>
      <p:sp>
        <p:nvSpPr>
          <p:cNvPr id="6" name="Rectangle 5"/>
          <p:cNvSpPr/>
          <p:nvPr/>
        </p:nvSpPr>
        <p:spPr>
          <a:xfrm>
            <a:off x="304800" y="3886200"/>
            <a:ext cx="8686800" cy="28243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79070" algn="ctr">
              <a:lnSpc>
                <a:spcPct val="115000"/>
              </a:lnSpc>
              <a:spcAft>
                <a:spcPts val="1000"/>
              </a:spcAft>
            </a:pPr>
            <a:r>
              <a:rPr lang="fa-IR" sz="2800" dirty="0" smtClean="0">
                <a:latin typeface="Calibri"/>
                <a:ea typeface="Calibri"/>
                <a:cs typeface="B Mitra" pitchFamily="2" charset="-78"/>
              </a:rPr>
              <a:t>ویژگی های این شرح:</a:t>
            </a:r>
          </a:p>
          <a:p>
            <a:pPr marL="179070">
              <a:spcAft>
                <a:spcPts val="1000"/>
              </a:spcAft>
            </a:pPr>
            <a:r>
              <a:rPr lang="fa-IR" sz="2800" dirty="0" smtClean="0">
                <a:latin typeface="Calibri"/>
                <a:ea typeface="Calibri"/>
                <a:cs typeface="B Mitra" pitchFamily="2" charset="-78"/>
              </a:rPr>
              <a:t>1- تقسیم بندی خطبه ها و نامه ها                    2- عناوین رسا</a:t>
            </a:r>
          </a:p>
          <a:p>
            <a:pPr marL="179070">
              <a:spcAft>
                <a:spcPts val="1000"/>
              </a:spcAft>
            </a:pPr>
            <a:r>
              <a:rPr lang="fa-IR" sz="2800" dirty="0" smtClean="0">
                <a:latin typeface="Calibri"/>
                <a:ea typeface="Calibri"/>
                <a:cs typeface="B Mitra" pitchFamily="2" charset="-78"/>
              </a:rPr>
              <a:t>3- تبیین واژه ها                                          4- قواعد صرف و نحو</a:t>
            </a:r>
          </a:p>
          <a:p>
            <a:pPr marL="179070">
              <a:spcAft>
                <a:spcPts val="1000"/>
              </a:spcAft>
            </a:pPr>
            <a:r>
              <a:rPr lang="fa-IR" sz="2800" dirty="0" smtClean="0">
                <a:latin typeface="Calibri"/>
                <a:ea typeface="Calibri"/>
                <a:cs typeface="B Mitra" pitchFamily="2" charset="-78"/>
              </a:rPr>
              <a:t>5- تبیین عبارات                                          6- بیان رهنمود</a:t>
            </a:r>
          </a:p>
          <a:p>
            <a:pPr marL="179070">
              <a:spcAft>
                <a:spcPts val="1000"/>
              </a:spcAft>
            </a:pPr>
            <a:r>
              <a:rPr lang="fa-IR" sz="2800" dirty="0" smtClean="0">
                <a:latin typeface="Calibri"/>
                <a:ea typeface="Calibri"/>
                <a:cs typeface="B Mitra" pitchFamily="2" charset="-78"/>
              </a:rPr>
              <a:t>7- روز آمدی</a:t>
            </a:r>
            <a:endParaRPr lang="en-US" sz="2800" dirty="0">
              <a:latin typeface="Calibri"/>
              <a:ea typeface="Calibri"/>
              <a:cs typeface="B Mitra" pitchFamily="2" charset="-78"/>
            </a:endParaRPr>
          </a:p>
        </p:txBody>
      </p:sp>
      <p:sp>
        <p:nvSpPr>
          <p:cNvPr id="2" name="Rectangle 1"/>
          <p:cNvSpPr/>
          <p:nvPr/>
        </p:nvSpPr>
        <p:spPr>
          <a:xfrm>
            <a:off x="3505200" y="126541"/>
            <a:ext cx="5638800" cy="729430"/>
          </a:xfrm>
          <a:prstGeom prst="rect">
            <a:avLst/>
          </a:prstGeom>
        </p:spPr>
        <p:txBody>
          <a:bodyPr wrap="square">
            <a:spAutoFit/>
          </a:bodyPr>
          <a:lstStyle/>
          <a:p>
            <a:pPr marL="179070" lvl="0">
              <a:lnSpc>
                <a:spcPct val="115000"/>
              </a:lnSpc>
              <a:spcAft>
                <a:spcPts val="1000"/>
              </a:spcAft>
            </a:pPr>
            <a:r>
              <a:rPr lang="fa-IR" sz="3600" b="1" dirty="0" smtClean="0">
                <a:solidFill>
                  <a:srgbClr val="F14124">
                    <a:lumMod val="75000"/>
                  </a:srgbClr>
                </a:solidFill>
                <a:effectLst>
                  <a:glow rad="63500">
                    <a:srgbClr val="5DCEAF">
                      <a:satMod val="175000"/>
                      <a:alpha val="40000"/>
                    </a:srgbClr>
                  </a:glow>
                </a:effectLst>
                <a:latin typeface="Calibri"/>
                <a:ea typeface="Calibri"/>
                <a:cs typeface="B Zar" pitchFamily="2" charset="-78"/>
              </a:rPr>
              <a:t>فی </a:t>
            </a:r>
            <a:r>
              <a:rPr lang="fa-IR" sz="3600" b="1" dirty="0">
                <a:solidFill>
                  <a:srgbClr val="F14124">
                    <a:lumMod val="75000"/>
                  </a:srgbClr>
                </a:solidFill>
                <a:effectLst>
                  <a:glow rad="63500">
                    <a:srgbClr val="5DCEAF">
                      <a:satMod val="175000"/>
                      <a:alpha val="40000"/>
                    </a:srgbClr>
                  </a:glow>
                </a:effectLst>
                <a:latin typeface="Calibri"/>
                <a:ea typeface="Calibri"/>
                <a:cs typeface="B Zar" pitchFamily="2" charset="-78"/>
              </a:rPr>
              <a:t>ظ</a:t>
            </a:r>
            <a:r>
              <a:rPr lang="fa-IR" sz="3600" b="1" dirty="0" smtClean="0">
                <a:solidFill>
                  <a:srgbClr val="F14124">
                    <a:lumMod val="75000"/>
                  </a:srgbClr>
                </a:solidFill>
                <a:effectLst>
                  <a:glow rad="63500">
                    <a:srgbClr val="5DCEAF">
                      <a:satMod val="175000"/>
                      <a:alpha val="40000"/>
                    </a:srgbClr>
                  </a:glow>
                </a:effectLst>
                <a:latin typeface="Calibri"/>
                <a:ea typeface="Calibri"/>
                <a:cs typeface="B Zar" pitchFamily="2" charset="-78"/>
              </a:rPr>
              <a:t>لال نهج البلاغه </a:t>
            </a:r>
            <a:endParaRPr lang="en-US" sz="3600" b="1" dirty="0">
              <a:solidFill>
                <a:srgbClr val="F14124">
                  <a:lumMod val="75000"/>
                </a:srgbClr>
              </a:solidFill>
              <a:effectLst>
                <a:glow rad="63500">
                  <a:srgbClr val="5DCEAF">
                    <a:satMod val="175000"/>
                    <a:alpha val="40000"/>
                  </a:srgbClr>
                </a:glow>
              </a:effectLst>
              <a:latin typeface="Calibri"/>
              <a:ea typeface="Calibri"/>
              <a:cs typeface="B Zar" pitchFamily="2" charset="-7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63" t="13658" r="47277" b="39311"/>
          <a:stretch/>
        </p:blipFill>
        <p:spPr bwMode="auto">
          <a:xfrm>
            <a:off x="152399" y="215339"/>
            <a:ext cx="1905001" cy="2223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D:\کتابشناسی نهج البلاغه\لیست نهایی و اصلی کتاب های نهج البلاغه\2-شروح نهج البلاغه\اسکن کتابهای شروح نهج البلاغه به فارسی\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57880"/>
            <a:ext cx="1565056" cy="23223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16187" y="1032942"/>
            <a:ext cx="4603750" cy="587853"/>
          </a:xfrm>
          <a:prstGeom prst="rect">
            <a:avLst/>
          </a:prstGeom>
        </p:spPr>
        <p:txBody>
          <a:bodyPr wrap="square">
            <a:spAutoFit/>
          </a:bodyPr>
          <a:lstStyle/>
          <a:p>
            <a:pPr marL="179070" lvl="0">
              <a:lnSpc>
                <a:spcPct val="115000"/>
              </a:lnSpc>
              <a:spcAft>
                <a:spcPts val="1000"/>
              </a:spcAft>
            </a:pPr>
            <a:r>
              <a:rPr lang="fa-IR" sz="2800" b="1" dirty="0">
                <a:solidFill>
                  <a:srgbClr val="4E67C8">
                    <a:lumMod val="75000"/>
                  </a:srgbClr>
                </a:solidFill>
                <a:latin typeface="Calibri"/>
                <a:ea typeface="Calibri"/>
                <a:cs typeface="B Zar" pitchFamily="2" charset="-78"/>
              </a:rPr>
              <a:t>علامه محمد جواد مغنیه</a:t>
            </a:r>
          </a:p>
        </p:txBody>
      </p:sp>
    </p:spTree>
    <p:extLst>
      <p:ext uri="{BB962C8B-B14F-4D97-AF65-F5344CB8AC3E}">
        <p14:creationId xmlns:p14="http://schemas.microsoft.com/office/powerpoint/2010/main" val="38421723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کتابشناسی نهج البلاغه\لیست نهایی و اصلی کتاب های نهج البلاغه\2-شروح نهج البلاغه\اسکن کتابهای شروح نهج البلاغه به فارسی\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8558">
            <a:off x="156632" y="4707674"/>
            <a:ext cx="1232047" cy="1914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D:\کتابشناسی نهج البلاغه\لیست نهایی و اصلی کتاب های نهج البلاغه\2-شروح نهج البلاغه\اسکن کتابهای شروح نهج البلاغه به فارسی\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3288">
            <a:off x="2120937" y="4773488"/>
            <a:ext cx="1207360" cy="1871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147272" y="836712"/>
            <a:ext cx="6881907" cy="3600400"/>
          </a:xfrm>
        </p:spPr>
        <p:txBody>
          <a:bodyPr>
            <a:noAutofit/>
          </a:bodyPr>
          <a:lstStyle/>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Zar" pitchFamily="2" charset="-78"/>
              </a:rPr>
              <a:t>علامه محمد تقی تستری (شوشتری) </a:t>
            </a:r>
            <a:br>
              <a:rPr lang="fa-IR" sz="2400" b="1" dirty="0" smtClean="0">
                <a:solidFill>
                  <a:srgbClr val="7030A0"/>
                </a:solidFill>
                <a:effectLst>
                  <a:innerShdw blurRad="63500" dist="50800" dir="10800000">
                    <a:prstClr val="black">
                      <a:alpha val="50000"/>
                    </a:prstClr>
                  </a:innerShdw>
                </a:effectLst>
                <a:cs typeface="B Zar" pitchFamily="2" charset="-78"/>
              </a:rPr>
            </a:br>
            <a:r>
              <a:rPr lang="fa-IR" sz="2400" b="1" dirty="0" smtClean="0">
                <a:solidFill>
                  <a:srgbClr val="7030A0"/>
                </a:solidFill>
                <a:effectLst>
                  <a:innerShdw blurRad="63500" dist="50800" dir="10800000">
                    <a:prstClr val="black">
                      <a:alpha val="50000"/>
                    </a:prstClr>
                  </a:innerShdw>
                </a:effectLst>
                <a:cs typeface="B Zar" pitchFamily="2" charset="-78"/>
              </a:rPr>
              <a:t>(1281-1374ش)</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این شرح به زبان عربی و در 14 جلد نگاشته و</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 توسط انتشارات امیر کبیر منتشر  شده است.</a:t>
            </a:r>
          </a:p>
          <a:p>
            <a:pPr marL="45720" indent="0">
              <a:buNone/>
            </a:pPr>
            <a:r>
              <a:rPr lang="fa-IR" sz="2400" b="1" dirty="0" smtClean="0">
                <a:solidFill>
                  <a:srgbClr val="7030A0"/>
                </a:solidFill>
                <a:effectLst>
                  <a:innerShdw blurRad="63500" dist="50800" dir="10800000">
                    <a:prstClr val="black">
                      <a:alpha val="50000"/>
                    </a:prstClr>
                  </a:innerShdw>
                </a:effectLst>
                <a:cs typeface="B Badr" pitchFamily="2" charset="-78"/>
              </a:rPr>
              <a:t>این شرح، نخستین شرح موضوعی مفصل بر نهج البلاغه است که در 60 فصل طراحی و نگاشته شده است.</a:t>
            </a:r>
          </a:p>
        </p:txBody>
      </p:sp>
      <p:pic>
        <p:nvPicPr>
          <p:cNvPr id="307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rot="21319160">
            <a:off x="212772" y="281310"/>
            <a:ext cx="1677148" cy="2579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3491880" y="4581128"/>
            <a:ext cx="5688632" cy="2163345"/>
          </a:xfrm>
          <a:prstGeom prst="rect">
            <a:avLst/>
          </a:prstGeom>
        </p:spPr>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50000"/>
              </a:lnSpc>
              <a:buFont typeface="Georgia" pitchFamily="18" charset="0"/>
              <a:buNone/>
            </a:pPr>
            <a:r>
              <a:rPr lang="fa-IR" sz="2400" b="1" dirty="0" smtClean="0">
                <a:solidFill>
                  <a:srgbClr val="7030A0"/>
                </a:solidFill>
                <a:effectLst>
                  <a:innerShdw blurRad="63500" dist="50800" dir="10800000">
                    <a:prstClr val="black">
                      <a:alpha val="50000"/>
                    </a:prstClr>
                  </a:innerShdw>
                </a:effectLst>
                <a:cs typeface="B Compset" pitchFamily="2" charset="-78"/>
              </a:rPr>
              <a:t>* تاکنون سه جلد از این شرح توسط آقای </a:t>
            </a:r>
            <a:br>
              <a:rPr lang="fa-IR" sz="2400" b="1" dirty="0" smtClean="0">
                <a:solidFill>
                  <a:srgbClr val="7030A0"/>
                </a:solidFill>
                <a:effectLst>
                  <a:innerShdw blurRad="63500" dist="50800" dir="10800000">
                    <a:prstClr val="black">
                      <a:alpha val="50000"/>
                    </a:prstClr>
                  </a:innerShdw>
                </a:effectLst>
                <a:cs typeface="B Compset" pitchFamily="2" charset="-78"/>
              </a:rPr>
            </a:br>
            <a:r>
              <a:rPr lang="fa-IR" sz="2400" b="1" dirty="0" smtClean="0">
                <a:solidFill>
                  <a:srgbClr val="7030A0"/>
                </a:solidFill>
                <a:effectLst>
                  <a:innerShdw blurRad="63500" dist="50800" dir="10800000">
                    <a:prstClr val="black">
                      <a:alpha val="50000"/>
                    </a:prstClr>
                  </a:innerShdw>
                </a:effectLst>
                <a:cs typeface="B Compset" pitchFamily="2" charset="-78"/>
              </a:rPr>
              <a:t>سید علی‌محمد موسوی جزایری به زبان فارسی ترجمه و توسط انتشارات جامعه اسلامی مدرسین حوزه علمیه قم منتشر شده است.</a:t>
            </a:r>
          </a:p>
        </p:txBody>
      </p:sp>
      <p:pic>
        <p:nvPicPr>
          <p:cNvPr id="11266" name="Picture 2" descr="D:\کتابشناسی نهج البلاغه\لیست نهایی و اصلی کتاب های نهج البلاغه\2-شروح نهج البلاغه\اسکن کتابهای شروح نهج البلاغه به فارسی\1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9634">
            <a:off x="1204382" y="4033547"/>
            <a:ext cx="1261115"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275856" y="112096"/>
            <a:ext cx="5720085" cy="584775"/>
          </a:xfrm>
          <a:prstGeom prst="rect">
            <a:avLst/>
          </a:prstGeom>
        </p:spPr>
        <p:txBody>
          <a:bodyPr wrap="square">
            <a:spAutoFit/>
          </a:bodyPr>
          <a:lstStyle/>
          <a:p>
            <a:pPr marL="45720" lvl="0">
              <a:spcBef>
                <a:spcPct val="20000"/>
              </a:spcBef>
              <a:spcAft>
                <a:spcPts val="300"/>
              </a:spcAft>
              <a:buClr>
                <a:srgbClr val="FEA022">
                  <a:lumMod val="75000"/>
                </a:srgbClr>
              </a:buClr>
              <a:buSzPct val="130000"/>
            </a:pPr>
            <a:r>
              <a:rPr lang="fa-IR" sz="3200" b="1" dirty="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بهج الصباغه فی شرح نهج البلاغه</a:t>
            </a:r>
          </a:p>
        </p:txBody>
      </p:sp>
      <p:pic>
        <p:nvPicPr>
          <p:cNvPr id="11270" name="Picture 6" descr="http://fa.wikishia.net/images/f/fa/%D9%85%D8%AD%D9%85%D8%AF_%D8%AA%D9%82%DB%8C_%D8%B4%D9%88%D8%B4%D8%AA%D8%B1%DB%8C.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12" t="2174" r="2474" b="4566"/>
          <a:stretch/>
        </p:blipFill>
        <p:spPr bwMode="auto">
          <a:xfrm flipH="1">
            <a:off x="7056496" y="778065"/>
            <a:ext cx="1980000" cy="28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7343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260648"/>
            <a:ext cx="7992888" cy="6264696"/>
          </a:xfrm>
        </p:spPr>
      </p:pic>
    </p:spTree>
    <p:extLst>
      <p:ext uri="{BB962C8B-B14F-4D97-AF65-F5344CB8AC3E}">
        <p14:creationId xmlns:p14="http://schemas.microsoft.com/office/powerpoint/2010/main" val="3801466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3500" y="1038580"/>
            <a:ext cx="5270500" cy="1552220"/>
          </a:xfrm>
          <a:prstGeom prst="rect">
            <a:avLst/>
          </a:prstGeom>
        </p:spPr>
        <p:txBody>
          <a:bodyPr wrap="square">
            <a:spAutoFit/>
          </a:bodyPr>
          <a:lstStyle/>
          <a:p>
            <a:pPr marL="179070">
              <a:lnSpc>
                <a:spcPct val="115000"/>
              </a:lnSpc>
              <a:spcAft>
                <a:spcPts val="1000"/>
              </a:spcAft>
            </a:pPr>
            <a:r>
              <a:rPr lang="fa-IR" sz="2800" b="1" dirty="0" smtClean="0">
                <a:solidFill>
                  <a:schemeClr val="accent1">
                    <a:lumMod val="75000"/>
                  </a:schemeClr>
                </a:solidFill>
                <a:latin typeface="Calibri"/>
                <a:ea typeface="Calibri"/>
                <a:cs typeface="B Zar" pitchFamily="2" charset="-78"/>
              </a:rPr>
              <a:t>علامه محمدتقی </a:t>
            </a:r>
            <a:r>
              <a:rPr lang="fa-IR" sz="2800" b="1" dirty="0">
                <a:solidFill>
                  <a:schemeClr val="accent1">
                    <a:lumMod val="75000"/>
                  </a:schemeClr>
                </a:solidFill>
                <a:latin typeface="Calibri"/>
                <a:ea typeface="Calibri"/>
                <a:cs typeface="B Zar" pitchFamily="2" charset="-78"/>
              </a:rPr>
              <a:t>تستری (شوشتری</a:t>
            </a:r>
            <a:r>
              <a:rPr lang="fa-IR" sz="2800" b="1" dirty="0" smtClean="0">
                <a:solidFill>
                  <a:schemeClr val="accent1">
                    <a:lumMod val="75000"/>
                  </a:schemeClr>
                </a:solidFill>
                <a:latin typeface="Calibri"/>
                <a:ea typeface="Calibri"/>
                <a:cs typeface="B Zar" pitchFamily="2" charset="-78"/>
              </a:rPr>
              <a:t>)</a:t>
            </a:r>
          </a:p>
          <a:p>
            <a:pPr marL="179070">
              <a:lnSpc>
                <a:spcPct val="115000"/>
              </a:lnSpc>
              <a:spcAft>
                <a:spcPts val="1000"/>
              </a:spcAft>
            </a:pPr>
            <a:r>
              <a:rPr lang="fa-IR" sz="2000" b="1" dirty="0" smtClean="0">
                <a:solidFill>
                  <a:schemeClr val="accent6">
                    <a:lumMod val="75000"/>
                  </a:schemeClr>
                </a:solidFill>
                <a:latin typeface="Calibri"/>
                <a:ea typeface="Calibri"/>
                <a:cs typeface="B Zar" pitchFamily="2" charset="-78"/>
              </a:rPr>
              <a:t>تولد: 1281ش (1320ق) نجف </a:t>
            </a:r>
            <a:r>
              <a:rPr lang="fa-IR" sz="2000" b="1" dirty="0">
                <a:solidFill>
                  <a:schemeClr val="accent6">
                    <a:lumMod val="75000"/>
                  </a:schemeClr>
                </a:solidFill>
                <a:latin typeface="Calibri"/>
                <a:ea typeface="Calibri"/>
                <a:cs typeface="B Zar" pitchFamily="2" charset="-78"/>
              </a:rPr>
              <a:t>اشرف </a:t>
            </a:r>
          </a:p>
          <a:p>
            <a:pPr marL="179070">
              <a:lnSpc>
                <a:spcPct val="115000"/>
              </a:lnSpc>
              <a:spcAft>
                <a:spcPts val="1000"/>
              </a:spcAft>
            </a:pPr>
            <a:r>
              <a:rPr lang="fa-IR" sz="2000" b="1" dirty="0" smtClean="0">
                <a:solidFill>
                  <a:schemeClr val="accent6">
                    <a:lumMod val="75000"/>
                  </a:schemeClr>
                </a:solidFill>
                <a:latin typeface="Calibri"/>
                <a:ea typeface="Calibri"/>
                <a:cs typeface="B Zar" pitchFamily="2" charset="-78"/>
              </a:rPr>
              <a:t>وفات: ۲۹ اردیبهشت </a:t>
            </a:r>
            <a:r>
              <a:rPr lang="fa-IR" sz="2000" b="1" dirty="0">
                <a:solidFill>
                  <a:schemeClr val="accent6">
                    <a:lumMod val="75000"/>
                  </a:schemeClr>
                </a:solidFill>
                <a:latin typeface="Calibri"/>
                <a:ea typeface="Calibri"/>
                <a:cs typeface="B Zar" pitchFamily="2" charset="-78"/>
              </a:rPr>
              <a:t>۱۳۷۴ (۱۹ ذی الحجه ۱۴۱۶ </a:t>
            </a:r>
            <a:r>
              <a:rPr lang="fa-IR" sz="2000" b="1" dirty="0" smtClean="0">
                <a:solidFill>
                  <a:schemeClr val="accent6">
                    <a:lumMod val="75000"/>
                  </a:schemeClr>
                </a:solidFill>
                <a:latin typeface="Calibri"/>
                <a:ea typeface="Calibri"/>
                <a:cs typeface="B Zar" pitchFamily="2" charset="-78"/>
              </a:rPr>
              <a:t>ق) </a:t>
            </a:r>
          </a:p>
        </p:txBody>
      </p:sp>
      <p:sp>
        <p:nvSpPr>
          <p:cNvPr id="5" name="Rectangle 4"/>
          <p:cNvSpPr/>
          <p:nvPr/>
        </p:nvSpPr>
        <p:spPr>
          <a:xfrm>
            <a:off x="3352799" y="2628340"/>
            <a:ext cx="5791201" cy="2215991"/>
          </a:xfrm>
          <a:prstGeom prst="rect">
            <a:avLst/>
          </a:prstGeom>
        </p:spPr>
        <p:txBody>
          <a:bodyPr wrap="square">
            <a:spAutoFit/>
          </a:bodyPr>
          <a:lstStyle/>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علامه در این اثر، متن </a:t>
            </a:r>
            <a:r>
              <a:rPr lang="fa-IR" sz="2400" b="1" dirty="0">
                <a:solidFill>
                  <a:schemeClr val="bg2">
                    <a:lumMod val="25000"/>
                  </a:schemeClr>
                </a:solidFill>
                <a:latin typeface="Calibri"/>
                <a:ea typeface="Calibri"/>
                <a:cs typeface="B Nazanin" pitchFamily="2" charset="-78"/>
              </a:rPr>
              <a:t>نهج البلاغه </a:t>
            </a:r>
            <a:r>
              <a:rPr lang="fa-IR" sz="2400" b="1" dirty="0" smtClean="0">
                <a:solidFill>
                  <a:schemeClr val="bg2">
                    <a:lumMod val="25000"/>
                  </a:schemeClr>
                </a:solidFill>
                <a:latin typeface="Calibri"/>
                <a:ea typeface="Calibri"/>
                <a:cs typeface="B Nazanin" pitchFamily="2" charset="-78"/>
              </a:rPr>
              <a:t>به </a:t>
            </a:r>
            <a:r>
              <a:rPr lang="fa-IR" sz="2400" b="1" dirty="0">
                <a:solidFill>
                  <a:schemeClr val="bg2">
                    <a:lumMod val="25000"/>
                  </a:schemeClr>
                </a:solidFill>
                <a:latin typeface="Calibri"/>
                <a:ea typeface="Calibri"/>
                <a:cs typeface="B Nazanin" pitchFamily="2" charset="-78"/>
              </a:rPr>
              <a:t>60 </a:t>
            </a:r>
            <a:r>
              <a:rPr lang="fa-IR" sz="2400" b="1" dirty="0" smtClean="0">
                <a:solidFill>
                  <a:schemeClr val="bg2">
                    <a:lumMod val="25000"/>
                  </a:schemeClr>
                </a:solidFill>
                <a:latin typeface="Calibri"/>
                <a:ea typeface="Calibri"/>
                <a:cs typeface="B Nazanin" pitchFamily="2" charset="-78"/>
              </a:rPr>
              <a:t>موضوع که </a:t>
            </a:r>
            <a:r>
              <a:rPr lang="fa-IR" sz="2400" b="1" dirty="0">
                <a:solidFill>
                  <a:schemeClr val="bg2">
                    <a:lumMod val="25000"/>
                  </a:schemeClr>
                </a:solidFill>
                <a:latin typeface="Calibri"/>
                <a:ea typeface="Calibri"/>
                <a:cs typeface="B Nazanin" pitchFamily="2" charset="-78"/>
              </a:rPr>
              <a:t>خود انتخاب </a:t>
            </a:r>
            <a:r>
              <a:rPr lang="fa-IR" sz="2400" b="1" dirty="0" smtClean="0">
                <a:solidFill>
                  <a:schemeClr val="bg2">
                    <a:lumMod val="25000"/>
                  </a:schemeClr>
                </a:solidFill>
                <a:latin typeface="Calibri"/>
                <a:ea typeface="Calibri"/>
                <a:cs typeface="B Nazanin" pitchFamily="2" charset="-78"/>
              </a:rPr>
              <a:t>کرده، تقسیم و آنرا شرح نموده </a:t>
            </a:r>
            <a:r>
              <a:rPr lang="fa-IR" sz="2400" b="1" dirty="0">
                <a:solidFill>
                  <a:schemeClr val="bg2">
                    <a:lumMod val="25000"/>
                  </a:schemeClr>
                </a:solidFill>
                <a:latin typeface="Calibri"/>
                <a:ea typeface="Calibri"/>
                <a:cs typeface="B Nazanin" pitchFamily="2" charset="-78"/>
              </a:rPr>
              <a:t>است. البته اين موضوعات عناوين کلي هستند که در ذيل خود دهها موضوع را قرار داده اند که علامه به همه آنها پرداخته است. </a:t>
            </a:r>
            <a:endParaRPr lang="fa-IR" sz="2400" b="1" dirty="0" smtClean="0">
              <a:solidFill>
                <a:schemeClr val="bg2">
                  <a:lumMod val="25000"/>
                </a:schemeClr>
              </a:solidFill>
              <a:latin typeface="Calibri"/>
              <a:ea typeface="Calibri"/>
              <a:cs typeface="B Nazanin" pitchFamily="2" charset="-78"/>
            </a:endParaRPr>
          </a:p>
        </p:txBody>
      </p:sp>
      <p:sp>
        <p:nvSpPr>
          <p:cNvPr id="6" name="Rectangle 5"/>
          <p:cNvSpPr/>
          <p:nvPr/>
        </p:nvSpPr>
        <p:spPr>
          <a:xfrm>
            <a:off x="1295400" y="6117747"/>
            <a:ext cx="6692900" cy="58785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79070" algn="ctr">
              <a:lnSpc>
                <a:spcPct val="115000"/>
              </a:lnSpc>
              <a:spcAft>
                <a:spcPts val="1000"/>
              </a:spcAft>
            </a:pPr>
            <a:r>
              <a:rPr lang="fa-IR" sz="2800" dirty="0" smtClean="0">
                <a:latin typeface="Calibri"/>
                <a:ea typeface="Calibri"/>
                <a:cs typeface="B Mitra" pitchFamily="2" charset="-78"/>
              </a:rPr>
              <a:t>این اثر گرانقدر در 14 جلد توسط انتشارات امیرکبیر به چاپ رسید.</a:t>
            </a:r>
            <a:endParaRPr lang="en-US" sz="2800" dirty="0">
              <a:latin typeface="Calibri"/>
              <a:ea typeface="Calibri"/>
              <a:cs typeface="B Mitra" pitchFamily="2" charset="-78"/>
            </a:endParaRPr>
          </a:p>
        </p:txBody>
      </p:sp>
      <p:sp>
        <p:nvSpPr>
          <p:cNvPr id="2" name="Rectangle 1"/>
          <p:cNvSpPr/>
          <p:nvPr/>
        </p:nvSpPr>
        <p:spPr>
          <a:xfrm>
            <a:off x="3352800" y="126541"/>
            <a:ext cx="5638800" cy="729430"/>
          </a:xfrm>
          <a:prstGeom prst="rect">
            <a:avLst/>
          </a:prstGeom>
        </p:spPr>
        <p:txBody>
          <a:bodyPr wrap="square">
            <a:spAutoFit/>
          </a:bodyPr>
          <a:lstStyle/>
          <a:p>
            <a:pPr marL="179070" lvl="0">
              <a:lnSpc>
                <a:spcPct val="115000"/>
              </a:lnSpc>
              <a:spcAft>
                <a:spcPts val="1000"/>
              </a:spcAft>
            </a:pPr>
            <a:r>
              <a:rPr lang="fa-IR" sz="3600" b="1" dirty="0">
                <a:solidFill>
                  <a:srgbClr val="F14124">
                    <a:lumMod val="75000"/>
                  </a:srgbClr>
                </a:solidFill>
                <a:effectLst>
                  <a:glow rad="63500">
                    <a:srgbClr val="5DCEAF">
                      <a:satMod val="175000"/>
                      <a:alpha val="40000"/>
                    </a:srgbClr>
                  </a:glow>
                </a:effectLst>
                <a:latin typeface="Calibri"/>
                <a:ea typeface="Calibri"/>
                <a:cs typeface="B Zar" pitchFamily="2" charset="-78"/>
              </a:rPr>
              <a:t>بهج </a:t>
            </a:r>
            <a:r>
              <a:rPr lang="fa-IR" sz="3600" b="1" dirty="0" smtClean="0">
                <a:solidFill>
                  <a:srgbClr val="F14124">
                    <a:lumMod val="75000"/>
                  </a:srgbClr>
                </a:solidFill>
                <a:effectLst>
                  <a:glow rad="63500">
                    <a:srgbClr val="5DCEAF">
                      <a:satMod val="175000"/>
                      <a:alpha val="40000"/>
                    </a:srgbClr>
                  </a:glow>
                </a:effectLst>
                <a:latin typeface="Calibri"/>
                <a:ea typeface="Calibri"/>
                <a:cs typeface="B Zar" pitchFamily="2" charset="-78"/>
              </a:rPr>
              <a:t>الصباغه </a:t>
            </a:r>
            <a:r>
              <a:rPr lang="fa-IR" sz="3600" b="1" dirty="0">
                <a:solidFill>
                  <a:srgbClr val="F14124">
                    <a:lumMod val="75000"/>
                  </a:srgbClr>
                </a:solidFill>
                <a:effectLst>
                  <a:glow rad="63500">
                    <a:srgbClr val="5DCEAF">
                      <a:satMod val="175000"/>
                      <a:alpha val="40000"/>
                    </a:srgbClr>
                  </a:glow>
                </a:effectLst>
                <a:latin typeface="Calibri"/>
                <a:ea typeface="Calibri"/>
                <a:cs typeface="B Zar" pitchFamily="2" charset="-78"/>
              </a:rPr>
              <a:t>فی شرح نهج </a:t>
            </a:r>
            <a:r>
              <a:rPr lang="fa-IR" sz="3600" b="1" dirty="0" smtClean="0">
                <a:solidFill>
                  <a:srgbClr val="F14124">
                    <a:lumMod val="75000"/>
                  </a:srgbClr>
                </a:solidFill>
                <a:effectLst>
                  <a:glow rad="63500">
                    <a:srgbClr val="5DCEAF">
                      <a:satMod val="175000"/>
                      <a:alpha val="40000"/>
                    </a:srgbClr>
                  </a:glow>
                </a:effectLst>
                <a:latin typeface="Calibri"/>
                <a:ea typeface="Calibri"/>
                <a:cs typeface="B Zar" pitchFamily="2" charset="-78"/>
              </a:rPr>
              <a:t>البلاغه </a:t>
            </a:r>
            <a:endParaRPr lang="en-US" sz="3600" b="1" dirty="0">
              <a:solidFill>
                <a:srgbClr val="F14124">
                  <a:lumMod val="75000"/>
                </a:srgbClr>
              </a:solidFill>
              <a:effectLst>
                <a:glow rad="63500">
                  <a:srgbClr val="5DCEAF">
                    <a:satMod val="175000"/>
                    <a:alpha val="40000"/>
                  </a:srgbClr>
                </a:glow>
              </a:effectLst>
              <a:latin typeface="Calibri"/>
              <a:ea typeface="Calibri"/>
              <a:cs typeface="B Zar" pitchFamily="2" charset="-78"/>
            </a:endParaRPr>
          </a:p>
        </p:txBody>
      </p:sp>
      <p:pic>
        <p:nvPicPr>
          <p:cNvPr id="2050" name="Picture 2" descr="H:\نهج البلاغه\موسسه احیاء فرهنگ نهج البلاغه\کتاب شناسی\کتابشناسی نهج البلاغه\لیست نهایی و اصلی کتاب های نهج البلاغه\2-شروح نهج البلاغه\اسکن شروح به سایر زبانها\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817" y="1188263"/>
            <a:ext cx="1910982" cy="2926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724400"/>
            <a:ext cx="9144001" cy="1366528"/>
          </a:xfrm>
          <a:prstGeom prst="rect">
            <a:avLst/>
          </a:prstGeom>
        </p:spPr>
        <p:txBody>
          <a:bodyPr wrap="square">
            <a:spAutoFit/>
          </a:bodyPr>
          <a:lstStyle/>
          <a:p>
            <a:pPr algn="just">
              <a:lnSpc>
                <a:spcPct val="115000"/>
              </a:lnSpc>
              <a:spcAft>
                <a:spcPts val="1000"/>
              </a:spcAft>
            </a:pPr>
            <a:r>
              <a:rPr lang="fa-IR" sz="2400" b="1" dirty="0">
                <a:solidFill>
                  <a:srgbClr val="B4DCFA">
                    <a:lumMod val="25000"/>
                  </a:srgbClr>
                </a:solidFill>
                <a:latin typeface="Calibri"/>
                <a:ea typeface="Calibri"/>
                <a:cs typeface="B Nazanin" pitchFamily="2" charset="-78"/>
              </a:rPr>
              <a:t>به علاوه در فصل آخر نيز به موضوعات پراکنده پرداخته و 104 عنوان ديگر را نيز شرح کرده است</a:t>
            </a:r>
            <a:r>
              <a:rPr lang="fa-IR" sz="2400" b="1" dirty="0" smtClean="0">
                <a:solidFill>
                  <a:srgbClr val="B4DCFA">
                    <a:lumMod val="25000"/>
                  </a:srgbClr>
                </a:solidFill>
                <a:latin typeface="Calibri"/>
                <a:ea typeface="Calibri"/>
                <a:cs typeface="B Nazanin" pitchFamily="2" charset="-78"/>
              </a:rPr>
              <a:t>.</a:t>
            </a:r>
            <a:r>
              <a:rPr lang="fa-IR" sz="2400" b="1" dirty="0">
                <a:solidFill>
                  <a:srgbClr val="B4DCFA">
                    <a:lumMod val="25000"/>
                  </a:srgbClr>
                </a:solidFill>
                <a:latin typeface="Calibri"/>
                <a:ea typeface="Calibri"/>
                <a:cs typeface="B Nazanin" pitchFamily="2" charset="-78"/>
              </a:rPr>
              <a:t> برخی از این موضوعات عبارتند از: توحيد، آفرينش آسمان و زمين، امامت عام و خاص، دنيا، خلفا، قضا و قدر، جنگ، معاشرت و ... اشاره کرد</a:t>
            </a:r>
            <a:r>
              <a:rPr lang="fa-IR" sz="2400" b="1" dirty="0" smtClean="0">
                <a:solidFill>
                  <a:srgbClr val="B4DCFA">
                    <a:lumMod val="25000"/>
                  </a:srgbClr>
                </a:solidFill>
                <a:latin typeface="Calibri"/>
                <a:ea typeface="Calibri"/>
                <a:cs typeface="B Nazanin" pitchFamily="2" charset="-78"/>
              </a:rPr>
              <a:t>.</a:t>
            </a:r>
            <a:endParaRPr lang="fa-IR" sz="2400" b="1" dirty="0">
              <a:solidFill>
                <a:srgbClr val="B4DCFA">
                  <a:lumMod val="25000"/>
                </a:srgbClr>
              </a:solidFill>
              <a:latin typeface="Calibri"/>
              <a:ea typeface="Calibri"/>
              <a:cs typeface="B Nazanin" pitchFamily="2" charset="-78"/>
            </a:endParaRPr>
          </a:p>
        </p:txBody>
      </p:sp>
      <p:pic>
        <p:nvPicPr>
          <p:cNvPr id="1026" name="Picture 2" descr="C:\Users\Qoran1\Pictures\شوشتر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457"/>
            <a:ext cx="1608220" cy="2349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4452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52600"/>
            <a:ext cx="9067800" cy="3153684"/>
          </a:xfrm>
          <a:prstGeom prst="rect">
            <a:avLst/>
          </a:prstGeom>
        </p:spPr>
        <p:txBody>
          <a:bodyPr wrap="square">
            <a:spAutoFit/>
          </a:bodyPr>
          <a:lstStyle/>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1- شرح موضوعی</a:t>
            </a:r>
          </a:p>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2- بیان مباحث لغوی و ادبی</a:t>
            </a:r>
          </a:p>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3- انتقادی بودن آن نسبت به شرح های ابن ابی الحدید، ابن میثم و خوئی</a:t>
            </a:r>
          </a:p>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4- تصحیح متن با چند نسخه دیگر</a:t>
            </a:r>
          </a:p>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5- دقت در حوادث تاریخی و رفع اشتباهات تاریخی دیگر شارحان به ویژه ابن ابی الحدید</a:t>
            </a:r>
          </a:p>
        </p:txBody>
      </p:sp>
      <p:sp>
        <p:nvSpPr>
          <p:cNvPr id="6" name="Rectangle 5"/>
          <p:cNvSpPr/>
          <p:nvPr/>
        </p:nvSpPr>
        <p:spPr>
          <a:xfrm>
            <a:off x="1295400" y="6117747"/>
            <a:ext cx="6692900" cy="58785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79070" algn="ctr">
              <a:lnSpc>
                <a:spcPct val="115000"/>
              </a:lnSpc>
              <a:spcAft>
                <a:spcPts val="1000"/>
              </a:spcAft>
            </a:pPr>
            <a:r>
              <a:rPr lang="fa-IR" sz="2800" dirty="0" smtClean="0">
                <a:latin typeface="Calibri"/>
                <a:ea typeface="Calibri"/>
                <a:cs typeface="B Mitra" pitchFamily="2" charset="-78"/>
              </a:rPr>
              <a:t>......</a:t>
            </a:r>
            <a:endParaRPr lang="en-US" sz="2800" dirty="0">
              <a:latin typeface="Calibri"/>
              <a:ea typeface="Calibri"/>
              <a:cs typeface="B Mitra" pitchFamily="2" charset="-78"/>
            </a:endParaRPr>
          </a:p>
        </p:txBody>
      </p:sp>
      <p:sp>
        <p:nvSpPr>
          <p:cNvPr id="2" name="Rectangle 1"/>
          <p:cNvSpPr/>
          <p:nvPr/>
        </p:nvSpPr>
        <p:spPr>
          <a:xfrm>
            <a:off x="2209800" y="126541"/>
            <a:ext cx="6781800" cy="729430"/>
          </a:xfrm>
          <a:prstGeom prst="rect">
            <a:avLst/>
          </a:prstGeom>
        </p:spPr>
        <p:txBody>
          <a:bodyPr wrap="square">
            <a:spAutoFit/>
          </a:bodyPr>
          <a:lstStyle/>
          <a:p>
            <a:pPr marL="179070" lvl="0">
              <a:lnSpc>
                <a:spcPct val="115000"/>
              </a:lnSpc>
              <a:spcAft>
                <a:spcPts val="1000"/>
              </a:spcAft>
            </a:pPr>
            <a:r>
              <a:rPr lang="fa-IR" sz="3600" b="1" dirty="0" smtClean="0">
                <a:solidFill>
                  <a:srgbClr val="F14124">
                    <a:lumMod val="75000"/>
                  </a:srgbClr>
                </a:solidFill>
                <a:effectLst>
                  <a:glow rad="63500">
                    <a:srgbClr val="5DCEAF">
                      <a:satMod val="175000"/>
                      <a:alpha val="40000"/>
                    </a:srgbClr>
                  </a:glow>
                </a:effectLst>
                <a:latin typeface="Calibri"/>
                <a:ea typeface="Calibri"/>
                <a:cs typeface="B Zar" pitchFamily="2" charset="-78"/>
              </a:rPr>
              <a:t>ویژگی های شرح بهج الصباغه:</a:t>
            </a:r>
            <a:endParaRPr lang="en-US" sz="3600" b="1" dirty="0">
              <a:solidFill>
                <a:srgbClr val="F14124">
                  <a:lumMod val="75000"/>
                </a:srgbClr>
              </a:solidFill>
              <a:effectLst>
                <a:glow rad="63500">
                  <a:srgbClr val="5DCEAF">
                    <a:satMod val="175000"/>
                    <a:alpha val="40000"/>
                  </a:srgbClr>
                </a:glow>
              </a:effectLst>
              <a:latin typeface="Calibri"/>
              <a:ea typeface="Calibri"/>
              <a:cs typeface="B Zar" pitchFamily="2" charset="-78"/>
            </a:endParaRPr>
          </a:p>
        </p:txBody>
      </p:sp>
      <p:pic>
        <p:nvPicPr>
          <p:cNvPr id="2050" name="Picture 2" descr="H:\نهج البلاغه\موسسه احیاء فرهنگ نهج البلاغه\کتاب شناسی\کتابشناسی نهج البلاغه\لیست نهایی و اصلی کتاب های نهج البلاغه\2-شروح نهج البلاغه\اسکن شروح به سایر زبانها\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1"/>
            <a:ext cx="1752600" cy="268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668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Qoran1\Pictures\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27718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1880" y="1268760"/>
            <a:ext cx="5544616" cy="5178520"/>
          </a:xfrm>
        </p:spPr>
        <p:txBody>
          <a:bodyPr/>
          <a:lstStyle/>
          <a:p>
            <a:pPr marL="0" indent="0">
              <a:lnSpc>
                <a:spcPct val="150000"/>
              </a:lnSpc>
              <a:buNone/>
            </a:pPr>
            <a:r>
              <a:rPr lang="fa-IR" sz="3000" dirty="0" smtClean="0">
                <a:solidFill>
                  <a:srgbClr val="FF0000"/>
                </a:solidFill>
                <a:effectLst>
                  <a:glow rad="101600">
                    <a:schemeClr val="accent1">
                      <a:satMod val="175000"/>
                      <a:alpha val="40000"/>
                    </a:schemeClr>
                  </a:glow>
                </a:effectLst>
                <a:cs typeface="B Mitra" pitchFamily="2" charset="-78"/>
              </a:rPr>
              <a:t>* ترجمه و تفسیر نهج البلاغه</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Badr" pitchFamily="2" charset="-78"/>
              </a:rPr>
              <a:t>(علامه محمد تقی جعفری)</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glow rad="101600">
                    <a:schemeClr val="accent1">
                      <a:satMod val="175000"/>
                      <a:alpha val="40000"/>
                    </a:schemeClr>
                  </a:glow>
                </a:effectLst>
                <a:cs typeface="B Mitra" pitchFamily="2" charset="-78"/>
              </a:rPr>
              <a:t>* پیام امام امیرالمومنین(ع)</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Badr" pitchFamily="2" charset="-78"/>
              </a:rPr>
              <a:t>(آیت الله مکارم شیرازی)</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glow rad="101600">
                    <a:schemeClr val="accent1">
                      <a:satMod val="175000"/>
                      <a:alpha val="40000"/>
                    </a:schemeClr>
                  </a:glow>
                </a:effectLst>
                <a:cs typeface="B Mitra" pitchFamily="2" charset="-78"/>
              </a:rPr>
              <a:t>* منشور جاودانه </a:t>
            </a:r>
            <a:br>
              <a:rPr lang="fa-IR" sz="3000" dirty="0" smtClean="0">
                <a:solidFill>
                  <a:srgbClr val="FF0000"/>
                </a:solidFill>
                <a:effectLst>
                  <a:glow rad="101600">
                    <a:schemeClr val="accent1">
                      <a:satMod val="175000"/>
                      <a:alpha val="40000"/>
                    </a:schemeClr>
                  </a:glow>
                </a:effectLst>
                <a:cs typeface="B Mitra" pitchFamily="2" charset="-78"/>
              </a:rPr>
            </a:br>
            <a:r>
              <a:rPr lang="fa-IR" sz="3000" dirty="0" smtClean="0">
                <a:solidFill>
                  <a:srgbClr val="FF0000"/>
                </a:solidFill>
                <a:effectLst>
                  <a:innerShdw blurRad="114300">
                    <a:prstClr val="black"/>
                  </a:innerShdw>
                </a:effectLst>
                <a:cs typeface="B Badr" pitchFamily="2" charset="-78"/>
              </a:rPr>
              <a:t>(آیت الله دین پرور)</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glow rad="101600">
                    <a:schemeClr val="accent1">
                      <a:satMod val="175000"/>
                      <a:alpha val="40000"/>
                    </a:schemeClr>
                  </a:glow>
                </a:effectLst>
                <a:cs typeface="B Mitra" pitchFamily="2" charset="-78"/>
              </a:rPr>
              <a:t>* اندیشه های سیاسی – تربیتی در نامه‌های نهج البلاغه </a:t>
            </a:r>
            <a:r>
              <a:rPr lang="fa-IR" sz="3000" dirty="0" smtClean="0">
                <a:solidFill>
                  <a:srgbClr val="FF0000"/>
                </a:solidFill>
                <a:effectLst>
                  <a:innerShdw blurRad="114300">
                    <a:prstClr val="black"/>
                  </a:innerShdw>
                </a:effectLst>
                <a:cs typeface="B Badr" pitchFamily="2" charset="-78"/>
              </a:rPr>
              <a:t>(احمد بهشتی)</a:t>
            </a:r>
            <a:endParaRPr lang="fa-IR" sz="3000" dirty="0">
              <a:solidFill>
                <a:srgbClr val="FF0000"/>
              </a:solidFill>
              <a:effectLst>
                <a:innerShdw blurRad="114300">
                  <a:prstClr val="black"/>
                </a:innerShdw>
              </a:effectLst>
              <a:cs typeface="B Badr" pitchFamily="2" charset="-78"/>
            </a:endParaRP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bwMode="auto">
          <a:xfrm rot="20912169">
            <a:off x="1366921" y="1551917"/>
            <a:ext cx="1703677" cy="2452321"/>
          </a:xfrm>
          <a:prstGeom prst="rect">
            <a:avLst/>
          </a:prstGeom>
          <a:noFill/>
          <a:ln>
            <a:noFill/>
          </a:ln>
        </p:spPr>
      </p:pic>
      <p:pic>
        <p:nvPicPr>
          <p:cNvPr id="9218" name="Picture 2" descr="D:\کتابشناسی نهج البلاغه\لیست نهایی و اصلی کتاب های نهج البلاغه\2-شروح نهج البلاغه\اسکن کتابهای شروح نهج البلاغه به فارسی\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0659">
            <a:off x="936787" y="3287478"/>
            <a:ext cx="1768234" cy="25898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728177">
            <a:off x="2883170" y="1862354"/>
            <a:ext cx="1668428" cy="2426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395536" y="332656"/>
            <a:ext cx="8371109" cy="1008112"/>
          </a:xfrm>
          <a:ln>
            <a:noFill/>
          </a:ln>
          <a:effectLst>
            <a:outerShdw blurRad="50800" dist="38100" dir="18900000" algn="bl"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45720" indent="0" algn="ctr">
              <a:buNone/>
            </a:pPr>
            <a:r>
              <a:rPr lang="fa-IR" sz="4000" b="1" dirty="0" smtClean="0">
                <a:ln w="11430"/>
                <a:solidFill>
                  <a:srgbClr val="0070C0"/>
                </a:solidFill>
                <a:effectLst>
                  <a:outerShdw blurRad="80000" dist="40000" dir="5040000" algn="tl">
                    <a:srgbClr val="000000">
                      <a:alpha val="30000"/>
                    </a:srgbClr>
                  </a:outerShdw>
                </a:effectLst>
                <a:cs typeface="B Zar" pitchFamily="2" charset="-78"/>
              </a:rPr>
              <a:t>مهمترین شرح‌های نهج البلاغه به زبان فارسی</a:t>
            </a:r>
            <a:endParaRPr lang="fa-IR" sz="4000" b="1" dirty="0">
              <a:ln w="11430"/>
              <a:solidFill>
                <a:srgbClr val="0070C0"/>
              </a:solidFill>
              <a:effectLst>
                <a:outerShdw blurRad="80000" dist="40000" dir="5040000" algn="tl">
                  <a:srgbClr val="000000">
                    <a:alpha val="30000"/>
                  </a:srgbClr>
                </a:outerShdw>
              </a:effectLst>
              <a:cs typeface="B Zar" pitchFamily="2" charset="-78"/>
            </a:endParaRPr>
          </a:p>
        </p:txBody>
      </p:sp>
      <p:pic>
        <p:nvPicPr>
          <p:cNvPr id="9219" name="Picture 3" descr="D:\کتابشناسی نهج البلاغه\لیست نهایی و اصلی کتاب های نهج البلاغه\5-نامه های نهج البلاغه\کتابهای مربوط شروح سایر نامه ها\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92337">
            <a:off x="2417857" y="4214682"/>
            <a:ext cx="1579858" cy="225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740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5746" y="990600"/>
            <a:ext cx="5803900" cy="1012585"/>
          </a:xfrm>
          <a:prstGeom prst="rect">
            <a:avLst/>
          </a:prstGeom>
        </p:spPr>
        <p:txBody>
          <a:bodyPr wrap="square">
            <a:spAutoFit/>
          </a:bodyPr>
          <a:lstStyle/>
          <a:p>
            <a:pPr marL="179070">
              <a:lnSpc>
                <a:spcPct val="115000"/>
              </a:lnSpc>
              <a:spcAft>
                <a:spcPts val="1000"/>
              </a:spcAft>
            </a:pPr>
            <a:r>
              <a:rPr lang="fa-IR" sz="2800" b="1" dirty="0" smtClean="0">
                <a:solidFill>
                  <a:schemeClr val="accent3">
                    <a:lumMod val="50000"/>
                  </a:schemeClr>
                </a:solidFill>
                <a:latin typeface="Calibri"/>
                <a:ea typeface="Calibri"/>
                <a:cs typeface="B Zar" pitchFamily="2" charset="-78"/>
              </a:rPr>
              <a:t>علامه محمدتقی جعفری</a:t>
            </a:r>
            <a:br>
              <a:rPr lang="fa-IR" sz="2800" b="1" dirty="0" smtClean="0">
                <a:solidFill>
                  <a:schemeClr val="accent3">
                    <a:lumMod val="50000"/>
                  </a:schemeClr>
                </a:solidFill>
                <a:latin typeface="Calibri"/>
                <a:ea typeface="Calibri"/>
                <a:cs typeface="B Zar" pitchFamily="2" charset="-78"/>
              </a:rPr>
            </a:br>
            <a:r>
              <a:rPr lang="fa-IR" sz="2400" b="1" dirty="0" smtClean="0">
                <a:solidFill>
                  <a:schemeClr val="accent3">
                    <a:lumMod val="50000"/>
                  </a:schemeClr>
                </a:solidFill>
                <a:latin typeface="Calibri"/>
                <a:ea typeface="Calibri"/>
                <a:cs typeface="B Zar" pitchFamily="2" charset="-78"/>
              </a:rPr>
              <a:t> </a:t>
            </a:r>
            <a:endParaRPr lang="en-US" sz="2800" b="1" dirty="0">
              <a:solidFill>
                <a:schemeClr val="accent3">
                  <a:lumMod val="50000"/>
                </a:schemeClr>
              </a:solidFill>
              <a:effectLst/>
              <a:latin typeface="Calibri"/>
              <a:ea typeface="Calibri"/>
              <a:cs typeface="B Zar" pitchFamily="2" charset="-78"/>
            </a:endParaRPr>
          </a:p>
        </p:txBody>
      </p:sp>
      <p:sp>
        <p:nvSpPr>
          <p:cNvPr id="5" name="Rectangle 4"/>
          <p:cNvSpPr/>
          <p:nvPr/>
        </p:nvSpPr>
        <p:spPr>
          <a:xfrm>
            <a:off x="228600" y="3581400"/>
            <a:ext cx="8839200" cy="941796"/>
          </a:xfrm>
          <a:prstGeom prst="rect">
            <a:avLst/>
          </a:prstGeom>
        </p:spPr>
        <p:txBody>
          <a:bodyPr wrap="square">
            <a:spAutoFit/>
          </a:bodyPr>
          <a:lstStyle/>
          <a:p>
            <a:pPr marL="179070" algn="just">
              <a:lnSpc>
                <a:spcPct val="115000"/>
              </a:lnSpc>
              <a:spcAft>
                <a:spcPts val="1000"/>
              </a:spcAft>
            </a:pPr>
            <a:r>
              <a:rPr lang="fa-IR" sz="2400" b="1" dirty="0" smtClean="0">
                <a:solidFill>
                  <a:schemeClr val="accent1">
                    <a:lumMod val="50000"/>
                  </a:schemeClr>
                </a:solidFill>
                <a:latin typeface="Calibri"/>
                <a:ea typeface="Calibri"/>
                <a:cs typeface="B Nazanin" pitchFamily="2" charset="-78"/>
              </a:rPr>
              <a:t>علامه در زمان حیات خود، موفق به </a:t>
            </a:r>
            <a:r>
              <a:rPr lang="fa-IR" sz="2400" b="1" dirty="0">
                <a:solidFill>
                  <a:schemeClr val="accent1">
                    <a:lumMod val="50000"/>
                  </a:schemeClr>
                </a:solidFill>
                <a:latin typeface="Calibri"/>
                <a:ea typeface="Calibri"/>
                <a:cs typeface="B Nazanin" pitchFamily="2" charset="-78"/>
              </a:rPr>
              <a:t>شرح نهج البلاغه تا </a:t>
            </a:r>
            <a:r>
              <a:rPr lang="fa-IR" sz="2400" b="1" dirty="0" smtClean="0">
                <a:solidFill>
                  <a:schemeClr val="accent1">
                    <a:lumMod val="50000"/>
                  </a:schemeClr>
                </a:solidFill>
                <a:latin typeface="Calibri"/>
                <a:ea typeface="Calibri"/>
                <a:cs typeface="B Nazanin" pitchFamily="2" charset="-78"/>
              </a:rPr>
              <a:t>خطبه 185 شد که در 27 جلد منتشر شده است.</a:t>
            </a:r>
            <a:endParaRPr lang="en-US" sz="2000" b="1" dirty="0">
              <a:blipFill>
                <a:blip r:embed="rId2"/>
                <a:tile tx="0" ty="0" sx="100000" sy="100000" flip="none" algn="tl"/>
              </a:blipFill>
              <a:effectLst/>
              <a:latin typeface="Calibri"/>
              <a:ea typeface="Calibri"/>
              <a:cs typeface="B Nazanin" pitchFamily="2" charset="-78"/>
            </a:endParaRPr>
          </a:p>
        </p:txBody>
      </p:sp>
      <p:sp>
        <p:nvSpPr>
          <p:cNvPr id="6" name="Rectangle 5"/>
          <p:cNvSpPr/>
          <p:nvPr/>
        </p:nvSpPr>
        <p:spPr>
          <a:xfrm>
            <a:off x="304800" y="4724400"/>
            <a:ext cx="8610600" cy="191950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179070" algn="ctr">
              <a:lnSpc>
                <a:spcPct val="115000"/>
              </a:lnSpc>
              <a:spcAft>
                <a:spcPts val="1000"/>
              </a:spcAft>
            </a:pPr>
            <a:r>
              <a:rPr lang="fa-IR" sz="2400" b="1" dirty="0" smtClean="0">
                <a:solidFill>
                  <a:srgbClr val="FF0000"/>
                </a:solidFill>
                <a:latin typeface="Calibri"/>
                <a:ea typeface="Calibri"/>
                <a:cs typeface="B Nazanin" pitchFamily="2" charset="-78"/>
              </a:rPr>
              <a:t>ویژگی های شرح علامه جعفری:</a:t>
            </a:r>
          </a:p>
          <a:p>
            <a:pPr marL="179070" algn="ctr">
              <a:lnSpc>
                <a:spcPct val="115000"/>
              </a:lnSpc>
              <a:spcAft>
                <a:spcPts val="1000"/>
              </a:spcAft>
            </a:pPr>
            <a:r>
              <a:rPr lang="fa-IR" sz="2400" b="1" dirty="0" smtClean="0">
                <a:solidFill>
                  <a:srgbClr val="FFFA25"/>
                </a:solidFill>
                <a:effectLst/>
                <a:latin typeface="Calibri"/>
                <a:ea typeface="Calibri"/>
                <a:cs typeface="B Nazanin" pitchFamily="2" charset="-78"/>
              </a:rPr>
              <a:t>1- تحلیل شخصیت امام علی(ع)                            2- ترجمه مفهومی                 3- بیان رابطه نهج البلاغه و قرآن                    4- بیان موضوعات تخصصی                     5- استفاده از اشعار فارسی و عربی</a:t>
            </a:r>
            <a:endParaRPr lang="en-US" sz="2400" b="1" dirty="0">
              <a:solidFill>
                <a:srgbClr val="FFFA25"/>
              </a:solidFill>
              <a:effectLst/>
              <a:latin typeface="Calibri"/>
              <a:ea typeface="Calibri"/>
              <a:cs typeface="B Nazanin" pitchFamily="2" charset="-78"/>
            </a:endParaRPr>
          </a:p>
        </p:txBody>
      </p:sp>
      <p:sp>
        <p:nvSpPr>
          <p:cNvPr id="2" name="Rectangle 1"/>
          <p:cNvSpPr/>
          <p:nvPr/>
        </p:nvSpPr>
        <p:spPr>
          <a:xfrm>
            <a:off x="3352800" y="76200"/>
            <a:ext cx="5786846" cy="729430"/>
          </a:xfrm>
          <a:prstGeom prst="rect">
            <a:avLst/>
          </a:prstGeom>
        </p:spPr>
        <p:txBody>
          <a:bodyPr wrap="square">
            <a:spAutoFit/>
          </a:bodyPr>
          <a:lstStyle/>
          <a:p>
            <a:pPr marL="179070" lvl="0">
              <a:lnSpc>
                <a:spcPct val="115000"/>
              </a:lnSpc>
              <a:spcAft>
                <a:spcPts val="1000"/>
              </a:spcAft>
            </a:pPr>
            <a:r>
              <a:rPr lang="fa-IR" sz="3600" b="1" dirty="0" smtClean="0">
                <a:solidFill>
                  <a:srgbClr val="4E67C8">
                    <a:lumMod val="75000"/>
                  </a:srgbClr>
                </a:solidFill>
                <a:effectLst>
                  <a:glow rad="63500">
                    <a:srgbClr val="FF8021">
                      <a:satMod val="175000"/>
                      <a:alpha val="40000"/>
                    </a:srgbClr>
                  </a:glow>
                </a:effectLst>
                <a:latin typeface="Calibri"/>
                <a:ea typeface="Calibri"/>
                <a:cs typeface="B Zar" pitchFamily="2" charset="-78"/>
              </a:rPr>
              <a:t>ترجمه و تفسیر نهج البلاغه</a:t>
            </a:r>
            <a:endParaRPr lang="en-US" sz="3600" b="1" dirty="0">
              <a:solidFill>
                <a:srgbClr val="4E67C8">
                  <a:lumMod val="75000"/>
                </a:srgbClr>
              </a:solidFill>
              <a:effectLst>
                <a:glow rad="63500">
                  <a:srgbClr val="FF8021">
                    <a:satMod val="175000"/>
                    <a:alpha val="40000"/>
                  </a:srgbClr>
                </a:glow>
              </a:effectLst>
              <a:latin typeface="Calibri"/>
              <a:ea typeface="Calibri"/>
              <a:cs typeface="B Zar" pitchFamily="2" charset="-7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41595" y="805630"/>
            <a:ext cx="1835549" cy="26695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0" y="1524000"/>
            <a:ext cx="6096000" cy="928459"/>
          </a:xfrm>
          <a:prstGeom prst="rect">
            <a:avLst/>
          </a:prstGeom>
        </p:spPr>
        <p:txBody>
          <a:bodyPr wrap="square">
            <a:spAutoFit/>
          </a:bodyPr>
          <a:lstStyle/>
          <a:p>
            <a:pPr marL="179070" lvl="0" algn="just">
              <a:lnSpc>
                <a:spcPct val="115000"/>
              </a:lnSpc>
              <a:spcAft>
                <a:spcPts val="1000"/>
              </a:spcAft>
            </a:pPr>
            <a:r>
              <a:rPr lang="fa-IR" sz="2000" b="1" dirty="0" smtClean="0">
                <a:solidFill>
                  <a:schemeClr val="accent1">
                    <a:lumMod val="75000"/>
                  </a:schemeClr>
                </a:solidFill>
                <a:latin typeface="Calibri"/>
                <a:ea typeface="Calibri"/>
                <a:cs typeface="B Nazanin" pitchFamily="2" charset="-78"/>
              </a:rPr>
              <a:t>تولد: </a:t>
            </a:r>
            <a:r>
              <a:rPr lang="fa-IR" sz="2000" b="1" dirty="0">
                <a:solidFill>
                  <a:schemeClr val="accent1">
                    <a:lumMod val="75000"/>
                  </a:schemeClr>
                </a:solidFill>
                <a:cs typeface="B Nazanin" pitchFamily="2" charset="-78"/>
              </a:rPr>
              <a:t>مرداد ۱۳۰۴ </a:t>
            </a:r>
            <a:r>
              <a:rPr lang="fa-IR" sz="2000" b="1" dirty="0" smtClean="0">
                <a:solidFill>
                  <a:schemeClr val="accent1">
                    <a:lumMod val="75000"/>
                  </a:schemeClr>
                </a:solidFill>
                <a:cs typeface="B Nazanin" pitchFamily="2" charset="-78"/>
              </a:rPr>
              <a:t>ش در </a:t>
            </a:r>
            <a:r>
              <a:rPr lang="fa-IR" sz="2000" b="1" dirty="0">
                <a:solidFill>
                  <a:schemeClr val="accent1">
                    <a:lumMod val="75000"/>
                  </a:schemeClr>
                </a:solidFill>
                <a:cs typeface="B Nazanin" pitchFamily="2" charset="-78"/>
              </a:rPr>
              <a:t>تبریز </a:t>
            </a:r>
            <a:endParaRPr lang="fa-IR" sz="2000" b="1" dirty="0" smtClean="0">
              <a:solidFill>
                <a:schemeClr val="accent1">
                  <a:lumMod val="75000"/>
                </a:schemeClr>
              </a:solidFill>
              <a:cs typeface="B Nazanin" pitchFamily="2" charset="-78"/>
            </a:endParaRPr>
          </a:p>
          <a:p>
            <a:pPr marL="179070" lvl="0" algn="just">
              <a:lnSpc>
                <a:spcPct val="115000"/>
              </a:lnSpc>
              <a:spcAft>
                <a:spcPts val="1000"/>
              </a:spcAft>
            </a:pPr>
            <a:r>
              <a:rPr lang="fa-IR" sz="2000" b="1" dirty="0">
                <a:solidFill>
                  <a:schemeClr val="accent1">
                    <a:lumMod val="75000"/>
                  </a:schemeClr>
                </a:solidFill>
                <a:latin typeface="Calibri"/>
                <a:ea typeface="Calibri"/>
                <a:cs typeface="B Nazanin" pitchFamily="2" charset="-78"/>
              </a:rPr>
              <a:t>وفات: ۲۵ آبان ۱۳۷۷ </a:t>
            </a:r>
            <a:r>
              <a:rPr lang="fa-IR" sz="2000" b="1" dirty="0" smtClean="0">
                <a:solidFill>
                  <a:schemeClr val="accent1">
                    <a:lumMod val="75000"/>
                  </a:schemeClr>
                </a:solidFill>
                <a:latin typeface="Calibri"/>
                <a:ea typeface="Calibri"/>
                <a:cs typeface="B Nazanin" pitchFamily="2" charset="-78"/>
              </a:rPr>
              <a:t>در بیمارستانی در شهر لندن</a:t>
            </a:r>
            <a:endParaRPr lang="fa-IR" sz="2000" b="1" dirty="0">
              <a:solidFill>
                <a:schemeClr val="accent1">
                  <a:lumMod val="75000"/>
                </a:schemeClr>
              </a:solidFill>
              <a:latin typeface="Calibri"/>
              <a:ea typeface="Calibri"/>
              <a:cs typeface="B Nazanin" pitchFamily="2" charset="-78"/>
            </a:endParaRPr>
          </a:p>
        </p:txBody>
      </p:sp>
      <p:pic>
        <p:nvPicPr>
          <p:cNvPr id="2050" name="Picture 2" descr="C:\Users\Qoran1\Pictures\1252_402.jpg"/>
          <p:cNvPicPr>
            <a:picLocks noChangeAspect="1" noChangeArrowheads="1"/>
          </p:cNvPicPr>
          <p:nvPr/>
        </p:nvPicPr>
        <p:blipFill rotWithShape="1">
          <a:blip r:embed="rId4">
            <a:extLst>
              <a:ext uri="{28A0092B-C50C-407E-A947-70E740481C1C}">
                <a14:useLocalDpi xmlns:a14="http://schemas.microsoft.com/office/drawing/2010/main" val="0"/>
              </a:ext>
            </a:extLst>
          </a:blip>
          <a:srcRect l="25577" r="20751"/>
          <a:stretch/>
        </p:blipFill>
        <p:spPr bwMode="auto">
          <a:xfrm>
            <a:off x="152400" y="189841"/>
            <a:ext cx="1856716" cy="235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45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038580"/>
            <a:ext cx="6096000" cy="1070037"/>
          </a:xfrm>
          <a:prstGeom prst="rect">
            <a:avLst/>
          </a:prstGeom>
        </p:spPr>
        <p:txBody>
          <a:bodyPr wrap="square">
            <a:spAutoFit/>
          </a:bodyPr>
          <a:lstStyle/>
          <a:p>
            <a:pPr marL="179070">
              <a:lnSpc>
                <a:spcPct val="115000"/>
              </a:lnSpc>
              <a:spcAft>
                <a:spcPts val="1000"/>
              </a:spcAft>
            </a:pPr>
            <a:r>
              <a:rPr lang="fa-IR" sz="2800" b="1" dirty="0" smtClean="0">
                <a:solidFill>
                  <a:schemeClr val="accent1">
                    <a:lumMod val="75000"/>
                  </a:schemeClr>
                </a:solidFill>
                <a:latin typeface="Calibri"/>
                <a:ea typeface="Calibri"/>
                <a:cs typeface="B Zar" pitchFamily="2" charset="-78"/>
              </a:rPr>
              <a:t>آیت الله محمدتقی نقوی قائنی خراسانی</a:t>
            </a:r>
          </a:p>
          <a:p>
            <a:pPr marL="179070">
              <a:lnSpc>
                <a:spcPct val="115000"/>
              </a:lnSpc>
              <a:spcAft>
                <a:spcPts val="1000"/>
              </a:spcAft>
            </a:pPr>
            <a:r>
              <a:rPr lang="fa-IR" sz="2000" b="1" dirty="0" smtClean="0">
                <a:solidFill>
                  <a:schemeClr val="accent6">
                    <a:lumMod val="75000"/>
                  </a:schemeClr>
                </a:solidFill>
                <a:latin typeface="Calibri"/>
                <a:ea typeface="Calibri"/>
                <a:cs typeface="B Zar" pitchFamily="2" charset="-78"/>
              </a:rPr>
              <a:t>تولد: 1308 ش در شهر قائن</a:t>
            </a:r>
            <a:endParaRPr lang="fa-IR" sz="2000" b="1" dirty="0">
              <a:solidFill>
                <a:schemeClr val="accent6">
                  <a:lumMod val="75000"/>
                </a:schemeClr>
              </a:solidFill>
              <a:latin typeface="Calibri"/>
              <a:ea typeface="Calibri"/>
              <a:cs typeface="B Zar" pitchFamily="2" charset="-78"/>
            </a:endParaRPr>
          </a:p>
        </p:txBody>
      </p:sp>
      <p:sp>
        <p:nvSpPr>
          <p:cNvPr id="5" name="Rectangle 4"/>
          <p:cNvSpPr/>
          <p:nvPr/>
        </p:nvSpPr>
        <p:spPr>
          <a:xfrm>
            <a:off x="3352799" y="2628340"/>
            <a:ext cx="5791201" cy="517065"/>
          </a:xfrm>
          <a:prstGeom prst="rect">
            <a:avLst/>
          </a:prstGeom>
        </p:spPr>
        <p:txBody>
          <a:bodyPr wrap="square">
            <a:spAutoFit/>
          </a:bodyPr>
          <a:lstStyle/>
          <a:p>
            <a:pPr algn="just">
              <a:lnSpc>
                <a:spcPct val="115000"/>
              </a:lnSpc>
              <a:spcAft>
                <a:spcPts val="1000"/>
              </a:spcAft>
            </a:pPr>
            <a:r>
              <a:rPr lang="fa-IR" sz="2400" b="1" dirty="0" smtClean="0">
                <a:solidFill>
                  <a:schemeClr val="bg2">
                    <a:lumMod val="25000"/>
                  </a:schemeClr>
                </a:solidFill>
                <a:latin typeface="Calibri"/>
                <a:ea typeface="Calibri"/>
                <a:cs typeface="B Nazanin" pitchFamily="2" charset="-78"/>
              </a:rPr>
              <a:t>این شرح در 18 جلد و به زبان عربی نگاشته شده است.</a:t>
            </a:r>
          </a:p>
        </p:txBody>
      </p:sp>
      <p:sp>
        <p:nvSpPr>
          <p:cNvPr id="6" name="Rectangle 5"/>
          <p:cNvSpPr/>
          <p:nvPr/>
        </p:nvSpPr>
        <p:spPr>
          <a:xfrm>
            <a:off x="1295400" y="4222305"/>
            <a:ext cx="6692900" cy="233089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79070" algn="ctr">
              <a:lnSpc>
                <a:spcPct val="115000"/>
              </a:lnSpc>
              <a:spcAft>
                <a:spcPts val="1000"/>
              </a:spcAft>
            </a:pPr>
            <a:r>
              <a:rPr lang="fa-IR" sz="2800" dirty="0" smtClean="0">
                <a:solidFill>
                  <a:schemeClr val="accent3">
                    <a:lumMod val="75000"/>
                  </a:schemeClr>
                </a:solidFill>
                <a:latin typeface="Calibri"/>
                <a:ea typeface="Calibri"/>
                <a:cs typeface="B Mitra" pitchFamily="2" charset="-78"/>
              </a:rPr>
              <a:t>ویژگی های این شرح:</a:t>
            </a:r>
          </a:p>
          <a:p>
            <a:pPr marL="179070" algn="ctr">
              <a:lnSpc>
                <a:spcPct val="115000"/>
              </a:lnSpc>
              <a:spcAft>
                <a:spcPts val="1000"/>
              </a:spcAft>
            </a:pPr>
            <a:r>
              <a:rPr lang="fa-IR" sz="2800" dirty="0">
                <a:latin typeface="Calibri"/>
                <a:ea typeface="Calibri"/>
                <a:cs typeface="B Mitra" pitchFamily="2" charset="-78"/>
              </a:rPr>
              <a:t>1- مولف ابتدا در هر قسمت از آیات قرآن استفاده کرده است که از این جهت می توان آن را شرحی قرآنی نامید.</a:t>
            </a:r>
          </a:p>
          <a:p>
            <a:pPr marL="179070" algn="ctr">
              <a:lnSpc>
                <a:spcPct val="115000"/>
              </a:lnSpc>
              <a:spcAft>
                <a:spcPts val="1000"/>
              </a:spcAft>
            </a:pPr>
            <a:r>
              <a:rPr lang="fa-IR" sz="2800" dirty="0" smtClean="0">
                <a:latin typeface="Calibri"/>
                <a:ea typeface="Calibri"/>
                <a:cs typeface="B Mitra" pitchFamily="2" charset="-78"/>
              </a:rPr>
              <a:t>2- استفاده از مطالب عقلی و فلسفی</a:t>
            </a:r>
            <a:endParaRPr lang="en-US" sz="2800" dirty="0">
              <a:latin typeface="Calibri"/>
              <a:ea typeface="Calibri"/>
              <a:cs typeface="B Mitra" pitchFamily="2" charset="-78"/>
            </a:endParaRPr>
          </a:p>
        </p:txBody>
      </p:sp>
      <p:sp>
        <p:nvSpPr>
          <p:cNvPr id="2" name="Rectangle 1"/>
          <p:cNvSpPr/>
          <p:nvPr/>
        </p:nvSpPr>
        <p:spPr>
          <a:xfrm>
            <a:off x="2362200" y="126541"/>
            <a:ext cx="6781800" cy="729430"/>
          </a:xfrm>
          <a:prstGeom prst="rect">
            <a:avLst/>
          </a:prstGeom>
        </p:spPr>
        <p:txBody>
          <a:bodyPr wrap="square">
            <a:spAutoFit/>
          </a:bodyPr>
          <a:lstStyle/>
          <a:p>
            <a:pPr marL="179070" lvl="0">
              <a:lnSpc>
                <a:spcPct val="115000"/>
              </a:lnSpc>
              <a:spcAft>
                <a:spcPts val="1000"/>
              </a:spcAft>
            </a:pPr>
            <a:r>
              <a:rPr lang="fa-IR" sz="3600" b="1" dirty="0" smtClean="0">
                <a:solidFill>
                  <a:srgbClr val="F14124">
                    <a:lumMod val="75000"/>
                  </a:srgbClr>
                </a:solidFill>
                <a:effectLst>
                  <a:glow rad="63500">
                    <a:srgbClr val="5DCEAF">
                      <a:satMod val="175000"/>
                      <a:alpha val="40000"/>
                    </a:srgbClr>
                  </a:glow>
                </a:effectLst>
                <a:latin typeface="Calibri"/>
                <a:ea typeface="Calibri"/>
                <a:cs typeface="B Zar" pitchFamily="2" charset="-78"/>
              </a:rPr>
              <a:t>مفتاح السعاده فی </a:t>
            </a:r>
            <a:r>
              <a:rPr lang="fa-IR" sz="3600" b="1" dirty="0">
                <a:solidFill>
                  <a:srgbClr val="F14124">
                    <a:lumMod val="75000"/>
                  </a:srgbClr>
                </a:solidFill>
                <a:effectLst>
                  <a:glow rad="63500">
                    <a:srgbClr val="5DCEAF">
                      <a:satMod val="175000"/>
                      <a:alpha val="40000"/>
                    </a:srgbClr>
                  </a:glow>
                </a:effectLst>
                <a:latin typeface="Calibri"/>
                <a:ea typeface="Calibri"/>
                <a:cs typeface="B Zar" pitchFamily="2" charset="-78"/>
              </a:rPr>
              <a:t>شرح نهج </a:t>
            </a:r>
            <a:r>
              <a:rPr lang="fa-IR" sz="3600" b="1" dirty="0" smtClean="0">
                <a:solidFill>
                  <a:srgbClr val="F14124">
                    <a:lumMod val="75000"/>
                  </a:srgbClr>
                </a:solidFill>
                <a:effectLst>
                  <a:glow rad="63500">
                    <a:srgbClr val="5DCEAF">
                      <a:satMod val="175000"/>
                      <a:alpha val="40000"/>
                    </a:srgbClr>
                  </a:glow>
                </a:effectLst>
                <a:latin typeface="Calibri"/>
                <a:ea typeface="Calibri"/>
                <a:cs typeface="B Zar" pitchFamily="2" charset="-78"/>
              </a:rPr>
              <a:t>البلاغه </a:t>
            </a:r>
            <a:endParaRPr lang="en-US" sz="3600" b="1" dirty="0">
              <a:solidFill>
                <a:srgbClr val="F14124">
                  <a:lumMod val="75000"/>
                </a:srgbClr>
              </a:solidFill>
              <a:effectLst>
                <a:glow rad="63500">
                  <a:srgbClr val="5DCEAF">
                    <a:satMod val="175000"/>
                    <a:alpha val="40000"/>
                  </a:srgbClr>
                </a:glow>
              </a:effectLst>
              <a:latin typeface="Calibri"/>
              <a:ea typeface="Calibri"/>
              <a:cs typeface="B Zar" pitchFamily="2" charset="-7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 t="-1" r="30608" b="26131"/>
          <a:stretch/>
        </p:blipFill>
        <p:spPr bwMode="auto">
          <a:xfrm flipH="1">
            <a:off x="113672" y="167501"/>
            <a:ext cx="1981202" cy="21461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96574" y="1240553"/>
            <a:ext cx="1739986" cy="256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97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1116146"/>
            <a:ext cx="5486400" cy="587853"/>
          </a:xfrm>
          <a:prstGeom prst="rect">
            <a:avLst/>
          </a:prstGeom>
        </p:spPr>
        <p:txBody>
          <a:bodyPr wrap="square">
            <a:spAutoFit/>
          </a:bodyPr>
          <a:lstStyle/>
          <a:p>
            <a:pPr marL="179070">
              <a:lnSpc>
                <a:spcPct val="115000"/>
              </a:lnSpc>
              <a:spcAft>
                <a:spcPts val="1000"/>
              </a:spcAft>
            </a:pPr>
            <a:r>
              <a:rPr lang="fa-IR" sz="2800" b="1" dirty="0" smtClean="0">
                <a:solidFill>
                  <a:schemeClr val="bg2">
                    <a:lumMod val="25000"/>
                  </a:schemeClr>
                </a:solidFill>
                <a:latin typeface="Calibri"/>
                <a:ea typeface="Calibri"/>
                <a:cs typeface="B Zar" pitchFamily="2" charset="-78"/>
              </a:rPr>
              <a:t>آیت الله ناصر مکارم شیرازی و همکاران</a:t>
            </a:r>
            <a:endParaRPr lang="en-US" sz="2800" b="1" dirty="0">
              <a:solidFill>
                <a:schemeClr val="bg2">
                  <a:lumMod val="25000"/>
                </a:schemeClr>
              </a:solidFill>
              <a:latin typeface="Calibri"/>
              <a:ea typeface="Calibri"/>
              <a:cs typeface="B Zar" pitchFamily="2" charset="-78"/>
            </a:endParaRPr>
          </a:p>
        </p:txBody>
      </p:sp>
      <p:sp>
        <p:nvSpPr>
          <p:cNvPr id="5" name="Rectangle 4"/>
          <p:cNvSpPr/>
          <p:nvPr/>
        </p:nvSpPr>
        <p:spPr>
          <a:xfrm>
            <a:off x="3886200" y="2362200"/>
            <a:ext cx="5105400" cy="1366528"/>
          </a:xfrm>
          <a:prstGeom prst="rect">
            <a:avLst/>
          </a:prstGeom>
        </p:spPr>
        <p:txBody>
          <a:bodyPr wrap="square">
            <a:spAutoFit/>
          </a:bodyPr>
          <a:lstStyle/>
          <a:p>
            <a:pPr marL="177800" indent="-114300" algn="just">
              <a:lnSpc>
                <a:spcPct val="115000"/>
              </a:lnSpc>
              <a:spcAft>
                <a:spcPts val="1000"/>
              </a:spcAft>
            </a:pPr>
            <a:r>
              <a:rPr lang="fa-IR" sz="2400" b="1" dirty="0" smtClean="0">
                <a:solidFill>
                  <a:schemeClr val="accent1">
                    <a:lumMod val="50000"/>
                  </a:schemeClr>
                </a:solidFill>
                <a:latin typeface="Calibri"/>
                <a:ea typeface="Calibri"/>
                <a:cs typeface="B Nazanin" pitchFamily="2" charset="-78"/>
              </a:rPr>
              <a:t>این شرح که در  حال حاضر روان ترین و آسان ترین شرح بر نهج البلاغه به زبان فارسی است، در 15 جلد منتشر شده است. </a:t>
            </a:r>
            <a:endParaRPr lang="en-US" sz="2400" b="1" dirty="0">
              <a:solidFill>
                <a:schemeClr val="accent1">
                  <a:lumMod val="50000"/>
                </a:schemeClr>
              </a:solidFill>
              <a:effectLst/>
              <a:latin typeface="Calibri"/>
              <a:ea typeface="Calibri"/>
              <a:cs typeface="B Nazanin" pitchFamily="2" charset="-78"/>
            </a:endParaRPr>
          </a:p>
        </p:txBody>
      </p:sp>
      <p:sp>
        <p:nvSpPr>
          <p:cNvPr id="6" name="Rectangle 5"/>
          <p:cNvSpPr/>
          <p:nvPr/>
        </p:nvSpPr>
        <p:spPr>
          <a:xfrm>
            <a:off x="82520" y="3911636"/>
            <a:ext cx="8909080" cy="263149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79070" algn="ctr">
              <a:spcAft>
                <a:spcPts val="1000"/>
              </a:spcAft>
            </a:pPr>
            <a:r>
              <a:rPr lang="fa-IR" sz="2800" dirty="0" smtClean="0">
                <a:solidFill>
                  <a:srgbClr val="FFFF00"/>
                </a:solidFill>
                <a:latin typeface="Calibri"/>
                <a:ea typeface="Calibri"/>
                <a:cs typeface="B Mitra" pitchFamily="2" charset="-78"/>
              </a:rPr>
              <a:t>ویژگی های شرح پیام امام:</a:t>
            </a:r>
          </a:p>
          <a:p>
            <a:pPr marL="179070">
              <a:spcAft>
                <a:spcPts val="1000"/>
              </a:spcAft>
            </a:pPr>
            <a:r>
              <a:rPr lang="fa-IR" sz="2800" dirty="0" smtClean="0">
                <a:effectLst/>
                <a:latin typeface="Calibri"/>
                <a:ea typeface="Calibri"/>
                <a:cs typeface="B Mitra" pitchFamily="2" charset="-78"/>
              </a:rPr>
              <a:t>1- بیان رابطه نهج البلاغه با قرآن                         </a:t>
            </a:r>
            <a:r>
              <a:rPr lang="fa-IR" sz="2800" dirty="0" smtClean="0">
                <a:latin typeface="Calibri"/>
                <a:ea typeface="Calibri"/>
                <a:cs typeface="B Mitra" pitchFamily="2" charset="-78"/>
              </a:rPr>
              <a:t>2- تقسیم بندی خطبه ها</a:t>
            </a:r>
          </a:p>
          <a:p>
            <a:pPr marL="179070">
              <a:spcAft>
                <a:spcPts val="1000"/>
              </a:spcAft>
            </a:pPr>
            <a:r>
              <a:rPr lang="fa-IR" sz="2800" dirty="0" smtClean="0">
                <a:effectLst/>
                <a:latin typeface="Calibri"/>
                <a:ea typeface="Calibri"/>
                <a:cs typeface="B Mitra" pitchFamily="2" charset="-78"/>
              </a:rPr>
              <a:t>3- </a:t>
            </a:r>
            <a:r>
              <a:rPr lang="fa-IR" sz="2800" dirty="0" smtClean="0">
                <a:latin typeface="Calibri"/>
                <a:ea typeface="Calibri"/>
                <a:cs typeface="B Mitra" pitchFamily="2" charset="-78"/>
              </a:rPr>
              <a:t>بیان شان صدورها و مسائل تاریخی مربوط به خطبه ها و نامه ها </a:t>
            </a:r>
            <a:endParaRPr lang="fa-IR" sz="2800" dirty="0">
              <a:latin typeface="Calibri"/>
              <a:ea typeface="Calibri"/>
              <a:cs typeface="B Mitra" pitchFamily="2" charset="-78"/>
            </a:endParaRPr>
          </a:p>
          <a:p>
            <a:pPr marL="179070">
              <a:spcAft>
                <a:spcPts val="1000"/>
              </a:spcAft>
            </a:pPr>
            <a:r>
              <a:rPr lang="fa-IR" sz="2800" dirty="0" smtClean="0">
                <a:effectLst/>
                <a:latin typeface="Calibri"/>
                <a:ea typeface="Calibri"/>
                <a:cs typeface="B Mitra" pitchFamily="2" charset="-78"/>
              </a:rPr>
              <a:t> 4- ارایه تصویر کلی                                          </a:t>
            </a:r>
            <a:r>
              <a:rPr lang="fa-IR" sz="2800" dirty="0" smtClean="0">
                <a:latin typeface="Calibri"/>
                <a:ea typeface="Calibri"/>
                <a:cs typeface="B Mitra" pitchFamily="2" charset="-78"/>
              </a:rPr>
              <a:t>5- بیان نکته ها                                6</a:t>
            </a:r>
            <a:r>
              <a:rPr lang="fa-IR" sz="2800" dirty="0" smtClean="0">
                <a:effectLst/>
                <a:latin typeface="Calibri"/>
                <a:ea typeface="Calibri"/>
                <a:cs typeface="B Mitra" pitchFamily="2" charset="-78"/>
              </a:rPr>
              <a:t>- بیان نکات ادبی (ریشه یابی واژگان) </a:t>
            </a:r>
            <a:endParaRPr lang="en-US" sz="2800" dirty="0">
              <a:effectLst/>
              <a:latin typeface="Calibri"/>
              <a:ea typeface="Calibri"/>
              <a:cs typeface="B Mitra" pitchFamily="2" charset="-78"/>
            </a:endParaRPr>
          </a:p>
        </p:txBody>
      </p:sp>
      <p:sp>
        <p:nvSpPr>
          <p:cNvPr id="2" name="Rectangle 1"/>
          <p:cNvSpPr/>
          <p:nvPr/>
        </p:nvSpPr>
        <p:spPr>
          <a:xfrm>
            <a:off x="4648200" y="177341"/>
            <a:ext cx="4483100" cy="729430"/>
          </a:xfrm>
          <a:prstGeom prst="rect">
            <a:avLst/>
          </a:prstGeom>
        </p:spPr>
        <p:txBody>
          <a:bodyPr wrap="square">
            <a:spAutoFit/>
          </a:bodyPr>
          <a:lstStyle/>
          <a:p>
            <a:pPr marL="179070" lvl="0">
              <a:lnSpc>
                <a:spcPct val="115000"/>
              </a:lnSpc>
              <a:spcAft>
                <a:spcPts val="1000"/>
              </a:spcAft>
            </a:pPr>
            <a:r>
              <a:rPr lang="fa-IR" sz="3600" b="1" dirty="0">
                <a:solidFill>
                  <a:srgbClr val="B4DCFA">
                    <a:lumMod val="25000"/>
                  </a:srgbClr>
                </a:solidFill>
                <a:effectLst>
                  <a:glow rad="63500">
                    <a:srgbClr val="F14124">
                      <a:satMod val="175000"/>
                      <a:alpha val="40000"/>
                    </a:srgbClr>
                  </a:glow>
                </a:effectLst>
                <a:latin typeface="Calibri"/>
                <a:ea typeface="Calibri"/>
                <a:cs typeface="B Zar" pitchFamily="2" charset="-78"/>
              </a:rPr>
              <a:t>پیام امام امیرالمومنین(ع)</a:t>
            </a:r>
            <a:endParaRPr lang="en-US" sz="3600" b="1" dirty="0">
              <a:solidFill>
                <a:srgbClr val="B4DCFA">
                  <a:lumMod val="25000"/>
                </a:srgbClr>
              </a:solidFill>
              <a:effectLst>
                <a:glow rad="63500">
                  <a:srgbClr val="F14124">
                    <a:satMod val="175000"/>
                    <a:alpha val="40000"/>
                  </a:srgbClr>
                </a:glow>
              </a:effectLst>
              <a:latin typeface="Calibri"/>
              <a:ea typeface="Calibri"/>
              <a:cs typeface="B Zar" pitchFamily="2" charset="-78"/>
            </a:endParaRPr>
          </a:p>
        </p:txBody>
      </p:sp>
      <p:pic>
        <p:nvPicPr>
          <p:cNvPr id="3074" name="Picture 2" descr="H:\نهج البلاغه\موسسه احیاء فرهنگ نهج البلاغه\کتاب شناسی\کتابشناسی نهج البلاغه\لیست نهایی و اصلی کتاب های نهج البلاغه\2-شروح نهج البلاغه\اسکن کتابهای شروح نهج البلاغه به فارسی\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7939" y="950249"/>
            <a:ext cx="1686426" cy="23700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Qoran1\Pictures\مکارم شیراز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520" y="74286"/>
            <a:ext cx="1746280" cy="2440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473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8891" y="836712"/>
            <a:ext cx="6231381" cy="2448272"/>
          </a:xfrm>
        </p:spPr>
        <p:txBody>
          <a:bodyPr>
            <a:noAutofit/>
          </a:bodyPr>
          <a:lstStyle/>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Zar" pitchFamily="2" charset="-78"/>
              </a:rPr>
              <a:t>آیت الله سید جمال الدین دین پرور</a:t>
            </a:r>
            <a:r>
              <a:rPr lang="fa-IR" sz="2400" b="1" dirty="0" smtClean="0">
                <a:solidFill>
                  <a:srgbClr val="7030A0"/>
                </a:solidFill>
                <a:effectLst>
                  <a:innerShdw blurRad="63500" dist="50800" dir="10800000">
                    <a:prstClr val="black">
                      <a:alpha val="50000"/>
                    </a:prstClr>
                  </a:innerShdw>
                </a:effectLst>
                <a:cs typeface="2  Zar" pitchFamily="2" charset="-78"/>
              </a:rPr>
              <a:t/>
            </a:r>
            <a:br>
              <a:rPr lang="fa-IR" sz="2400" b="1" dirty="0" smtClean="0">
                <a:solidFill>
                  <a:srgbClr val="7030A0"/>
                </a:solidFill>
                <a:effectLst>
                  <a:innerShdw blurRad="63500" dist="50800" dir="10800000">
                    <a:prstClr val="black">
                      <a:alpha val="50000"/>
                    </a:prstClr>
                  </a:innerShdw>
                </a:effectLst>
                <a:cs typeface="2  Za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تا کنون دو جلد از این اثر منتشر شده</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 که طی آن تا خطبه  81 نهج البلاغه </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شرح شده و توسط بنیاد نهج البلاغه منتشر شده است.</a:t>
            </a:r>
          </a:p>
          <a:p>
            <a:pPr marL="45720" indent="0">
              <a:lnSpc>
                <a:spcPct val="150000"/>
              </a:lnSpc>
              <a:buNone/>
            </a:pPr>
            <a:endParaRPr lang="fa-IR" sz="2400" b="1" dirty="0" smtClean="0">
              <a:solidFill>
                <a:srgbClr val="7030A0"/>
              </a:solidFill>
              <a:effectLst>
                <a:innerShdw blurRad="63500" dist="50800" dir="10800000">
                  <a:prstClr val="black">
                    <a:alpha val="50000"/>
                  </a:prstClr>
                </a:innerShdw>
              </a:effectLst>
              <a:cs typeface="2  Mitra" pitchFamily="2" charset="-78"/>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1" t="5664" r="1139" b="5664"/>
          <a:stretch/>
        </p:blipFill>
        <p:spPr bwMode="auto">
          <a:xfrm rot="21203368">
            <a:off x="350468" y="346891"/>
            <a:ext cx="1633034" cy="2332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6" r="17648" b="18379"/>
          <a:stretch/>
        </p:blipFill>
        <p:spPr bwMode="auto">
          <a:xfrm>
            <a:off x="7057783" y="824158"/>
            <a:ext cx="1729834" cy="2388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635896" y="182382"/>
            <a:ext cx="4669904" cy="584775"/>
          </a:xfrm>
          <a:prstGeom prst="rect">
            <a:avLst/>
          </a:prstGeom>
        </p:spPr>
        <p:txBody>
          <a:bodyPr wrap="square">
            <a:spAutoFit/>
          </a:bodyPr>
          <a:lstStyle/>
          <a:p>
            <a:pPr marL="45720" lvl="0">
              <a:spcBef>
                <a:spcPct val="20000"/>
              </a:spcBef>
              <a:spcAft>
                <a:spcPts val="300"/>
              </a:spcAft>
              <a:buClr>
                <a:srgbClr val="FEA022">
                  <a:lumMod val="75000"/>
                </a:srgbClr>
              </a:buClr>
              <a:buSzPct val="130000"/>
            </a:pPr>
            <a:r>
              <a:rPr lang="fa-IR" sz="3200" b="1" dirty="0" smtClean="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منشور جاودانه</a:t>
            </a:r>
            <a:endParaRPr lang="fa-IR" sz="3200" b="1" dirty="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endParaRPr>
          </a:p>
        </p:txBody>
      </p:sp>
      <p:sp>
        <p:nvSpPr>
          <p:cNvPr id="7" name="Rectangle 6"/>
          <p:cNvSpPr/>
          <p:nvPr/>
        </p:nvSpPr>
        <p:spPr>
          <a:xfrm>
            <a:off x="179512" y="3636313"/>
            <a:ext cx="7599172" cy="584775"/>
          </a:xfrm>
          <a:prstGeom prst="rect">
            <a:avLst/>
          </a:prstGeom>
        </p:spPr>
        <p:txBody>
          <a:bodyPr wrap="square">
            <a:spAutoFit/>
          </a:bodyPr>
          <a:lstStyle/>
          <a:p>
            <a:pPr marL="45720" lvl="0">
              <a:spcBef>
                <a:spcPct val="20000"/>
              </a:spcBef>
              <a:spcAft>
                <a:spcPts val="300"/>
              </a:spcAft>
              <a:buClr>
                <a:srgbClr val="FEA022">
                  <a:lumMod val="75000"/>
                </a:srgbClr>
              </a:buClr>
              <a:buSzPct val="130000"/>
            </a:pPr>
            <a:r>
              <a:rPr lang="fa-IR" sz="3200" b="1" dirty="0" smtClean="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اندیشه های سیاسی - تربیتی در نامه های نهج البلاغه</a:t>
            </a:r>
            <a:endParaRPr lang="fa-IR" sz="3200" b="1" dirty="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endParaRPr>
          </a:p>
        </p:txBody>
      </p:sp>
      <p:pic>
        <p:nvPicPr>
          <p:cNvPr id="8" name="Picture 2">
            <a:hlinkClick r:id="rId3"/>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13" t="19374" r="22945" b="9950"/>
          <a:stretch/>
        </p:blipFill>
        <p:spPr bwMode="auto">
          <a:xfrm>
            <a:off x="221612" y="4280542"/>
            <a:ext cx="1740047" cy="2388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504237">
            <a:off x="7229379" y="4429711"/>
            <a:ext cx="1545457" cy="2210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2195736" y="4293096"/>
            <a:ext cx="4862047" cy="2448272"/>
          </a:xfrm>
          <a:prstGeom prst="rect">
            <a:avLst/>
          </a:prstGeom>
        </p:spPr>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l">
              <a:lnSpc>
                <a:spcPct val="150000"/>
              </a:lnSpc>
              <a:buFont typeface="Georgia" pitchFamily="18" charset="0"/>
              <a:buNone/>
            </a:pPr>
            <a:r>
              <a:rPr lang="fa-IR" sz="2400" b="1" dirty="0" smtClean="0">
                <a:solidFill>
                  <a:srgbClr val="7030A0"/>
                </a:solidFill>
                <a:effectLst>
                  <a:innerShdw blurRad="63500" dist="50800" dir="10800000">
                    <a:prstClr val="black">
                      <a:alpha val="50000"/>
                    </a:prstClr>
                  </a:innerShdw>
                </a:effectLst>
                <a:cs typeface="B Zar" pitchFamily="2" charset="-78"/>
              </a:rPr>
              <a:t>دکتر احمد بهشتی</a:t>
            </a:r>
            <a:br>
              <a:rPr lang="fa-IR" sz="2400" b="1" dirty="0" smtClean="0">
                <a:solidFill>
                  <a:srgbClr val="7030A0"/>
                </a:solidFill>
                <a:effectLst>
                  <a:innerShdw blurRad="63500" dist="50800" dir="10800000">
                    <a:prstClr val="black">
                      <a:alpha val="50000"/>
                    </a:prstClr>
                  </a:innerShdw>
                </a:effectLst>
                <a:cs typeface="B Za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در این اثر که در هشت جلد به چاپ رسیده، نامه های نهج البلاغه شرح و توسط انتشارات بوستان کتاب منتشر گردیده است.</a:t>
            </a:r>
          </a:p>
          <a:p>
            <a:pPr marL="45720" indent="0">
              <a:lnSpc>
                <a:spcPct val="150000"/>
              </a:lnSpc>
              <a:buFont typeface="Georgia" pitchFamily="18" charset="0"/>
              <a:buNone/>
            </a:pPr>
            <a:endParaRPr lang="fa-IR" sz="2400" b="1" dirty="0" smtClean="0">
              <a:solidFill>
                <a:srgbClr val="7030A0"/>
              </a:solidFill>
              <a:effectLst>
                <a:innerShdw blurRad="63500" dist="50800" dir="10800000">
                  <a:prstClr val="black">
                    <a:alpha val="50000"/>
                  </a:prstClr>
                </a:innerShdw>
              </a:effectLst>
              <a:cs typeface="2  Mitra" pitchFamily="2" charset="-78"/>
            </a:endParaRPr>
          </a:p>
        </p:txBody>
      </p:sp>
    </p:spTree>
    <p:extLst>
      <p:ext uri="{BB962C8B-B14F-4D97-AF65-F5344CB8AC3E}">
        <p14:creationId xmlns:p14="http://schemas.microsoft.com/office/powerpoint/2010/main" val="1292697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196752"/>
            <a:ext cx="3462642" cy="47651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24644"/>
            <a:ext cx="3168352" cy="3168352"/>
          </a:xfrm>
          <a:prstGeom prst="rect">
            <a:avLst/>
          </a:prstGeom>
        </p:spPr>
      </p:pic>
      <p:sp>
        <p:nvSpPr>
          <p:cNvPr id="9" name="Rounded Rectangle 8"/>
          <p:cNvSpPr/>
          <p:nvPr/>
        </p:nvSpPr>
        <p:spPr>
          <a:xfrm>
            <a:off x="971600" y="3573016"/>
            <a:ext cx="3816424" cy="28803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6"/>
          <p:cNvSpPr txBox="1">
            <a:spLocks/>
          </p:cNvSpPr>
          <p:nvPr/>
        </p:nvSpPr>
        <p:spPr>
          <a:xfrm>
            <a:off x="683568" y="3575298"/>
            <a:ext cx="4268858" cy="2880320"/>
          </a:xfrm>
          <a:prstGeom prst="rect">
            <a:avLst/>
          </a:prstGeom>
        </p:spPr>
        <p:txBody>
          <a:bodyPr>
            <a:normAutofit fontScale="92500" lnSpcReduction="10000"/>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50000"/>
              </a:lnSpc>
              <a:buNone/>
            </a:pPr>
            <a:r>
              <a:rPr lang="fa-IR" sz="3200" b="1" dirty="0" smtClean="0">
                <a:solidFill>
                  <a:srgbClr val="FF0000"/>
                </a:solidFill>
                <a:cs typeface="B Nazanin" panose="00000400000000000000" pitchFamily="2" charset="-78"/>
              </a:rPr>
              <a:t>فروغ حکمت</a:t>
            </a:r>
          </a:p>
          <a:p>
            <a:pPr marL="45720" indent="0" algn="ctr">
              <a:lnSpc>
                <a:spcPct val="150000"/>
              </a:lnSpc>
              <a:buNone/>
            </a:pPr>
            <a:r>
              <a:rPr lang="fa-IR" sz="2800" b="1" dirty="0" smtClean="0">
                <a:solidFill>
                  <a:srgbClr val="FF0000"/>
                </a:solidFill>
                <a:cs typeface="B Nazanin" panose="00000400000000000000" pitchFamily="2" charset="-78"/>
              </a:rPr>
              <a:t>شرح نهج البلاغه</a:t>
            </a:r>
          </a:p>
          <a:p>
            <a:pPr marL="45720" indent="0" algn="ctr">
              <a:lnSpc>
                <a:spcPct val="150000"/>
              </a:lnSpc>
              <a:buNone/>
            </a:pPr>
            <a:r>
              <a:rPr lang="fa-IR" sz="2800" dirty="0" smtClean="0">
                <a:cs typeface="B Nazanin" panose="00000400000000000000" pitchFamily="2" charset="-78"/>
              </a:rPr>
              <a:t>دکتر محمد علی انصاری</a:t>
            </a:r>
          </a:p>
          <a:p>
            <a:pPr marL="45720" indent="0" algn="ctr">
              <a:lnSpc>
                <a:spcPct val="150000"/>
              </a:lnSpc>
              <a:buNone/>
            </a:pPr>
            <a:r>
              <a:rPr lang="fa-IR" sz="2800" dirty="0" smtClean="0">
                <a:cs typeface="B Nazanin" panose="00000400000000000000" pitchFamily="2" charset="-78"/>
              </a:rPr>
              <a:t>دو جلد تا خطبه 27</a:t>
            </a:r>
            <a:endParaRPr lang="en-US" sz="2800" dirty="0">
              <a:cs typeface="B Nazanin" panose="00000400000000000000" pitchFamily="2" charset="-78"/>
            </a:endParaRPr>
          </a:p>
        </p:txBody>
      </p:sp>
    </p:spTree>
    <p:extLst>
      <p:ext uri="{BB962C8B-B14F-4D97-AF65-F5344CB8AC3E}">
        <p14:creationId xmlns:p14="http://schemas.microsoft.com/office/powerpoint/2010/main" val="3756265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0" y="1844824"/>
            <a:ext cx="3816424" cy="28803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980728"/>
            <a:ext cx="3726414" cy="4968552"/>
          </a:xfrm>
          <a:prstGeom prst="rect">
            <a:avLst/>
          </a:prstGeom>
        </p:spPr>
      </p:pic>
      <p:sp>
        <p:nvSpPr>
          <p:cNvPr id="7" name="Subtitle 6"/>
          <p:cNvSpPr>
            <a:spLocks noGrp="1"/>
          </p:cNvSpPr>
          <p:nvPr>
            <p:ph type="subTitle" idx="1"/>
          </p:nvPr>
        </p:nvSpPr>
        <p:spPr>
          <a:xfrm>
            <a:off x="4355976" y="2024844"/>
            <a:ext cx="4268858" cy="2880320"/>
          </a:xfrm>
        </p:spPr>
        <p:txBody>
          <a:bodyPr>
            <a:normAutofit/>
          </a:bodyPr>
          <a:lstStyle/>
          <a:p>
            <a:pPr algn="ctr">
              <a:lnSpc>
                <a:spcPct val="150000"/>
              </a:lnSpc>
            </a:pPr>
            <a:r>
              <a:rPr lang="fa-IR" sz="2800" b="1" dirty="0" smtClean="0">
                <a:solidFill>
                  <a:srgbClr val="FF0000"/>
                </a:solidFill>
                <a:cs typeface="B Nazanin" panose="00000400000000000000" pitchFamily="2" charset="-78"/>
              </a:rPr>
              <a:t>شرح روان نهج البلاغه</a:t>
            </a:r>
          </a:p>
          <a:p>
            <a:pPr algn="ctr">
              <a:lnSpc>
                <a:spcPct val="150000"/>
              </a:lnSpc>
            </a:pPr>
            <a:r>
              <a:rPr lang="fa-IR" sz="2800" dirty="0" smtClean="0">
                <a:cs typeface="B Nazanin" panose="00000400000000000000" pitchFamily="2" charset="-78"/>
              </a:rPr>
              <a:t>سیده صدیقه صاحبکار خراسانی</a:t>
            </a:r>
            <a:endParaRPr lang="en-US" sz="2800" dirty="0" smtClean="0">
              <a:cs typeface="B Nazanin" panose="00000400000000000000" pitchFamily="2" charset="-78"/>
            </a:endParaRPr>
          </a:p>
          <a:p>
            <a:pPr algn="ctr">
              <a:lnSpc>
                <a:spcPct val="150000"/>
              </a:lnSpc>
            </a:pPr>
            <a:r>
              <a:rPr lang="fa-IR" sz="2800" dirty="0" smtClean="0">
                <a:cs typeface="B Nazanin" panose="00000400000000000000" pitchFamily="2" charset="-78"/>
              </a:rPr>
              <a:t>12 جلد تا خطبه 150</a:t>
            </a:r>
            <a:endParaRPr lang="en-US" sz="2800" dirty="0">
              <a:cs typeface="B Nazanin" panose="00000400000000000000" pitchFamily="2" charset="-78"/>
            </a:endParaRPr>
          </a:p>
        </p:txBody>
      </p:sp>
    </p:spTree>
    <p:extLst>
      <p:ext uri="{BB962C8B-B14F-4D97-AF65-F5344CB8AC3E}">
        <p14:creationId xmlns:p14="http://schemas.microsoft.com/office/powerpoint/2010/main" val="2793866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547664" y="4365104"/>
            <a:ext cx="4793209" cy="16953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548434" y="1684462"/>
            <a:ext cx="5128022" cy="23206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43000" y="548680"/>
            <a:ext cx="710140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1143000" y="731520"/>
            <a:ext cx="7101408" cy="933283"/>
          </a:xfrm>
        </p:spPr>
        <p:txBody>
          <a:bodyPr/>
          <a:lstStyle/>
          <a:p>
            <a:pPr marL="45720" indent="0" algn="ctr">
              <a:buNone/>
            </a:pPr>
            <a:r>
              <a:rPr lang="fa-IR" b="1" dirty="0" smtClean="0">
                <a:solidFill>
                  <a:schemeClr val="accent3">
                    <a:lumMod val="75000"/>
                  </a:schemeClr>
                </a:solidFill>
                <a:cs typeface="B Nazanin" panose="00000400000000000000" pitchFamily="2" charset="-78"/>
              </a:rPr>
              <a:t>سوال: کدام شرح </a:t>
            </a:r>
            <a:r>
              <a:rPr lang="fa-IR" b="1" dirty="0">
                <a:solidFill>
                  <a:schemeClr val="accent3">
                    <a:lumMod val="75000"/>
                  </a:schemeClr>
                </a:solidFill>
                <a:cs typeface="B Nazanin" panose="00000400000000000000" pitchFamily="2" charset="-78"/>
              </a:rPr>
              <a:t> </a:t>
            </a:r>
            <a:r>
              <a:rPr lang="fa-IR" b="1" dirty="0" smtClean="0">
                <a:solidFill>
                  <a:schemeClr val="accent3">
                    <a:lumMod val="75000"/>
                  </a:schemeClr>
                </a:solidFill>
                <a:cs typeface="B Nazanin" panose="00000400000000000000" pitchFamily="2" charset="-78"/>
              </a:rPr>
              <a:t>نهج البلاغه را مطالعه کنیم ؟</a:t>
            </a:r>
          </a:p>
        </p:txBody>
      </p:sp>
      <p:sp>
        <p:nvSpPr>
          <p:cNvPr id="10" name="Content Placeholder 2"/>
          <p:cNvSpPr txBox="1">
            <a:spLocks/>
          </p:cNvSpPr>
          <p:nvPr/>
        </p:nvSpPr>
        <p:spPr>
          <a:xfrm>
            <a:off x="2996754" y="1683985"/>
            <a:ext cx="6231381" cy="2664296"/>
          </a:xfrm>
          <a:prstGeom prst="rect">
            <a:avLst/>
          </a:prstGeom>
        </p:spPr>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50000"/>
              </a:lnSpc>
              <a:buFont typeface="Georgia" pitchFamily="18" charset="0"/>
              <a:buNone/>
            </a:pPr>
            <a:r>
              <a:rPr lang="fa-IR" sz="2000" b="1" dirty="0" smtClean="0">
                <a:solidFill>
                  <a:srgbClr val="FF0000"/>
                </a:solidFill>
                <a:effectLst>
                  <a:innerShdw blurRad="63500" dist="50800" dir="10800000">
                    <a:prstClr val="black">
                      <a:alpha val="50000"/>
                    </a:prstClr>
                  </a:innerShdw>
                </a:effectLst>
                <a:cs typeface="B Zar" pitchFamily="2" charset="-78"/>
              </a:rPr>
              <a:t>پیام امام امیرالمومنین (ع)</a:t>
            </a:r>
          </a:p>
          <a:p>
            <a:pPr marL="45720" indent="0" algn="ctr">
              <a:lnSpc>
                <a:spcPct val="150000"/>
              </a:lnSpc>
              <a:buFont typeface="Georgia" pitchFamily="18" charset="0"/>
              <a:buNone/>
            </a:pPr>
            <a:r>
              <a:rPr lang="fa-IR" sz="2000" b="1" dirty="0" smtClean="0">
                <a:solidFill>
                  <a:srgbClr val="7030A0"/>
                </a:solidFill>
                <a:effectLst>
                  <a:innerShdw blurRad="63500" dist="50800" dir="10800000">
                    <a:prstClr val="black">
                      <a:alpha val="50000"/>
                    </a:prstClr>
                  </a:innerShdw>
                </a:effectLst>
                <a:cs typeface="B Zar" pitchFamily="2" charset="-78"/>
              </a:rPr>
              <a:t>آیت الله ناصر مکارم شیرازی و همکاران</a:t>
            </a:r>
            <a:endParaRPr lang="fa-IR" sz="2000" b="1" dirty="0" smtClean="0">
              <a:solidFill>
                <a:srgbClr val="7030A0"/>
              </a:solidFill>
              <a:effectLst>
                <a:innerShdw blurRad="63500" dist="50800" dir="10800000">
                  <a:prstClr val="black">
                    <a:alpha val="50000"/>
                  </a:prstClr>
                </a:innerShdw>
              </a:effectLst>
              <a:cs typeface="B Badr" pitchFamily="2" charset="-78"/>
            </a:endParaRPr>
          </a:p>
          <a:p>
            <a:pPr marL="45720" indent="0" algn="ctr">
              <a:lnSpc>
                <a:spcPct val="150000"/>
              </a:lnSpc>
              <a:buFont typeface="Georgia" pitchFamily="18" charset="0"/>
              <a:buNone/>
            </a:pPr>
            <a:r>
              <a:rPr lang="fa-IR" sz="2000" b="1" dirty="0" smtClean="0">
                <a:solidFill>
                  <a:srgbClr val="7030A0"/>
                </a:solidFill>
                <a:effectLst>
                  <a:innerShdw blurRad="63500" dist="50800" dir="10800000">
                    <a:prstClr val="black">
                      <a:alpha val="50000"/>
                    </a:prstClr>
                  </a:innerShdw>
                </a:effectLst>
                <a:cs typeface="B Badr" pitchFamily="2" charset="-78"/>
              </a:rPr>
              <a:t>این شرح به زبانی ساده و روان و در 15جلد</a:t>
            </a:r>
            <a:br>
              <a:rPr lang="fa-IR" sz="2000" b="1" dirty="0" smtClean="0">
                <a:solidFill>
                  <a:srgbClr val="7030A0"/>
                </a:solidFill>
                <a:effectLst>
                  <a:innerShdw blurRad="63500" dist="50800" dir="10800000">
                    <a:prstClr val="black">
                      <a:alpha val="50000"/>
                    </a:prstClr>
                  </a:innerShdw>
                </a:effectLst>
                <a:cs typeface="B Badr" pitchFamily="2" charset="-78"/>
              </a:rPr>
            </a:br>
            <a:r>
              <a:rPr lang="fa-IR" sz="2000" b="1" dirty="0" smtClean="0">
                <a:solidFill>
                  <a:srgbClr val="7030A0"/>
                </a:solidFill>
                <a:effectLst>
                  <a:innerShdw blurRad="63500" dist="50800" dir="10800000">
                    <a:prstClr val="black">
                      <a:alpha val="50000"/>
                    </a:prstClr>
                  </a:innerShdw>
                </a:effectLst>
                <a:cs typeface="B Badr" pitchFamily="2" charset="-78"/>
              </a:rPr>
              <a:t>به رشته تحریر در آمده است.</a:t>
            </a:r>
          </a:p>
          <a:p>
            <a:pPr marL="45720" indent="0" algn="ctr">
              <a:lnSpc>
                <a:spcPct val="150000"/>
              </a:lnSpc>
              <a:buFont typeface="Georgia" pitchFamily="18" charset="0"/>
              <a:buNone/>
            </a:pPr>
            <a:endParaRPr lang="fa-IR" sz="2000" b="1" dirty="0" smtClean="0">
              <a:solidFill>
                <a:srgbClr val="7030A0"/>
              </a:solidFill>
              <a:effectLst>
                <a:innerShdw blurRad="63500" dist="50800" dir="10800000">
                  <a:prstClr val="black">
                    <a:alpha val="50000"/>
                  </a:prstClr>
                </a:innerShdw>
              </a:effectLst>
              <a:cs typeface="2  Mitra" pitchFamily="2" charset="-78"/>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2000"/>
                    </a14:imgEffect>
                  </a14:imgLayer>
                </a14:imgProps>
              </a:ext>
              <a:ext uri="{28A0092B-C50C-407E-A947-70E740481C1C}">
                <a14:useLocalDpi xmlns:a14="http://schemas.microsoft.com/office/drawing/2010/main" val="0"/>
              </a:ext>
            </a:extLst>
          </a:blip>
          <a:stretch>
            <a:fillRect/>
          </a:stretch>
        </p:blipFill>
        <p:spPr bwMode="auto">
          <a:xfrm rot="21203368">
            <a:off x="945333" y="1525124"/>
            <a:ext cx="1903969" cy="2671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755576" y="4293096"/>
            <a:ext cx="6231381" cy="2448272"/>
          </a:xfrm>
          <a:prstGeom prst="rect">
            <a:avLst/>
          </a:prstGeom>
        </p:spPr>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lvl="0" indent="0" algn="ctr">
              <a:lnSpc>
                <a:spcPct val="150000"/>
              </a:lnSpc>
              <a:buNone/>
            </a:pPr>
            <a:r>
              <a:rPr lang="fa-IR" sz="2400" b="1" dirty="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منشور </a:t>
            </a:r>
            <a:r>
              <a:rPr lang="fa-IR" sz="2400" b="1" dirty="0" smtClean="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جاودانه</a:t>
            </a:r>
            <a:endParaRPr lang="fa-IR" sz="2400" b="1" dirty="0" smtClean="0">
              <a:solidFill>
                <a:srgbClr val="FF0000"/>
              </a:solidFill>
              <a:effectLst>
                <a:innerShdw blurRad="63500" dist="50800" dir="10800000">
                  <a:prstClr val="black">
                    <a:alpha val="50000"/>
                  </a:prstClr>
                </a:innerShdw>
              </a:effectLst>
              <a:cs typeface="B Zar" pitchFamily="2" charset="-78"/>
            </a:endParaRPr>
          </a:p>
          <a:p>
            <a:pPr marL="45720" indent="0" algn="ctr">
              <a:lnSpc>
                <a:spcPct val="150000"/>
              </a:lnSpc>
              <a:buFont typeface="Georgia" pitchFamily="18" charset="0"/>
              <a:buNone/>
            </a:pPr>
            <a:r>
              <a:rPr lang="fa-IR" sz="2000" b="1" dirty="0" smtClean="0">
                <a:solidFill>
                  <a:srgbClr val="7030A0"/>
                </a:solidFill>
                <a:effectLst>
                  <a:innerShdw blurRad="63500" dist="50800" dir="10800000">
                    <a:prstClr val="black">
                      <a:alpha val="50000"/>
                    </a:prstClr>
                  </a:innerShdw>
                </a:effectLst>
                <a:cs typeface="B Zar" pitchFamily="2" charset="-78"/>
              </a:rPr>
              <a:t>آیت الله سید جمال الدین دین پرور</a:t>
            </a:r>
            <a:r>
              <a:rPr lang="fa-IR" sz="2000" b="1" dirty="0" smtClean="0">
                <a:solidFill>
                  <a:srgbClr val="7030A0"/>
                </a:solidFill>
                <a:effectLst>
                  <a:innerShdw blurRad="63500" dist="50800" dir="10800000">
                    <a:prstClr val="black">
                      <a:alpha val="50000"/>
                    </a:prstClr>
                  </a:innerShdw>
                </a:effectLst>
                <a:cs typeface="B Badr" pitchFamily="2" charset="-78"/>
              </a:rPr>
              <a:t/>
            </a:r>
            <a:br>
              <a:rPr lang="fa-IR" sz="2000" b="1" dirty="0" smtClean="0">
                <a:solidFill>
                  <a:srgbClr val="7030A0"/>
                </a:solidFill>
                <a:effectLst>
                  <a:innerShdw blurRad="63500" dist="50800" dir="10800000">
                    <a:prstClr val="black">
                      <a:alpha val="50000"/>
                    </a:prstClr>
                  </a:innerShdw>
                </a:effectLst>
                <a:cs typeface="B Badr" pitchFamily="2" charset="-78"/>
              </a:rPr>
            </a:br>
            <a:r>
              <a:rPr lang="fa-IR" sz="2000" b="1" dirty="0" smtClean="0">
                <a:solidFill>
                  <a:srgbClr val="7030A0"/>
                </a:solidFill>
                <a:effectLst>
                  <a:innerShdw blurRad="63500" dist="50800" dir="10800000">
                    <a:prstClr val="black">
                      <a:alpha val="50000"/>
                    </a:prstClr>
                  </a:innerShdw>
                </a:effectLst>
                <a:cs typeface="B Badr" pitchFamily="2" charset="-78"/>
              </a:rPr>
              <a:t> </a:t>
            </a:r>
          </a:p>
          <a:p>
            <a:pPr marL="45720" indent="0" algn="ctr">
              <a:lnSpc>
                <a:spcPct val="150000"/>
              </a:lnSpc>
              <a:buFont typeface="Georgia" pitchFamily="18" charset="0"/>
              <a:buNone/>
            </a:pPr>
            <a:endParaRPr lang="fa-IR" sz="2000" b="1" dirty="0" smtClean="0">
              <a:solidFill>
                <a:srgbClr val="7030A0"/>
              </a:solidFill>
              <a:effectLst>
                <a:innerShdw blurRad="63500" dist="50800" dir="10800000">
                  <a:prstClr val="black">
                    <a:alpha val="50000"/>
                  </a:prstClr>
                </a:innerShdw>
              </a:effectLst>
              <a:cs typeface="2  Mitra" pitchFamily="2" charset="-78"/>
            </a:endParaRPr>
          </a:p>
        </p:txBody>
      </p:sp>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81" t="5664" r="1139" b="5664"/>
          <a:stretch/>
        </p:blipFill>
        <p:spPr bwMode="auto">
          <a:xfrm rot="21203368">
            <a:off x="6543912" y="4245757"/>
            <a:ext cx="1633034" cy="2332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500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Qoran1\Pictures\Kb.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7000"/>
                    </a14:imgEffect>
                    <a14:imgEffect>
                      <a14:saturation sat="66000"/>
                    </a14:imgEffect>
                    <a14:imgEffect>
                      <a14:brightnessContrast bright="11000" contrast="-7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23528" y="1268760"/>
            <a:ext cx="8568952" cy="1296144"/>
          </a:xfrm>
          <a:prstGeom prst="roundRect">
            <a:avLst>
              <a:gd name="adj" fmla="val 50000"/>
            </a:avLst>
          </a:prstGeom>
          <a:ln>
            <a:solidFill>
              <a:srgbClr val="92D050"/>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 name="Title 1"/>
          <p:cNvSpPr>
            <a:spLocks noGrp="1"/>
          </p:cNvSpPr>
          <p:nvPr>
            <p:ph type="title"/>
          </p:nvPr>
        </p:nvSpPr>
        <p:spPr>
          <a:xfrm>
            <a:off x="550168" y="1412776"/>
            <a:ext cx="8414320" cy="136815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fa-IR" sz="2800" dirty="0" smtClean="0">
                <a:ln w="11430"/>
                <a:solidFill>
                  <a:srgbClr val="002060"/>
                </a:solidFill>
                <a:effectLst>
                  <a:glow rad="101600">
                    <a:schemeClr val="accent1">
                      <a:satMod val="175000"/>
                      <a:alpha val="40000"/>
                    </a:schemeClr>
                  </a:glow>
                </a:effectLst>
                <a:cs typeface="B Zar" pitchFamily="2" charset="-78"/>
              </a:rPr>
              <a:t>تا کنون بیش از 120 شرح از نهج البلاغه نوشته شده</a:t>
            </a:r>
            <a:br>
              <a:rPr lang="fa-IR" sz="2800" dirty="0" smtClean="0">
                <a:ln w="11430"/>
                <a:solidFill>
                  <a:srgbClr val="002060"/>
                </a:solidFill>
                <a:effectLst>
                  <a:glow rad="101600">
                    <a:schemeClr val="accent1">
                      <a:satMod val="175000"/>
                      <a:alpha val="40000"/>
                    </a:schemeClr>
                  </a:glow>
                </a:effectLst>
                <a:cs typeface="B Zar" pitchFamily="2" charset="-78"/>
              </a:rPr>
            </a:br>
            <a:r>
              <a:rPr lang="fa-IR" sz="2800" dirty="0" smtClean="0">
                <a:ln w="11430"/>
                <a:solidFill>
                  <a:srgbClr val="002060"/>
                </a:solidFill>
                <a:effectLst>
                  <a:glow rad="101600">
                    <a:schemeClr val="accent1">
                      <a:satMod val="175000"/>
                      <a:alpha val="40000"/>
                    </a:schemeClr>
                  </a:glow>
                </a:effectLst>
                <a:cs typeface="B Zar" pitchFamily="2" charset="-78"/>
              </a:rPr>
              <a:t>که هر یک دارای ویژگی هایی خاص و قابل توجه است</a:t>
            </a:r>
            <a:endParaRPr lang="fa-IR" sz="2800" dirty="0">
              <a:ln w="11430"/>
              <a:solidFill>
                <a:srgbClr val="002060"/>
              </a:solidFill>
              <a:effectLst>
                <a:glow rad="101600">
                  <a:schemeClr val="accent1">
                    <a:satMod val="175000"/>
                    <a:alpha val="40000"/>
                  </a:schemeClr>
                </a:glow>
              </a:effectLst>
              <a:cs typeface="B Zar" pitchFamily="2" charset="-78"/>
            </a:endParaRPr>
          </a:p>
        </p:txBody>
      </p:sp>
      <p:sp>
        <p:nvSpPr>
          <p:cNvPr id="4" name="Title 1"/>
          <p:cNvSpPr txBox="1">
            <a:spLocks/>
          </p:cNvSpPr>
          <p:nvPr/>
        </p:nvSpPr>
        <p:spPr>
          <a:xfrm>
            <a:off x="-180528" y="44624"/>
            <a:ext cx="9073007" cy="1143000"/>
          </a:xfrm>
          <a:prstGeom prst="rect">
            <a:avLst/>
          </a:prstGeom>
          <a:effectLst/>
        </p:spPr>
        <p:txBody>
          <a:bodyPr vert="horz" lIns="91440" tIns="45720" rIns="91440" bIns="45720" rtlCol="0" anchor="t" anchorCtr="0">
            <a:noAutofit/>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l">
              <a:buFont typeface="Georgia" pitchFamily="18" charset="0"/>
              <a:buNone/>
            </a:pPr>
            <a:r>
              <a:rPr lang="fa-IR" sz="6600" dirty="0" smtClean="0">
                <a:solidFill>
                  <a:srgbClr val="FF0000"/>
                </a:solidFill>
                <a:effectLst>
                  <a:glow rad="63500">
                    <a:schemeClr val="accent1">
                      <a:satMod val="175000"/>
                      <a:alpha val="40000"/>
                    </a:schemeClr>
                  </a:glow>
                </a:effectLst>
                <a:latin typeface="Adobe Arabic" pitchFamily="18" charset="-78"/>
                <a:cs typeface="Adobe Arabic" pitchFamily="18" charset="-78"/>
              </a:rPr>
              <a:t> </a:t>
            </a:r>
            <a:r>
              <a:rPr lang="fa-IR" sz="6600" dirty="0" smtClean="0">
                <a:solidFill>
                  <a:srgbClr val="FF0000"/>
                </a:solidFill>
                <a:effectLst>
                  <a:glow rad="63500">
                    <a:schemeClr val="accent1">
                      <a:satMod val="175000"/>
                      <a:alpha val="40000"/>
                    </a:schemeClr>
                  </a:glow>
                </a:effectLst>
                <a:latin typeface="Adobe Arabic" pitchFamily="18" charset="-78"/>
                <a:cs typeface="Adobe Arabic" pitchFamily="18" charset="-78"/>
              </a:rPr>
              <a:t>شرح های </a:t>
            </a:r>
            <a:r>
              <a:rPr lang="fa-IR" sz="6600" dirty="0" smtClean="0">
                <a:solidFill>
                  <a:srgbClr val="FF0000"/>
                </a:solidFill>
                <a:effectLst>
                  <a:glow rad="63500">
                    <a:schemeClr val="accent1">
                      <a:satMod val="175000"/>
                      <a:alpha val="40000"/>
                    </a:schemeClr>
                  </a:glow>
                </a:effectLst>
                <a:latin typeface="Adobe Arabic" pitchFamily="18" charset="-78"/>
                <a:cs typeface="Adobe Arabic" pitchFamily="18" charset="-78"/>
              </a:rPr>
              <a:t>نهج البلاغه</a:t>
            </a:r>
            <a:endParaRPr lang="fa-IR" sz="6600" dirty="0">
              <a:solidFill>
                <a:srgbClr val="FF0000"/>
              </a:solidFill>
              <a:effectLst>
                <a:glow rad="63500">
                  <a:schemeClr val="accent1">
                    <a:satMod val="175000"/>
                    <a:alpha val="40000"/>
                  </a:schemeClr>
                </a:glow>
              </a:effectLst>
              <a:latin typeface="Adobe Arabic" pitchFamily="18" charset="-78"/>
              <a:cs typeface="Adobe Arabic" pitchFamily="18" charset="-78"/>
            </a:endParaRPr>
          </a:p>
        </p:txBody>
      </p:sp>
      <p:sp>
        <p:nvSpPr>
          <p:cNvPr id="5" name="Right Arrow 4"/>
          <p:cNvSpPr/>
          <p:nvPr/>
        </p:nvSpPr>
        <p:spPr>
          <a:xfrm flipH="1">
            <a:off x="5436096" y="260648"/>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itle 1"/>
          <p:cNvSpPr txBox="1">
            <a:spLocks/>
          </p:cNvSpPr>
          <p:nvPr/>
        </p:nvSpPr>
        <p:spPr>
          <a:xfrm>
            <a:off x="179512" y="2736304"/>
            <a:ext cx="8784976" cy="4149080"/>
          </a:xfrm>
          <a:prstGeom prst="rect">
            <a:avLst/>
          </a:prstGeom>
          <a:effectLst/>
        </p:spPr>
        <p:txBody>
          <a:bodyPr vert="horz" lIns="91440" tIns="45720" rIns="91440" bIns="45720" rtlCol="0" anchor="t" anchorCtr="0">
            <a:noAutofit/>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a:lnSpc>
                <a:spcPct val="150000"/>
              </a:lnSpc>
              <a:buFont typeface="Georgia" pitchFamily="18" charset="0"/>
              <a:buNone/>
            </a:pPr>
            <a:r>
              <a:rPr lang="fa-IR" sz="3200" dirty="0" smtClean="0">
                <a:ln w="11430"/>
                <a:solidFill>
                  <a:srgbClr val="FFFF00"/>
                </a:solidFill>
                <a:effectLst>
                  <a:glow rad="101600">
                    <a:schemeClr val="accent3">
                      <a:satMod val="175000"/>
                      <a:alpha val="40000"/>
                    </a:schemeClr>
                  </a:glow>
                  <a:outerShdw blurRad="38100" dist="38100" dir="2700000" algn="tl">
                    <a:srgbClr val="000000">
                      <a:alpha val="43137"/>
                    </a:srgbClr>
                  </a:outerShdw>
                </a:effectLst>
                <a:cs typeface="B Zar" pitchFamily="2" charset="-78"/>
              </a:rPr>
              <a:t>از آنجا که نهج البلاغه دارای مفاهیم بلند و معانی عمیق و وجوه گوناگونی می باشد، لذا اندیشمندان بسیاری، شروحی مختلفی بر تمام یا بخش هایی از آن نگاشته‌اند.</a:t>
            </a:r>
          </a:p>
          <a:p>
            <a:pPr marL="0" indent="0" algn="ctr">
              <a:lnSpc>
                <a:spcPct val="150000"/>
              </a:lnSpc>
              <a:buFont typeface="Georgia" pitchFamily="18" charset="0"/>
              <a:buNone/>
            </a:pPr>
            <a:r>
              <a:rPr lang="fa-IR" sz="3200" dirty="0" smtClean="0">
                <a:ln w="11430"/>
                <a:solidFill>
                  <a:srgbClr val="FFFF00"/>
                </a:solidFill>
                <a:effectLst>
                  <a:glow rad="101600">
                    <a:schemeClr val="accent3">
                      <a:satMod val="175000"/>
                      <a:alpha val="40000"/>
                    </a:schemeClr>
                  </a:glow>
                  <a:outerShdw blurRad="38100" dist="38100" dir="2700000" algn="tl">
                    <a:srgbClr val="000000">
                      <a:alpha val="43137"/>
                    </a:srgbClr>
                  </a:outerShdw>
                </a:effectLst>
                <a:cs typeface="B Zar" pitchFamily="2" charset="-78"/>
              </a:rPr>
              <a:t>بیشتر شرح های مهم نهج البلاغه به زبان های عربی و فارسی تالیف شده است.</a:t>
            </a:r>
          </a:p>
          <a:p>
            <a:pPr marL="0" indent="0" algn="ctr">
              <a:buFont typeface="Georgia" pitchFamily="18" charset="0"/>
              <a:buNone/>
            </a:pPr>
            <a:endParaRPr lang="fa-IR" sz="3200" dirty="0">
              <a:ln w="11430"/>
              <a:solidFill>
                <a:srgbClr val="002060"/>
              </a:solidFill>
              <a:effectLst>
                <a:glow rad="101600">
                  <a:schemeClr val="accent3">
                    <a:satMod val="175000"/>
                    <a:alpha val="40000"/>
                  </a:schemeClr>
                </a:glow>
              </a:effectLst>
              <a:cs typeface="B Zar" pitchFamily="2" charset="-78"/>
            </a:endParaRPr>
          </a:p>
        </p:txBody>
      </p:sp>
    </p:spTree>
    <p:extLst>
      <p:ext uri="{BB962C8B-B14F-4D97-AF65-F5344CB8AC3E}">
        <p14:creationId xmlns:p14="http://schemas.microsoft.com/office/powerpoint/2010/main" val="3687809047"/>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3568" y="2564904"/>
            <a:ext cx="3841435" cy="34750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765132"/>
            <a:ext cx="3744416" cy="5424264"/>
          </a:xfrm>
          <a:prstGeom prst="rect">
            <a:avLst/>
          </a:prstGeom>
        </p:spPr>
      </p:pic>
      <p:sp>
        <p:nvSpPr>
          <p:cNvPr id="3" name="Rectangle 2"/>
          <p:cNvSpPr/>
          <p:nvPr/>
        </p:nvSpPr>
        <p:spPr>
          <a:xfrm>
            <a:off x="876094" y="740603"/>
            <a:ext cx="3888431" cy="1200329"/>
          </a:xfrm>
          <a:prstGeom prst="rect">
            <a:avLst/>
          </a:prstGeom>
        </p:spPr>
        <p:txBody>
          <a:bodyPr wrap="square">
            <a:spAutoFit/>
          </a:bodyPr>
          <a:lstStyle/>
          <a:p>
            <a:pPr marL="365760" lvl="1" indent="0" algn="ctr">
              <a:buNone/>
            </a:pPr>
            <a:r>
              <a:rPr lang="fa-IR" sz="3600" b="1" dirty="0" smtClean="0">
                <a:solidFill>
                  <a:schemeClr val="accent3">
                    <a:lumMod val="75000"/>
                  </a:schemeClr>
                </a:solidFill>
                <a:cs typeface="B Nazanin" panose="00000400000000000000" pitchFamily="2" charset="-78"/>
              </a:rPr>
              <a:t>شرح ابن میثم بحرانی</a:t>
            </a:r>
          </a:p>
          <a:p>
            <a:pPr marL="365760" lvl="1" indent="0" algn="ctr">
              <a:buNone/>
            </a:pPr>
            <a:r>
              <a:rPr lang="fa-IR" sz="3600" b="1" dirty="0" smtClean="0">
                <a:solidFill>
                  <a:schemeClr val="accent3">
                    <a:lumMod val="75000"/>
                  </a:schemeClr>
                </a:solidFill>
                <a:cs typeface="B Nazanin" panose="00000400000000000000" pitchFamily="2" charset="-78"/>
              </a:rPr>
              <a:t> در قرن هفتم</a:t>
            </a:r>
            <a:endParaRPr lang="fa-IR" sz="2800"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458021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Qoran1\Pictures\instruction-book-publishing-with-messages-sama-publishing copy.jpg"/>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Effect>
                      <a14:sharpenSoften amount="-100000"/>
                    </a14:imgEffect>
                    <a14:imgEffect>
                      <a14:colorTemperature colorTemp="7200"/>
                    </a14:imgEffect>
                    <a14:imgEffect>
                      <a14:saturation sat="96000"/>
                    </a14:imgEffect>
                  </a14:imgLayer>
                </a14:imgProps>
              </a:ext>
              <a:ext uri="{28A0092B-C50C-407E-A947-70E740481C1C}">
                <a14:useLocalDpi xmlns:a14="http://schemas.microsoft.com/office/drawing/2010/main" val="0"/>
              </a:ext>
            </a:extLst>
          </a:blip>
          <a:srcRect/>
          <a:stretch>
            <a:fillRect/>
          </a:stretch>
        </p:blipFill>
        <p:spPr bwMode="auto">
          <a:xfrm>
            <a:off x="0" y="2718048"/>
            <a:ext cx="9144000" cy="416733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51520" y="1124744"/>
            <a:ext cx="8640960" cy="1593304"/>
          </a:xfrm>
          <a:prstGeom prst="roundRect">
            <a:avLst>
              <a:gd name="adj" fmla="val 50000"/>
            </a:avLst>
          </a:prstGeom>
          <a:blipFill>
            <a:blip r:embed="rId4"/>
            <a:tile tx="0" ty="0" sx="100000" sy="100000" flip="none" algn="tl"/>
          </a:blipFill>
          <a:ln>
            <a:solidFill>
              <a:srgbClr val="92D050"/>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 name="Title 1"/>
          <p:cNvSpPr>
            <a:spLocks noGrp="1"/>
          </p:cNvSpPr>
          <p:nvPr>
            <p:ph type="title"/>
          </p:nvPr>
        </p:nvSpPr>
        <p:spPr>
          <a:xfrm>
            <a:off x="550168" y="1196752"/>
            <a:ext cx="8414320" cy="1521296"/>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fa-IR" sz="2800" dirty="0" smtClean="0">
                <a:ln w="11430"/>
                <a:solidFill>
                  <a:srgbClr val="FF0000"/>
                </a:solidFill>
                <a:effectLst>
                  <a:glow rad="101600">
                    <a:schemeClr val="accent1">
                      <a:satMod val="175000"/>
                      <a:alpha val="40000"/>
                    </a:schemeClr>
                  </a:glow>
                </a:effectLst>
                <a:cs typeface="B Zar" pitchFamily="2" charset="-78"/>
              </a:rPr>
              <a:t>تا کنون بیش از هشتاد ترجمه به زبان فارسی از نهج البلاغه </a:t>
            </a:r>
            <a:br>
              <a:rPr lang="fa-IR" sz="2800" dirty="0" smtClean="0">
                <a:ln w="11430"/>
                <a:solidFill>
                  <a:srgbClr val="FF0000"/>
                </a:solidFill>
                <a:effectLst>
                  <a:glow rad="101600">
                    <a:schemeClr val="accent1">
                      <a:satMod val="175000"/>
                      <a:alpha val="40000"/>
                    </a:schemeClr>
                  </a:glow>
                </a:effectLst>
                <a:cs typeface="B Zar" pitchFamily="2" charset="-78"/>
              </a:rPr>
            </a:br>
            <a:r>
              <a:rPr lang="fa-IR" sz="2800" dirty="0" smtClean="0">
                <a:ln w="11430"/>
                <a:solidFill>
                  <a:srgbClr val="FF0000"/>
                </a:solidFill>
                <a:effectLst>
                  <a:glow rad="101600">
                    <a:schemeClr val="accent1">
                      <a:satMod val="175000"/>
                      <a:alpha val="40000"/>
                    </a:schemeClr>
                  </a:glow>
                </a:effectLst>
                <a:cs typeface="B Zar" pitchFamily="2" charset="-78"/>
              </a:rPr>
              <a:t>منتشر شده است </a:t>
            </a:r>
            <a:br>
              <a:rPr lang="fa-IR" sz="2800" dirty="0" smtClean="0">
                <a:ln w="11430"/>
                <a:solidFill>
                  <a:srgbClr val="FF0000"/>
                </a:solidFill>
                <a:effectLst>
                  <a:glow rad="101600">
                    <a:schemeClr val="accent1">
                      <a:satMod val="175000"/>
                      <a:alpha val="40000"/>
                    </a:schemeClr>
                  </a:glow>
                </a:effectLst>
                <a:cs typeface="B Zar" pitchFamily="2" charset="-78"/>
              </a:rPr>
            </a:br>
            <a:r>
              <a:rPr lang="fa-IR" sz="2800" dirty="0" smtClean="0">
                <a:ln w="11430"/>
                <a:solidFill>
                  <a:srgbClr val="FF0000"/>
                </a:solidFill>
                <a:effectLst>
                  <a:glow rad="101600">
                    <a:schemeClr val="accent1">
                      <a:satMod val="175000"/>
                      <a:alpha val="40000"/>
                    </a:schemeClr>
                  </a:glow>
                </a:effectLst>
                <a:cs typeface="B Zar" pitchFamily="2" charset="-78"/>
              </a:rPr>
              <a:t>که هر یک دارای ویژگی هایی بوده و از جهاتی قابل توجه است</a:t>
            </a:r>
            <a:endParaRPr lang="fa-IR" sz="2800" dirty="0">
              <a:ln w="11430"/>
              <a:solidFill>
                <a:srgbClr val="FF0000"/>
              </a:solidFill>
              <a:effectLst>
                <a:glow rad="101600">
                  <a:schemeClr val="accent1">
                    <a:satMod val="175000"/>
                    <a:alpha val="40000"/>
                  </a:schemeClr>
                </a:glow>
              </a:effectLst>
              <a:cs typeface="B Zar" pitchFamily="2" charset="-78"/>
            </a:endParaRPr>
          </a:p>
        </p:txBody>
      </p:sp>
      <p:sp>
        <p:nvSpPr>
          <p:cNvPr id="4" name="Title 1"/>
          <p:cNvSpPr txBox="1">
            <a:spLocks/>
          </p:cNvSpPr>
          <p:nvPr/>
        </p:nvSpPr>
        <p:spPr>
          <a:xfrm>
            <a:off x="1187624" y="44624"/>
            <a:ext cx="6840759" cy="1143000"/>
          </a:xfrm>
          <a:prstGeom prst="rect">
            <a:avLst/>
          </a:prstGeom>
          <a:effectLst/>
        </p:spPr>
        <p:txBody>
          <a:bodyPr vert="horz" lIns="91440" tIns="45720" rIns="91440" bIns="45720" rtlCol="0" anchor="t" anchorCtr="0">
            <a:noAutofit/>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a:buFont typeface="Georgia" pitchFamily="18" charset="0"/>
              <a:buNone/>
            </a:pPr>
            <a:r>
              <a:rPr lang="fa-IR" sz="6600" dirty="0" smtClean="0">
                <a:blipFill>
                  <a:blip r:embed="rId5"/>
                  <a:tile tx="0" ty="0" sx="100000" sy="100000" flip="none" algn="tl"/>
                </a:blipFill>
                <a:effectLst>
                  <a:glow rad="101600">
                    <a:schemeClr val="accent3">
                      <a:satMod val="175000"/>
                      <a:alpha val="40000"/>
                    </a:schemeClr>
                  </a:glow>
                </a:effectLst>
                <a:latin typeface="Adobe Arabic" pitchFamily="18" charset="-78"/>
                <a:cs typeface="Adobe Arabic" pitchFamily="18" charset="-78"/>
              </a:rPr>
              <a:t>ترجمه های فارسی نهج البلاغه</a:t>
            </a:r>
            <a:endParaRPr lang="fa-IR" sz="6600" dirty="0">
              <a:blipFill>
                <a:blip r:embed="rId5"/>
                <a:tile tx="0" ty="0" sx="100000" sy="100000" flip="none" algn="tl"/>
              </a:blipFill>
              <a:effectLst>
                <a:glow rad="101600">
                  <a:schemeClr val="accent3">
                    <a:satMod val="175000"/>
                    <a:alpha val="40000"/>
                  </a:schemeClr>
                </a:glow>
              </a:effectLst>
              <a:latin typeface="Adobe Arabic" pitchFamily="18" charset="-78"/>
              <a:cs typeface="Adobe Arabic" pitchFamily="18" charset="-78"/>
            </a:endParaRPr>
          </a:p>
        </p:txBody>
      </p:sp>
      <p:sp>
        <p:nvSpPr>
          <p:cNvPr id="8" name="Title 1"/>
          <p:cNvSpPr txBox="1">
            <a:spLocks/>
          </p:cNvSpPr>
          <p:nvPr/>
        </p:nvSpPr>
        <p:spPr>
          <a:xfrm>
            <a:off x="251520" y="2996952"/>
            <a:ext cx="8712968" cy="3621360"/>
          </a:xfrm>
          <a:prstGeom prst="rect">
            <a:avLst/>
          </a:prstGeom>
          <a:effectLst/>
        </p:spPr>
        <p:txBody>
          <a:bodyPr vert="horz" lIns="91440" tIns="45720" rIns="91440" bIns="45720" rtlCol="0" anchor="t" anchorCtr="0">
            <a:noAutofit/>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a:buFont typeface="Georgia" pitchFamily="18" charset="0"/>
              <a:buNone/>
            </a:pPr>
            <a:r>
              <a:rPr lang="fa-IR" sz="3200" dirty="0" smtClean="0">
                <a:ln w="11430"/>
                <a:solidFill>
                  <a:srgbClr val="002060"/>
                </a:solidFill>
                <a:effectLst>
                  <a:glow rad="101600">
                    <a:schemeClr val="accent1">
                      <a:satMod val="175000"/>
                      <a:alpha val="40000"/>
                    </a:schemeClr>
                  </a:glow>
                </a:effectLst>
                <a:cs typeface="B Zar" pitchFamily="2" charset="-78"/>
              </a:rPr>
              <a:t>باید توجه داشت که کلام امیرالمومنین علی(ع) </a:t>
            </a:r>
            <a:br>
              <a:rPr lang="fa-IR" sz="3200" dirty="0" smtClean="0">
                <a:ln w="11430"/>
                <a:solidFill>
                  <a:srgbClr val="002060"/>
                </a:solidFill>
                <a:effectLst>
                  <a:glow rad="101600">
                    <a:schemeClr val="accent1">
                      <a:satMod val="175000"/>
                      <a:alpha val="40000"/>
                    </a:schemeClr>
                  </a:glow>
                </a:effectLst>
                <a:cs typeface="B Zar" pitchFamily="2" charset="-78"/>
              </a:rPr>
            </a:br>
            <a:r>
              <a:rPr lang="fa-IR" sz="3200" dirty="0" smtClean="0">
                <a:ln w="11430"/>
                <a:solidFill>
                  <a:srgbClr val="002060"/>
                </a:solidFill>
                <a:effectLst>
                  <a:glow rad="101600">
                    <a:schemeClr val="accent1">
                      <a:satMod val="175000"/>
                      <a:alpha val="40000"/>
                    </a:schemeClr>
                  </a:glow>
                </a:effectLst>
                <a:cs typeface="B Zar" pitchFamily="2" charset="-78"/>
              </a:rPr>
              <a:t>در اوج فصاحت و بلاغت و در نهایت حکمت و معرفت </a:t>
            </a:r>
            <a:br>
              <a:rPr lang="fa-IR" sz="3200" dirty="0" smtClean="0">
                <a:ln w="11430"/>
                <a:solidFill>
                  <a:srgbClr val="002060"/>
                </a:solidFill>
                <a:effectLst>
                  <a:glow rad="101600">
                    <a:schemeClr val="accent1">
                      <a:satMod val="175000"/>
                      <a:alpha val="40000"/>
                    </a:schemeClr>
                  </a:glow>
                </a:effectLst>
                <a:cs typeface="B Zar" pitchFamily="2" charset="-78"/>
              </a:rPr>
            </a:br>
            <a:r>
              <a:rPr lang="fa-IR" sz="3200" dirty="0" smtClean="0">
                <a:ln w="11430"/>
                <a:solidFill>
                  <a:srgbClr val="002060"/>
                </a:solidFill>
                <a:effectLst>
                  <a:glow rad="101600">
                    <a:schemeClr val="accent1">
                      <a:satMod val="175000"/>
                      <a:alpha val="40000"/>
                    </a:schemeClr>
                  </a:glow>
                </a:effectLst>
                <a:cs typeface="B Zar" pitchFamily="2" charset="-78"/>
              </a:rPr>
              <a:t>بیان شده است و برگرداندن آن به زبانی دیگر، به طوری که همان ویژگی‌ها حفظ شود، امری ناممکن است؛ </a:t>
            </a:r>
            <a:br>
              <a:rPr lang="fa-IR" sz="3200" dirty="0" smtClean="0">
                <a:ln w="11430"/>
                <a:solidFill>
                  <a:srgbClr val="002060"/>
                </a:solidFill>
                <a:effectLst>
                  <a:glow rad="101600">
                    <a:schemeClr val="accent1">
                      <a:satMod val="175000"/>
                      <a:alpha val="40000"/>
                    </a:schemeClr>
                  </a:glow>
                </a:effectLst>
                <a:cs typeface="B Zar" pitchFamily="2" charset="-78"/>
              </a:rPr>
            </a:br>
            <a:r>
              <a:rPr lang="fa-IR" sz="3200" dirty="0" smtClean="0">
                <a:ln w="11430"/>
                <a:solidFill>
                  <a:srgbClr val="002060"/>
                </a:solidFill>
                <a:effectLst>
                  <a:glow rad="101600">
                    <a:schemeClr val="accent1">
                      <a:satMod val="175000"/>
                      <a:alpha val="40000"/>
                    </a:schemeClr>
                  </a:glow>
                </a:effectLst>
                <a:cs typeface="B Zar" pitchFamily="2" charset="-78"/>
              </a:rPr>
              <a:t>ولی تلاش برای نزدیک شدن به معانی بلند نهج البلاغه و حفظ صنایع ادبی آن در ترجمه، </a:t>
            </a:r>
            <a:br>
              <a:rPr lang="fa-IR" sz="3200" dirty="0" smtClean="0">
                <a:ln w="11430"/>
                <a:solidFill>
                  <a:srgbClr val="002060"/>
                </a:solidFill>
                <a:effectLst>
                  <a:glow rad="101600">
                    <a:schemeClr val="accent1">
                      <a:satMod val="175000"/>
                      <a:alpha val="40000"/>
                    </a:schemeClr>
                  </a:glow>
                </a:effectLst>
                <a:cs typeface="B Zar" pitchFamily="2" charset="-78"/>
              </a:rPr>
            </a:br>
            <a:r>
              <a:rPr lang="fa-IR" sz="3200" dirty="0" smtClean="0">
                <a:ln w="11430"/>
                <a:solidFill>
                  <a:srgbClr val="002060"/>
                </a:solidFill>
                <a:effectLst>
                  <a:glow rad="101600">
                    <a:schemeClr val="accent1">
                      <a:satMod val="175000"/>
                      <a:alpha val="40000"/>
                    </a:schemeClr>
                  </a:glow>
                </a:effectLst>
                <a:cs typeface="B Zar" pitchFamily="2" charset="-78"/>
              </a:rPr>
              <a:t>امری ضروری برای انتقال مفاهیم و زیباییهای آن است.</a:t>
            </a:r>
            <a:endParaRPr lang="fa-IR" sz="3200" dirty="0">
              <a:ln w="11430"/>
              <a:solidFill>
                <a:srgbClr val="002060"/>
              </a:solidFill>
              <a:effectLst>
                <a:glow rad="101600">
                  <a:schemeClr val="accent1">
                    <a:satMod val="175000"/>
                    <a:alpha val="40000"/>
                  </a:schemeClr>
                </a:glow>
              </a:effectLst>
              <a:cs typeface="B Zar" pitchFamily="2" charset="-78"/>
            </a:endParaRPr>
          </a:p>
        </p:txBody>
      </p:sp>
    </p:spTree>
    <p:extLst>
      <p:ext uri="{BB962C8B-B14F-4D97-AF65-F5344CB8AC3E}">
        <p14:creationId xmlns:p14="http://schemas.microsoft.com/office/powerpoint/2010/main" val="1900240409"/>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1844824"/>
            <a:ext cx="3375586" cy="45693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050" y="1844825"/>
            <a:ext cx="3633005" cy="4569370"/>
          </a:xfrm>
          <a:prstGeom prst="rect">
            <a:avLst/>
          </a:prstGeom>
        </p:spPr>
      </p:pic>
      <p:sp>
        <p:nvSpPr>
          <p:cNvPr id="7" name="Subtitle 5"/>
          <p:cNvSpPr txBox="1">
            <a:spLocks/>
          </p:cNvSpPr>
          <p:nvPr/>
        </p:nvSpPr>
        <p:spPr>
          <a:xfrm>
            <a:off x="53311" y="543707"/>
            <a:ext cx="4824536" cy="3312368"/>
          </a:xfrm>
          <a:prstGeom prst="rect">
            <a:avLst/>
          </a:prstGeom>
        </p:spPr>
        <p:txBody>
          <a:bodyPr vert="horz" lIns="91440" tIns="45720" rIns="91440" bIns="45720" rtlCol="0">
            <a:normAutofit/>
          </a:bodyPr>
          <a:lstStyle>
            <a:lvl1pPr marL="0" indent="0" algn="l" defTabSz="914400" rtl="1"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fa-IR" sz="2800" b="1" dirty="0" smtClean="0">
                <a:solidFill>
                  <a:srgbClr val="FF0000"/>
                </a:solidFill>
                <a:cs typeface="B Nazanin" panose="00000400000000000000" pitchFamily="2" charset="-78"/>
              </a:rPr>
              <a:t>ترجمه نهج البلاغه </a:t>
            </a:r>
          </a:p>
          <a:p>
            <a:pPr algn="ctr"/>
            <a:r>
              <a:rPr lang="fa-IR" sz="2800" b="1" dirty="0" smtClean="0">
                <a:solidFill>
                  <a:srgbClr val="FF0000"/>
                </a:solidFill>
                <a:cs typeface="B Nazanin" panose="00000400000000000000" pitchFamily="2" charset="-78"/>
              </a:rPr>
              <a:t>در قرن دهم</a:t>
            </a:r>
            <a:endParaRPr lang="en-US" sz="2000" b="1" dirty="0">
              <a:cs typeface="B Nazanin" panose="00000400000000000000" pitchFamily="2" charset="-78"/>
            </a:endParaRPr>
          </a:p>
        </p:txBody>
      </p:sp>
      <p:sp>
        <p:nvSpPr>
          <p:cNvPr id="8" name="Subtitle 5"/>
          <p:cNvSpPr txBox="1">
            <a:spLocks/>
          </p:cNvSpPr>
          <p:nvPr/>
        </p:nvSpPr>
        <p:spPr>
          <a:xfrm>
            <a:off x="4355976" y="543707"/>
            <a:ext cx="4824536" cy="3312368"/>
          </a:xfrm>
          <a:prstGeom prst="rect">
            <a:avLst/>
          </a:prstGeom>
        </p:spPr>
        <p:txBody>
          <a:bodyPr vert="horz" lIns="91440" tIns="45720" rIns="91440" bIns="45720" rtlCol="0">
            <a:normAutofit/>
          </a:bodyPr>
          <a:lstStyle>
            <a:lvl1pPr marL="0" indent="0" algn="l" defTabSz="914400" rtl="1"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1"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r>
              <a:rPr lang="fa-IR" sz="2800" b="1" dirty="0" smtClean="0">
                <a:solidFill>
                  <a:srgbClr val="FF0000"/>
                </a:solidFill>
                <a:cs typeface="B Nazanin" panose="00000400000000000000" pitchFamily="2" charset="-78"/>
              </a:rPr>
              <a:t>ترجمه نهج البلاغه </a:t>
            </a:r>
          </a:p>
          <a:p>
            <a:pPr algn="ctr"/>
            <a:r>
              <a:rPr lang="fa-IR" sz="2800" b="1" dirty="0" smtClean="0">
                <a:solidFill>
                  <a:srgbClr val="FF0000"/>
                </a:solidFill>
                <a:cs typeface="B Nazanin" panose="00000400000000000000" pitchFamily="2" charset="-78"/>
              </a:rPr>
              <a:t>در قرن پنجم و ششم</a:t>
            </a:r>
            <a:endParaRPr lang="en-US" sz="2000" b="1" dirty="0">
              <a:cs typeface="B Nazanin" panose="00000400000000000000" pitchFamily="2" charset="-78"/>
            </a:endParaRPr>
          </a:p>
        </p:txBody>
      </p:sp>
    </p:spTree>
    <p:extLst>
      <p:ext uri="{BB962C8B-B14F-4D97-AF65-F5344CB8AC3E}">
        <p14:creationId xmlns:p14="http://schemas.microsoft.com/office/powerpoint/2010/main" val="1158225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Qoran1\Pictures\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31224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95993" y="1196752"/>
            <a:ext cx="6512511" cy="5184576"/>
          </a:xfrm>
        </p:spPr>
        <p:txBody>
          <a:bodyPr/>
          <a:lstStyle/>
          <a:p>
            <a:pPr marL="0" indent="0">
              <a:buNone/>
            </a:pPr>
            <a:r>
              <a:rPr lang="fa-IR" sz="3000" dirty="0" smtClean="0">
                <a:solidFill>
                  <a:srgbClr val="FF0000"/>
                </a:solidFill>
                <a:effectLst>
                  <a:innerShdw blurRad="114300">
                    <a:prstClr val="black"/>
                  </a:innerShdw>
                </a:effectLst>
                <a:cs typeface="B Nazanin" pitchFamily="2" charset="-78"/>
              </a:rPr>
              <a:t>- </a:t>
            </a:r>
            <a:r>
              <a:rPr lang="fa-IR" sz="3000" dirty="0">
                <a:solidFill>
                  <a:srgbClr val="FF0000"/>
                </a:solidFill>
                <a:effectLst>
                  <a:innerShdw blurRad="114300">
                    <a:prstClr val="black"/>
                  </a:innerShdw>
                </a:effectLst>
                <a:cs typeface="B Nazanin" pitchFamily="2" charset="-78"/>
              </a:rPr>
              <a:t>ترجمه فیض </a:t>
            </a:r>
            <a:r>
              <a:rPr lang="fa-IR" sz="3000" dirty="0" smtClean="0">
                <a:solidFill>
                  <a:srgbClr val="FF0000"/>
                </a:solidFill>
                <a:effectLst>
                  <a:innerShdw blurRad="114300">
                    <a:prstClr val="black"/>
                  </a:innerShdw>
                </a:effectLst>
                <a:cs typeface="B Nazanin" pitchFamily="2" charset="-78"/>
              </a:rPr>
              <a:t>الاسلام</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a:t>
            </a:r>
            <a:r>
              <a:rPr lang="fa-IR" sz="3000" dirty="0">
                <a:solidFill>
                  <a:srgbClr val="FF0000"/>
                </a:solidFill>
                <a:effectLst>
                  <a:innerShdw blurRad="114300">
                    <a:prstClr val="black"/>
                  </a:innerShdw>
                </a:effectLst>
                <a:cs typeface="B Nazanin" pitchFamily="2" charset="-78"/>
              </a:rPr>
              <a:t>ترجمه سید جعفر شهیدی</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عبدالمحمد آیتی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محمد دشتی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حسین استادولی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a:t>
            </a:r>
            <a:r>
              <a:rPr lang="fa-IR" sz="3000" dirty="0">
                <a:solidFill>
                  <a:srgbClr val="FF0000"/>
                </a:solidFill>
                <a:effectLst>
                  <a:innerShdw blurRad="114300">
                    <a:prstClr val="black"/>
                  </a:innerShdw>
                </a:effectLst>
                <a:cs typeface="B Nazanin" pitchFamily="2" charset="-78"/>
              </a:rPr>
              <a:t>- ترجمه آیت الله مکارم </a:t>
            </a:r>
            <a:r>
              <a:rPr lang="fa-IR" sz="3000" dirty="0" smtClean="0">
                <a:solidFill>
                  <a:srgbClr val="FF0000"/>
                </a:solidFill>
                <a:effectLst>
                  <a:innerShdw blurRad="114300">
                    <a:prstClr val="black"/>
                  </a:innerShdw>
                </a:effectLst>
                <a:cs typeface="B Nazanin" pitchFamily="2" charset="-78"/>
              </a:rPr>
              <a:t>شیراز</a:t>
            </a:r>
            <a:r>
              <a:rPr lang="fa-IR" sz="3000" dirty="0">
                <a:solidFill>
                  <a:srgbClr val="FF0000"/>
                </a:solidFill>
                <a:effectLst>
                  <a:innerShdw blurRad="114300">
                    <a:prstClr val="black"/>
                  </a:innerShdw>
                </a:effectLst>
                <a:cs typeface="B Nazanin" pitchFamily="2" charset="-78"/>
              </a:rPr>
              <a:t>ی</a:t>
            </a:r>
            <a:br>
              <a:rPr lang="fa-IR" sz="3000" dirty="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آیت الله دین پرور</a:t>
            </a:r>
            <a:br>
              <a:rPr lang="fa-IR" sz="3000" dirty="0" smtClean="0">
                <a:solidFill>
                  <a:srgbClr val="FF0000"/>
                </a:solidFill>
                <a:effectLst>
                  <a:innerShdw blurRad="114300">
                    <a:prstClr val="black"/>
                  </a:innerShdw>
                </a:effectLst>
                <a:cs typeface="B Nazanin" pitchFamily="2" charset="-78"/>
              </a:rPr>
            </a:br>
            <a:r>
              <a:rPr lang="fa-IR" sz="3000" dirty="0">
                <a:solidFill>
                  <a:srgbClr val="FF0000"/>
                </a:solidFill>
                <a:effectLst>
                  <a:innerShdw blurRad="114300">
                    <a:prstClr val="black"/>
                  </a:innerShdw>
                </a:effectLst>
                <a:cs typeface="B Nazanin" pitchFamily="2" charset="-78"/>
              </a:rPr>
              <a:t>- ترجمه علی </a:t>
            </a:r>
            <a:r>
              <a:rPr lang="fa-IR" sz="3000" dirty="0" smtClean="0">
                <a:solidFill>
                  <a:srgbClr val="FF0000"/>
                </a:solidFill>
                <a:effectLst>
                  <a:innerShdw blurRad="114300">
                    <a:prstClr val="black"/>
                  </a:innerShdw>
                </a:effectLst>
                <a:cs typeface="B Nazanin" pitchFamily="2" charset="-78"/>
              </a:rPr>
              <a:t>شیروانی</a:t>
            </a:r>
            <a:br>
              <a:rPr lang="fa-IR" sz="3000" dirty="0" smtClean="0">
                <a:solidFill>
                  <a:srgbClr val="FF0000"/>
                </a:solidFill>
                <a:effectLst>
                  <a:innerShdw blurRad="114300">
                    <a:prstClr val="black"/>
                  </a:innerShdw>
                </a:effectLst>
                <a:cs typeface="B Nazanin" pitchFamily="2" charset="-78"/>
              </a:rPr>
            </a:br>
            <a:r>
              <a:rPr lang="fa-IR" sz="3000" dirty="0">
                <a:solidFill>
                  <a:srgbClr val="FF0000"/>
                </a:solidFill>
                <a:effectLst>
                  <a:innerShdw blurRad="114300">
                    <a:prstClr val="black"/>
                  </a:innerShdw>
                </a:effectLst>
                <a:cs typeface="B Nazanin" pitchFamily="2" charset="-78"/>
              </a:rPr>
              <a:t>- ترجمه حسین </a:t>
            </a:r>
            <a:r>
              <a:rPr lang="fa-IR" sz="3000" dirty="0" smtClean="0">
                <a:solidFill>
                  <a:srgbClr val="FF0000"/>
                </a:solidFill>
                <a:effectLst>
                  <a:innerShdw blurRad="114300">
                    <a:prstClr val="black"/>
                  </a:innerShdw>
                </a:effectLst>
                <a:cs typeface="B Nazanin" pitchFamily="2" charset="-78"/>
              </a:rPr>
              <a:t>انصاریان</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عقیقی بخشایشی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محمد علی انصاری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عبدالمجید معادیخواه و ... </a:t>
            </a:r>
            <a:endParaRPr lang="fa-IR" sz="3000" dirty="0">
              <a:solidFill>
                <a:srgbClr val="FF0000"/>
              </a:solidFill>
              <a:effectLst>
                <a:innerShdw blurRad="114300">
                  <a:prstClr val="black"/>
                </a:innerShdw>
              </a:effectLst>
              <a:cs typeface="B Nazanin" pitchFamily="2" charset="-78"/>
            </a:endParaRPr>
          </a:p>
        </p:txBody>
      </p:sp>
      <p:pic>
        <p:nvPicPr>
          <p:cNvPr id="8" name="Picture 7" descr="C:\Users\Masoud Forouzan\Desktop\کتابشناسی نهج البلاغه\کتابشناسی اصلی نهج البلاغه\1-ترجمه های نهج البلاغه\اسکن ترجمه های فارسی نهج البلاغه\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878" y="2780928"/>
            <a:ext cx="1548050" cy="2197889"/>
          </a:xfrm>
          <a:prstGeom prst="rect">
            <a:avLst/>
          </a:prstGeom>
          <a:noFill/>
          <a:ln>
            <a:noFill/>
          </a:ln>
        </p:spPr>
      </p:pic>
      <p:pic>
        <p:nvPicPr>
          <p:cNvPr id="9" name="Picture 8" descr="C:\Users\Masoud Forouzan\Desktop\کتابشناسی نهج البلاغه\کتابشناسی اصلی نهج البلاغه\1-ترجمه های نهج البلاغه\اسکن ترجمه های فارسی نهج البلاغه\2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76278">
            <a:off x="1672728" y="1047904"/>
            <a:ext cx="1540921" cy="2063125"/>
          </a:xfrm>
          <a:prstGeom prst="rect">
            <a:avLst/>
          </a:prstGeom>
          <a:noFill/>
          <a:ln>
            <a:noFill/>
          </a:ln>
        </p:spPr>
      </p:pic>
      <p:pic>
        <p:nvPicPr>
          <p:cNvPr id="11" name="Picture 10" descr="C:\Users\Masoud Forouzan\Desktop\کتابشناسی نهج البلاغه\کتابشناسی اصلی نهج البلاغه\1-ترجمه های نهج البلاغه\اسکن ترجمه های فارسی نهج البلاغه\2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17600">
            <a:off x="2897525" y="4634893"/>
            <a:ext cx="1530397" cy="2168130"/>
          </a:xfrm>
          <a:prstGeom prst="rect">
            <a:avLst/>
          </a:prstGeom>
          <a:noFill/>
          <a:ln>
            <a:noFill/>
          </a:ln>
        </p:spPr>
      </p:pic>
      <p:pic>
        <p:nvPicPr>
          <p:cNvPr id="12" name="Picture 11" descr="C:\Users\Masoud Forouzan\Desktop\کتابشناسی نهج البلاغه\کتابشناسی اصلی نهج البلاغه\1-ترجمه های نهج البلاغه\اسکن ترجمه های فارسی نهج البلاغه\2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5253">
            <a:off x="341936" y="4577650"/>
            <a:ext cx="1518942" cy="2244862"/>
          </a:xfrm>
          <a:prstGeom prst="rect">
            <a:avLst/>
          </a:prstGeom>
          <a:noFill/>
          <a:ln>
            <a:noFill/>
          </a:ln>
        </p:spPr>
      </p:pic>
      <p:pic>
        <p:nvPicPr>
          <p:cNvPr id="10" name="Picture 9" descr="C:\Users\Masoud Forouzan\Desktop\کتابشناسی نهج البلاغه\کتابشناسی اصلی نهج البلاغه\1-ترجمه های نهج البلاغه\اسکن ترجمه های فارسی نهج البلاغه\2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41443">
            <a:off x="1014520" y="2732809"/>
            <a:ext cx="1794826" cy="2535038"/>
          </a:xfrm>
          <a:prstGeom prst="rect">
            <a:avLst/>
          </a:prstGeom>
          <a:noFill/>
          <a:ln>
            <a:noFill/>
          </a:ln>
        </p:spPr>
      </p:pic>
      <p:pic>
        <p:nvPicPr>
          <p:cNvPr id="13" name="Picture 12" descr="C:\Users\Masoud Forouzan\Desktop\کتابشناسی نهج البلاغه\کتابشناسی اصلی نهج البلاغه\1-ترجمه های نهج البلاغه\اسکن ترجمه های فارسی نهج البلاغه\2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95604">
            <a:off x="470154" y="1273811"/>
            <a:ext cx="1630927" cy="2213044"/>
          </a:xfrm>
          <a:prstGeom prst="rect">
            <a:avLst/>
          </a:prstGeom>
          <a:noFill/>
          <a:ln>
            <a:noFill/>
          </a:ln>
        </p:spPr>
      </p:pic>
      <p:pic>
        <p:nvPicPr>
          <p:cNvPr id="14" name="Picture 13" descr="C:\Users\Masoud Forouzan\Desktop\کتابشناسی نهج البلاغه\کتابشناسی اصلی نهج البلاغه\1-ترجمه های نهج البلاغه\اسکن ترجمه های فارسی نهج البلاغه\2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337247">
            <a:off x="3382716" y="2687355"/>
            <a:ext cx="1400344" cy="2069631"/>
          </a:xfrm>
          <a:prstGeom prst="rect">
            <a:avLst/>
          </a:prstGeom>
          <a:noFill/>
          <a:ln>
            <a:noFill/>
          </a:ln>
        </p:spPr>
      </p:pic>
      <p:pic>
        <p:nvPicPr>
          <p:cNvPr id="16" name="Picture 15" descr="C:\Users\Masoud Forouzan\Desktop\کتابشناسی نهج البلاغه\کتابشناسی اصلی نهج البلاغه\1-ترجمه های نهج البلاغه\اسکن ترجمه های فارسی نهج البلاغه\46.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00913">
            <a:off x="2978826" y="1011885"/>
            <a:ext cx="1507487" cy="2189719"/>
          </a:xfrm>
          <a:prstGeom prst="rect">
            <a:avLst/>
          </a:prstGeom>
          <a:noFill/>
          <a:ln>
            <a:noFill/>
          </a:ln>
        </p:spPr>
      </p:pic>
      <p:pic>
        <p:nvPicPr>
          <p:cNvPr id="15" name="Picture 14" descr="C:\Users\Masoud Forouzan\Desktop\کتابشناسی نهج البلاغه\کتابشناسی اصلی نهج البلاغه\1-ترجمه های نهج البلاغه\اسکن ترجمه های فارسی نهج البلاغه\30.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001408">
            <a:off x="1635736" y="4455841"/>
            <a:ext cx="1558690" cy="2276355"/>
          </a:xfrm>
          <a:prstGeom prst="rect">
            <a:avLst/>
          </a:prstGeom>
          <a:noFill/>
          <a:ln>
            <a:noFill/>
          </a:ln>
        </p:spPr>
      </p:pic>
      <p:pic>
        <p:nvPicPr>
          <p:cNvPr id="5" name="Picture 4" descr="C:\Users\Masoud Forouzan\Desktop\کتابشناسی نهج البلاغه\کتابشناسی اصلی نهج البلاغه\1-ترجمه های نهج البلاغه\اسکن ترجمه های فارسی نهج البلاغه\13.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087815">
            <a:off x="4088416" y="1209491"/>
            <a:ext cx="1275767" cy="1794509"/>
          </a:xfrm>
          <a:prstGeom prst="rect">
            <a:avLst/>
          </a:prstGeom>
          <a:noFill/>
          <a:ln>
            <a:noFill/>
          </a:ln>
        </p:spPr>
      </p:pic>
      <p:sp>
        <p:nvSpPr>
          <p:cNvPr id="3" name="Content Placeholder 2"/>
          <p:cNvSpPr>
            <a:spLocks noGrp="1"/>
          </p:cNvSpPr>
          <p:nvPr>
            <p:ph sz="quarter" idx="13"/>
          </p:nvPr>
        </p:nvSpPr>
        <p:spPr>
          <a:xfrm>
            <a:off x="251520" y="188640"/>
            <a:ext cx="8676456" cy="792088"/>
          </a:xfrm>
          <a:ln>
            <a:noFill/>
          </a:ln>
          <a:effectLst>
            <a:outerShdw blurRad="50800" dist="38100" dir="18900000" algn="b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a:noAutofit/>
          </a:bodyPr>
          <a:lstStyle/>
          <a:p>
            <a:pPr marL="45720" indent="0">
              <a:buNone/>
            </a:pPr>
            <a:r>
              <a:rPr lang="fa-IR" sz="4000" b="1" dirty="0" smtClean="0">
                <a:cs typeface="B Zar" pitchFamily="2" charset="-78"/>
              </a:rPr>
              <a:t>برخی از ترجمه های نهج البلاغه به زبان فارسی</a:t>
            </a:r>
            <a:endParaRPr lang="fa-IR" sz="4000" b="1" dirty="0">
              <a:cs typeface="B Zar" pitchFamily="2" charset="-78"/>
            </a:endParaRPr>
          </a:p>
        </p:txBody>
      </p:sp>
    </p:spTree>
    <p:extLst>
      <p:ext uri="{BB962C8B-B14F-4D97-AF65-F5344CB8AC3E}">
        <p14:creationId xmlns:p14="http://schemas.microsoft.com/office/powerpoint/2010/main" val="10760596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Qoran1\Pictures\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31224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7" y="1152128"/>
            <a:ext cx="8712968" cy="5589240"/>
          </a:xfrm>
        </p:spPr>
        <p:txBody>
          <a:bodyPr/>
          <a:lstStyle/>
          <a:p>
            <a:pPr marL="0" indent="0">
              <a:buNone/>
            </a:pPr>
            <a:r>
              <a:rPr lang="fa-IR" sz="3000" dirty="0" smtClean="0">
                <a:solidFill>
                  <a:srgbClr val="FF0000"/>
                </a:solidFill>
                <a:effectLst>
                  <a:innerShdw blurRad="114300">
                    <a:prstClr val="black"/>
                  </a:innerShdw>
                </a:effectLst>
                <a:cs typeface="B Nazanin" pitchFamily="2" charset="-78"/>
              </a:rPr>
              <a:t>- </a:t>
            </a:r>
            <a:r>
              <a:rPr lang="fa-IR" sz="3000" dirty="0">
                <a:solidFill>
                  <a:srgbClr val="FF0000"/>
                </a:solidFill>
                <a:effectLst>
                  <a:innerShdw blurRad="114300">
                    <a:prstClr val="black"/>
                  </a:innerShdw>
                </a:effectLst>
                <a:cs typeface="B Nazanin" pitchFamily="2" charset="-78"/>
              </a:rPr>
              <a:t>ترجمه </a:t>
            </a:r>
            <a:r>
              <a:rPr lang="fa-IR" sz="3000" dirty="0" smtClean="0">
                <a:solidFill>
                  <a:srgbClr val="FF0000"/>
                </a:solidFill>
                <a:effectLst>
                  <a:innerShdw blurRad="114300">
                    <a:prstClr val="black"/>
                  </a:innerShdw>
                </a:effectLst>
                <a:cs typeface="B Nazanin" pitchFamily="2" charset="-78"/>
              </a:rPr>
              <a:t>سید کاظم ارفع</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a:t>
            </a:r>
            <a:r>
              <a:rPr lang="fa-IR" sz="3000" dirty="0">
                <a:solidFill>
                  <a:srgbClr val="FF0000"/>
                </a:solidFill>
                <a:effectLst>
                  <a:innerShdw blurRad="114300">
                    <a:prstClr val="black"/>
                  </a:innerShdw>
                </a:effectLst>
                <a:cs typeface="B Nazanin" pitchFamily="2" charset="-78"/>
              </a:rPr>
              <a:t>ترجمه </a:t>
            </a:r>
            <a:r>
              <a:rPr lang="fa-IR" sz="3000" dirty="0" smtClean="0">
                <a:solidFill>
                  <a:srgbClr val="FF0000"/>
                </a:solidFill>
                <a:effectLst>
                  <a:innerShdw blurRad="114300">
                    <a:prstClr val="black"/>
                  </a:innerShdw>
                </a:effectLst>
                <a:cs typeface="B Nazanin" pitchFamily="2" charset="-78"/>
              </a:rPr>
              <a:t>محمد مهدی فولادوند</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مصطفی زمانی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احمد سپهر خراسانی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علی اکبر مظاهری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سید مهدی حجتی</a:t>
            </a:r>
            <a:br>
              <a:rPr lang="fa-IR" sz="3000" dirty="0" smtClean="0">
                <a:solidFill>
                  <a:srgbClr val="FF0000"/>
                </a:solidFill>
                <a:effectLst>
                  <a:innerShdw blurRad="114300">
                    <a:prstClr val="black"/>
                  </a:innerShdw>
                </a:effectLst>
                <a:cs typeface="B Nazanin" pitchFamily="2" charset="-78"/>
              </a:rPr>
            </a:br>
            <a:r>
              <a:rPr lang="fa-IR" sz="3000" dirty="0">
                <a:solidFill>
                  <a:srgbClr val="FF0000"/>
                </a:solidFill>
                <a:effectLst>
                  <a:innerShdw blurRad="114300">
                    <a:prstClr val="black"/>
                  </a:innerShdw>
                </a:effectLst>
                <a:cs typeface="B Nazanin" pitchFamily="2" charset="-78"/>
              </a:rPr>
              <a:t>- ترجمه </a:t>
            </a:r>
            <a:r>
              <a:rPr lang="fa-IR" sz="3000" dirty="0" smtClean="0">
                <a:solidFill>
                  <a:srgbClr val="FF0000"/>
                </a:solidFill>
                <a:effectLst>
                  <a:innerShdw blurRad="114300">
                    <a:prstClr val="black"/>
                  </a:innerShdw>
                </a:effectLst>
                <a:cs typeface="B Nazanin" pitchFamily="2" charset="-78"/>
              </a:rPr>
              <a:t>محمد مهدی جعفری</a:t>
            </a:r>
            <a:br>
              <a:rPr lang="fa-IR" sz="3000" dirty="0" smtClean="0">
                <a:solidFill>
                  <a:srgbClr val="FF0000"/>
                </a:solidFill>
                <a:effectLst>
                  <a:innerShdw blurRad="114300">
                    <a:prstClr val="black"/>
                  </a:innerShdw>
                </a:effectLst>
                <a:cs typeface="B Nazanin" pitchFamily="2" charset="-78"/>
              </a:rPr>
            </a:br>
            <a:r>
              <a:rPr lang="fa-IR" sz="3000" dirty="0">
                <a:solidFill>
                  <a:srgbClr val="FF0000"/>
                </a:solidFill>
                <a:effectLst>
                  <a:innerShdw blurRad="114300">
                    <a:prstClr val="black"/>
                  </a:innerShdw>
                </a:effectLst>
                <a:cs typeface="B Nazanin" pitchFamily="2" charset="-78"/>
              </a:rPr>
              <a:t>- ترجمه </a:t>
            </a:r>
            <a:r>
              <a:rPr lang="fa-IR" sz="3000" dirty="0" smtClean="0">
                <a:solidFill>
                  <a:srgbClr val="FF0000"/>
                </a:solidFill>
                <a:effectLst>
                  <a:innerShdw blurRad="114300">
                    <a:prstClr val="black"/>
                  </a:innerShdw>
                </a:effectLst>
                <a:cs typeface="B Nazanin" pitchFamily="2" charset="-78"/>
              </a:rPr>
              <a:t>ناصر احمد زاده</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محمد بهشتی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محمد جواد شریعت</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ترجمه خانم ناهید آقا میرزایی</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و جدید ترین ترجمه: دکتر علی موسوی گرمارودی</a:t>
            </a:r>
            <a:endParaRPr lang="fa-IR" sz="3000" dirty="0">
              <a:solidFill>
                <a:srgbClr val="FF0000"/>
              </a:solidFill>
              <a:effectLst>
                <a:innerShdw blurRad="114300">
                  <a:prstClr val="black"/>
                </a:innerShdw>
              </a:effectLst>
              <a:cs typeface="B Nazanin" pitchFamily="2" charset="-78"/>
            </a:endParaRPr>
          </a:p>
        </p:txBody>
      </p:sp>
      <p:pic>
        <p:nvPicPr>
          <p:cNvPr id="6" name="Picture 5" descr="C:\Users\Masoud Forouzan\Desktop\کتابشناسی نهج البلاغه\کتابشناسی اصلی نهج البلاغه\1-ترجمه های نهج البلاغه\اسکن ترجمه های فارسی نهج البلاغه\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7953">
            <a:off x="3113047" y="889452"/>
            <a:ext cx="1415876" cy="1999987"/>
          </a:xfrm>
          <a:prstGeom prst="rect">
            <a:avLst/>
          </a:prstGeom>
          <a:noFill/>
          <a:ln>
            <a:noFill/>
          </a:ln>
        </p:spPr>
      </p:pic>
      <p:pic>
        <p:nvPicPr>
          <p:cNvPr id="7" name="Picture 6" descr="C:\Users\Masoud Forouzan\Desktop\کتابشناسی نهج البلاغه\کتابشناسی اصلی نهج البلاغه\1-ترجمه های نهج البلاغه\اسکن ترجمه های فارسی نهج البلاغه\1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17082">
            <a:off x="1886119" y="1035673"/>
            <a:ext cx="1339077" cy="1875533"/>
          </a:xfrm>
          <a:prstGeom prst="rect">
            <a:avLst/>
          </a:prstGeom>
          <a:noFill/>
          <a:ln>
            <a:noFill/>
          </a:ln>
        </p:spPr>
      </p:pic>
      <p:sp>
        <p:nvSpPr>
          <p:cNvPr id="3" name="Content Placeholder 2"/>
          <p:cNvSpPr>
            <a:spLocks noGrp="1"/>
          </p:cNvSpPr>
          <p:nvPr>
            <p:ph sz="quarter" idx="13"/>
          </p:nvPr>
        </p:nvSpPr>
        <p:spPr>
          <a:xfrm>
            <a:off x="251520" y="188640"/>
            <a:ext cx="8676456" cy="720080"/>
          </a:xfrm>
          <a:ln>
            <a:noFill/>
          </a:ln>
          <a:effectLst>
            <a:outerShdw blurRad="50800" dist="38100" dir="18900000" algn="b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a:noAutofit/>
          </a:bodyPr>
          <a:lstStyle/>
          <a:p>
            <a:pPr marL="45720" indent="0">
              <a:buNone/>
            </a:pPr>
            <a:r>
              <a:rPr lang="fa-IR" sz="4000" b="1" dirty="0" smtClean="0">
                <a:cs typeface="B Zar" pitchFamily="2" charset="-78"/>
              </a:rPr>
              <a:t>برخی از ترجمه های نهج البلاغه به زبان فارسی</a:t>
            </a:r>
            <a:endParaRPr lang="fa-IR" sz="4000" b="1" dirty="0">
              <a:cs typeface="B Zar" pitchFamily="2" charset="-78"/>
            </a:endParaRPr>
          </a:p>
        </p:txBody>
      </p:sp>
      <p:pic>
        <p:nvPicPr>
          <p:cNvPr id="7170" name="Picture 2" descr="D:\کتابشناسی نهج البلاغه\لیست نهایی و اصلی کتاب های نهج البلاغه\1-ترجمه های نهج البلاغه\اسکن ترجمه های فارسی نهج البلاغه\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2548550"/>
            <a:ext cx="1582288" cy="224860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کتابشناسی نهج البلاغه\لیست نهایی و اصلی کتاب های نهج البلاغه\1-ترجمه های نهج البلاغه\اسکن ترجمه های فارسی نهج البلاغه\3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2811">
            <a:off x="1534842" y="2372210"/>
            <a:ext cx="1501406" cy="19800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کتابشناسی نهج البلاغه\لیست نهایی و اصلی کتاب های نهج البلاغه\1-ترجمه های نهج البلاغه\اسکن ترجمه های فارسی نهج البلاغه\7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3573016"/>
            <a:ext cx="1411771" cy="212737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کتابشناسی نهج البلاغه\لیست نهایی و اصلی کتاب های نهج البلاغه\1-ترجمه های نهج البلاغه\اسکن ترجمه های فارسی نهج البلاغه\4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934498">
            <a:off x="1301506" y="4334868"/>
            <a:ext cx="1434610" cy="207183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کتابشناسی نهج البلاغه\لیست نهایی و اصلی کتاب های نهج البلاغه\1-ترجمه های نهج البلاغه\اسکن ترجمه های فارسی نهج البلاغه\5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35613">
            <a:off x="3180804" y="4093535"/>
            <a:ext cx="1485486" cy="212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255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خورشيد هدايت نهج البلاغه منظوم (ج. ١ _ ٢ _ ٣)"/>
          <p:cNvPicPr/>
          <p:nvPr/>
        </p:nvPicPr>
        <p:blipFill>
          <a:blip r:embed="rId2">
            <a:extLst>
              <a:ext uri="{BEBA8EAE-BF5A-486C-A8C5-ECC9F3942E4B}">
                <a14:imgProps xmlns:a14="http://schemas.microsoft.com/office/drawing/2010/main">
                  <a14:imgLayer r:embed="rId3">
                    <a14:imgEffect>
                      <a14:sharpenSoften amount="22000"/>
                    </a14:imgEffect>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rot="21257638">
            <a:off x="-242465" y="3912000"/>
            <a:ext cx="1234440" cy="1712595"/>
          </a:xfrm>
          <a:prstGeom prst="rect">
            <a:avLst/>
          </a:prstGeom>
          <a:noFill/>
          <a:ln>
            <a:noFill/>
          </a:ln>
        </p:spPr>
      </p:pic>
      <p:pic>
        <p:nvPicPr>
          <p:cNvPr id="11" name="Picture 10" descr="C:\Users\Qoran1\Desktop\کتابشناسی نهج البلاغه\دانشکده علوم و حدیث\New Folder\26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1081">
            <a:off x="2197147" y="2362341"/>
            <a:ext cx="1324610" cy="1892300"/>
          </a:xfrm>
          <a:prstGeom prst="rect">
            <a:avLst/>
          </a:prstGeom>
          <a:noFill/>
          <a:ln>
            <a:noFill/>
          </a:ln>
        </p:spPr>
      </p:pic>
      <p:sp>
        <p:nvSpPr>
          <p:cNvPr id="5" name="Down Arrow 4"/>
          <p:cNvSpPr/>
          <p:nvPr/>
        </p:nvSpPr>
        <p:spPr>
          <a:xfrm>
            <a:off x="251520" y="1052736"/>
            <a:ext cx="8784976" cy="1440160"/>
          </a:xfrm>
          <a:prstGeom prst="downArrow">
            <a:avLst>
              <a:gd name="adj1" fmla="val 82108"/>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title"/>
          </p:nvPr>
        </p:nvSpPr>
        <p:spPr>
          <a:xfrm>
            <a:off x="1515873" y="2348880"/>
            <a:ext cx="7592631" cy="4248472"/>
          </a:xfrm>
        </p:spPr>
        <p:txBody>
          <a:bodyPr>
            <a:scene3d>
              <a:camera prst="orthographicFront"/>
              <a:lightRig rig="threePt" dir="t"/>
            </a:scene3d>
            <a:sp3d extrusionH="57150">
              <a:bevelT w="38100" h="38100"/>
            </a:sp3d>
          </a:bodyPr>
          <a:lstStyle/>
          <a:p>
            <a:pPr marL="0" indent="0">
              <a:buNone/>
            </a:pPr>
            <a:r>
              <a:rPr lang="fa-IR" sz="3200" dirty="0" smtClean="0">
                <a:solidFill>
                  <a:srgbClr val="FF0000"/>
                </a:solidFill>
                <a:effectLst/>
                <a:cs typeface="B Yagut" pitchFamily="2" charset="-78"/>
              </a:rPr>
              <a:t>- ترجمه منظوم امید مجد</a:t>
            </a:r>
            <a:br>
              <a:rPr lang="fa-IR" sz="3200" dirty="0" smtClean="0">
                <a:solidFill>
                  <a:srgbClr val="FF0000"/>
                </a:solidFill>
                <a:effectLst/>
                <a:cs typeface="B Yagut" pitchFamily="2" charset="-78"/>
              </a:rPr>
            </a:br>
            <a:r>
              <a:rPr lang="fa-IR" sz="3200" dirty="0" smtClean="0">
                <a:solidFill>
                  <a:srgbClr val="FF0000"/>
                </a:solidFill>
                <a:effectLst/>
                <a:cs typeface="B Yagut" pitchFamily="2" charset="-78"/>
              </a:rPr>
              <a:t>- ترجمه </a:t>
            </a:r>
            <a:r>
              <a:rPr lang="fa-IR" sz="3200" dirty="0">
                <a:solidFill>
                  <a:srgbClr val="FF0000"/>
                </a:solidFill>
                <a:effectLst/>
                <a:cs typeface="B Yagut" pitchFamily="2" charset="-78"/>
              </a:rPr>
              <a:t>منظوم شهاب تشکری آرانی</a:t>
            </a:r>
            <a:br>
              <a:rPr lang="fa-IR" sz="3200" dirty="0">
                <a:solidFill>
                  <a:srgbClr val="FF0000"/>
                </a:solidFill>
                <a:effectLst/>
                <a:cs typeface="B Yagut" pitchFamily="2" charset="-78"/>
              </a:rPr>
            </a:br>
            <a:r>
              <a:rPr lang="fa-IR" sz="3200" dirty="0">
                <a:solidFill>
                  <a:srgbClr val="FF0000"/>
                </a:solidFill>
                <a:effectLst/>
                <a:cs typeface="B Yagut" pitchFamily="2" charset="-78"/>
              </a:rPr>
              <a:t>- ترجمه منظوم محمد حسین سلطانی</a:t>
            </a:r>
            <a:br>
              <a:rPr lang="fa-IR" sz="3200" dirty="0">
                <a:solidFill>
                  <a:srgbClr val="FF0000"/>
                </a:solidFill>
                <a:effectLst/>
                <a:cs typeface="B Yagut" pitchFamily="2" charset="-78"/>
              </a:rPr>
            </a:br>
            <a:r>
              <a:rPr lang="fa-IR" sz="3200" dirty="0">
                <a:solidFill>
                  <a:srgbClr val="FF0000"/>
                </a:solidFill>
                <a:effectLst/>
                <a:cs typeface="B Yagut" pitchFamily="2" charset="-78"/>
              </a:rPr>
              <a:t>- ترجمه منظوم ناصر باریکانی طالقانی</a:t>
            </a:r>
            <a:br>
              <a:rPr lang="fa-IR" sz="3200" dirty="0">
                <a:solidFill>
                  <a:srgbClr val="FF0000"/>
                </a:solidFill>
                <a:effectLst/>
                <a:cs typeface="B Yagut" pitchFamily="2" charset="-78"/>
              </a:rPr>
            </a:br>
            <a:r>
              <a:rPr lang="fa-IR" sz="3200" dirty="0">
                <a:solidFill>
                  <a:srgbClr val="FF0000"/>
                </a:solidFill>
                <a:effectLst/>
                <a:cs typeface="B Yagut" pitchFamily="2" charset="-78"/>
              </a:rPr>
              <a:t>- ترجمه منظوم حسین </a:t>
            </a:r>
            <a:r>
              <a:rPr lang="fa-IR" sz="3200" dirty="0" smtClean="0">
                <a:solidFill>
                  <a:srgbClr val="FF0000"/>
                </a:solidFill>
                <a:effectLst/>
                <a:cs typeface="B Yagut" pitchFamily="2" charset="-78"/>
              </a:rPr>
              <a:t>ملائی</a:t>
            </a:r>
            <a:br>
              <a:rPr lang="fa-IR" sz="3200" dirty="0" smtClean="0">
                <a:solidFill>
                  <a:srgbClr val="FF0000"/>
                </a:solidFill>
                <a:effectLst/>
                <a:cs typeface="B Yagut" pitchFamily="2" charset="-78"/>
              </a:rPr>
            </a:br>
            <a:r>
              <a:rPr lang="fa-IR" sz="3200" dirty="0" smtClean="0">
                <a:solidFill>
                  <a:srgbClr val="FF0000"/>
                </a:solidFill>
                <a:effectLst/>
                <a:cs typeface="B Yagut" pitchFamily="2" charset="-78"/>
              </a:rPr>
              <a:t>- ترجمه منظوم مهدی شفیعی (پردیسی)</a:t>
            </a:r>
            <a:r>
              <a:rPr lang="fa-IR" sz="3200" dirty="0">
                <a:solidFill>
                  <a:srgbClr val="FF0000"/>
                </a:solidFill>
                <a:effectLst/>
                <a:cs typeface="B Yagut" pitchFamily="2" charset="-78"/>
              </a:rPr>
              <a:t/>
            </a:r>
            <a:br>
              <a:rPr lang="fa-IR" sz="3200" dirty="0">
                <a:solidFill>
                  <a:srgbClr val="FF0000"/>
                </a:solidFill>
                <a:effectLst/>
                <a:cs typeface="B Yagut" pitchFamily="2" charset="-78"/>
              </a:rPr>
            </a:br>
            <a:r>
              <a:rPr lang="fa-IR" sz="3200" dirty="0">
                <a:solidFill>
                  <a:srgbClr val="FF0000"/>
                </a:solidFill>
                <a:effectLst/>
                <a:cs typeface="B Yagut" pitchFamily="2" charset="-78"/>
              </a:rPr>
              <a:t>- ترجمه منظوم عباس مهوری حبیب </a:t>
            </a:r>
            <a:r>
              <a:rPr lang="fa-IR" sz="3200" dirty="0" smtClean="0">
                <a:solidFill>
                  <a:srgbClr val="FF0000"/>
                </a:solidFill>
                <a:effectLst/>
                <a:cs typeface="B Yagut" pitchFamily="2" charset="-78"/>
              </a:rPr>
              <a:t>آبادی</a:t>
            </a:r>
            <a:br>
              <a:rPr lang="fa-IR" sz="3200" dirty="0" smtClean="0">
                <a:solidFill>
                  <a:srgbClr val="FF0000"/>
                </a:solidFill>
                <a:effectLst/>
                <a:cs typeface="B Yagut" pitchFamily="2" charset="-78"/>
              </a:rPr>
            </a:br>
            <a:r>
              <a:rPr lang="fa-IR" sz="3200" dirty="0" smtClean="0">
                <a:solidFill>
                  <a:srgbClr val="FF0000"/>
                </a:solidFill>
                <a:effectLst/>
                <a:cs typeface="B Yagut" pitchFamily="2" charset="-78"/>
              </a:rPr>
              <a:t>- ترجمه منظوم محمود رزاقی </a:t>
            </a:r>
            <a:r>
              <a:rPr lang="fa-IR" sz="3200" dirty="0">
                <a:solidFill>
                  <a:srgbClr val="FF0000"/>
                </a:solidFill>
                <a:effectLst/>
                <a:cs typeface="B Yagut" pitchFamily="2" charset="-78"/>
              </a:rPr>
              <a:t/>
            </a:r>
            <a:br>
              <a:rPr lang="fa-IR" sz="3200" dirty="0">
                <a:solidFill>
                  <a:srgbClr val="FF0000"/>
                </a:solidFill>
                <a:effectLst/>
                <a:cs typeface="B Yagut" pitchFamily="2" charset="-78"/>
              </a:rPr>
            </a:br>
            <a:r>
              <a:rPr lang="fa-IR" sz="3200" dirty="0" smtClean="0">
                <a:solidFill>
                  <a:srgbClr val="FF0000"/>
                </a:solidFill>
                <a:effectLst/>
                <a:cs typeface="B Yagut" pitchFamily="2" charset="-78"/>
              </a:rPr>
              <a:t>- ترجمه منظوم عباس </a:t>
            </a:r>
            <a:r>
              <a:rPr lang="fa-IR" sz="3200" dirty="0">
                <a:solidFill>
                  <a:srgbClr val="FF0000"/>
                </a:solidFill>
                <a:effectLst/>
                <a:cs typeface="B Yagut" pitchFamily="2" charset="-78"/>
              </a:rPr>
              <a:t>ایراندوست </a:t>
            </a:r>
            <a:r>
              <a:rPr lang="fa-IR" sz="3200" dirty="0" smtClean="0">
                <a:solidFill>
                  <a:srgbClr val="FF0000"/>
                </a:solidFill>
                <a:effectLst/>
                <a:cs typeface="B Yagut" pitchFamily="2" charset="-78"/>
              </a:rPr>
              <a:t>گوهری و ...</a:t>
            </a:r>
            <a:endParaRPr lang="fa-IR" sz="3200" dirty="0">
              <a:solidFill>
                <a:srgbClr val="FF0000"/>
              </a:solidFill>
              <a:effectLst/>
              <a:cs typeface="B Yagut" pitchFamily="2" charset="-78"/>
            </a:endParaRPr>
          </a:p>
        </p:txBody>
      </p:sp>
      <p:sp>
        <p:nvSpPr>
          <p:cNvPr id="3" name="Content Placeholder 2"/>
          <p:cNvSpPr>
            <a:spLocks noGrp="1"/>
          </p:cNvSpPr>
          <p:nvPr>
            <p:ph sz="quarter" idx="13"/>
          </p:nvPr>
        </p:nvSpPr>
        <p:spPr>
          <a:xfrm>
            <a:off x="1979712" y="227464"/>
            <a:ext cx="5420072" cy="681256"/>
          </a:xfrm>
          <a:scene3d>
            <a:camera prst="orthographicFront">
              <a:rot lat="0" lon="0" rev="0"/>
            </a:camera>
            <a:lightRig rig="balanced" dir="tr"/>
          </a:scene3d>
          <a:sp3d prstMaterial="matte">
            <a:bevelT w="19050" h="38100" prst="relaxedInset"/>
          </a:sp3d>
        </p:spPr>
        <p:style>
          <a:lnRef idx="1">
            <a:schemeClr val="accent4"/>
          </a:lnRef>
          <a:fillRef idx="3">
            <a:schemeClr val="accent4"/>
          </a:fillRef>
          <a:effectRef idx="2">
            <a:schemeClr val="accent4"/>
          </a:effectRef>
          <a:fontRef idx="minor">
            <a:schemeClr val="lt1"/>
          </a:fontRef>
        </p:style>
        <p:txBody>
          <a:bodyPr>
            <a:noAutofit/>
          </a:bodyPr>
          <a:lstStyle/>
          <a:p>
            <a:pPr marL="45720" indent="0" algn="ctr">
              <a:buNone/>
            </a:pPr>
            <a:r>
              <a:rPr lang="fa-IR" sz="3600" b="1" dirty="0" smtClean="0">
                <a:solidFill>
                  <a:srgbClr val="FFFF00"/>
                </a:solidFill>
                <a:cs typeface="B Zar" pitchFamily="2" charset="-78"/>
              </a:rPr>
              <a:t>ترجمه های منظوم از نهج البلاغه</a:t>
            </a:r>
            <a:endParaRPr lang="fa-IR" sz="3600" b="1" dirty="0">
              <a:solidFill>
                <a:srgbClr val="FFFF00"/>
              </a:solidFill>
              <a:cs typeface="B Zar" pitchFamily="2" charset="-78"/>
            </a:endParaRPr>
          </a:p>
        </p:txBody>
      </p:sp>
      <p:sp>
        <p:nvSpPr>
          <p:cNvPr id="4" name="Content Placeholder 2"/>
          <p:cNvSpPr txBox="1">
            <a:spLocks/>
          </p:cNvSpPr>
          <p:nvPr/>
        </p:nvSpPr>
        <p:spPr>
          <a:xfrm>
            <a:off x="1043608" y="1124744"/>
            <a:ext cx="7272808" cy="1296144"/>
          </a:xfrm>
          <a:prstGeom prst="rect">
            <a:avLst/>
          </a:prstGeom>
        </p:spPr>
        <p:txBody>
          <a:bodyPr vert="horz" lIns="91440" tIns="45720" rIns="91440" bIns="45720" rtlCol="0">
            <a:normAutofit fontScale="92500" lnSpcReduction="10000"/>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fa-IR" sz="2800" b="1" dirty="0" smtClean="0">
                <a:solidFill>
                  <a:srgbClr val="002060"/>
                </a:solidFill>
                <a:effectLst>
                  <a:glow rad="63500">
                    <a:schemeClr val="accent1">
                      <a:satMod val="175000"/>
                      <a:alpha val="40000"/>
                    </a:schemeClr>
                  </a:glow>
                </a:effectLst>
                <a:cs typeface="B Nazanin" pitchFamily="2" charset="-78"/>
              </a:rPr>
              <a:t>در حال حاضر حدود ده ترجمه منظوم از نهج البلاغه، توسط شاعران دوستدار اهل بیت(ع) به چاپ رسیده که برخی از آنها عبارتند از:</a:t>
            </a:r>
          </a:p>
          <a:p>
            <a:pPr marL="45720" indent="0">
              <a:buFont typeface="Georgia" pitchFamily="18" charset="0"/>
              <a:buNone/>
            </a:pPr>
            <a:endParaRPr lang="fa-IR" dirty="0"/>
          </a:p>
        </p:txBody>
      </p:sp>
      <p:pic>
        <p:nvPicPr>
          <p:cNvPr id="7" name="Picture 6" descr="C:\Users\Qoran1\Pictures\97332467914817693381.jpg"/>
          <p:cNvPicPr/>
          <p:nvPr/>
        </p:nvPicPr>
        <p:blipFill>
          <a:blip r:embed="rId5">
            <a:extLst>
              <a:ext uri="{28A0092B-C50C-407E-A947-70E740481C1C}">
                <a14:useLocalDpi xmlns:a14="http://schemas.microsoft.com/office/drawing/2010/main" val="0"/>
              </a:ext>
            </a:extLst>
          </a:blip>
          <a:srcRect/>
          <a:stretch>
            <a:fillRect/>
          </a:stretch>
        </p:blipFill>
        <p:spPr bwMode="auto">
          <a:xfrm rot="21033157">
            <a:off x="1257131" y="2223844"/>
            <a:ext cx="1295400" cy="1831340"/>
          </a:xfrm>
          <a:prstGeom prst="rect">
            <a:avLst/>
          </a:prstGeom>
          <a:noFill/>
          <a:ln>
            <a:noFill/>
          </a:ln>
        </p:spPr>
      </p:pic>
      <p:pic>
        <p:nvPicPr>
          <p:cNvPr id="9" name="Picture 8" descr="C:\Users\Masoud Forouzan\Desktop\کتابشناسی نهج البلاغه\کتابشناسی اصلی نهج البلاغه\1-ترجمه های نهج البلاغه\اسکن ترجمه های فارسی نهج البلاغه\6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48213">
            <a:off x="1712057" y="3675124"/>
            <a:ext cx="1307465" cy="1877695"/>
          </a:xfrm>
          <a:prstGeom prst="rect">
            <a:avLst/>
          </a:prstGeom>
          <a:noFill/>
          <a:ln>
            <a:noFill/>
          </a:ln>
        </p:spPr>
      </p:pic>
      <p:pic>
        <p:nvPicPr>
          <p:cNvPr id="8" name="Picture 7" descr="C:\Users\Masoud Forouzan\Desktop\کتابشناسی نهج البلاغه\کتابشناسی اصلی نهج البلاغه\1-ترجمه های نهج البلاغه\اسکن ترجمه های فارسی نهج البلاغه\6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39372">
            <a:off x="100646" y="2031999"/>
            <a:ext cx="1307465" cy="1918335"/>
          </a:xfrm>
          <a:prstGeom prst="rect">
            <a:avLst/>
          </a:prstGeom>
          <a:noFill/>
          <a:ln>
            <a:noFill/>
          </a:ln>
        </p:spPr>
      </p:pic>
      <p:pic>
        <p:nvPicPr>
          <p:cNvPr id="10" name="Picture 9" descr="C:\Users\Qoran1\Desktop\2013-03-29\Imag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327679">
            <a:off x="690" y="4884647"/>
            <a:ext cx="1260303" cy="1835482"/>
          </a:xfrm>
          <a:prstGeom prst="rect">
            <a:avLst/>
          </a:prstGeom>
          <a:noFill/>
          <a:ln>
            <a:noFill/>
          </a:ln>
        </p:spPr>
      </p:pic>
      <p:pic>
        <p:nvPicPr>
          <p:cNvPr id="14" name="Picture 13" descr="C:\Users\Masoud Forouzan\Desktop\کتابشناسی نهج البلاغه\کتابشناسی اصلی نهج البلاغه\1-ترجمه های نهج البلاغه\اسکن ترجمه های فارسی نهج البلاغه\60.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271" y="4919478"/>
            <a:ext cx="1307465" cy="1877695"/>
          </a:xfrm>
          <a:prstGeom prst="rect">
            <a:avLst/>
          </a:prstGeom>
          <a:noFill/>
          <a:ln>
            <a:noFill/>
          </a:ln>
        </p:spPr>
      </p:pic>
      <p:pic>
        <p:nvPicPr>
          <p:cNvPr id="12" name="Picture 11" descr="C:\Users\Qoran1\Pictures\BC03548G001.gif"/>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348007">
            <a:off x="1698437" y="4695798"/>
            <a:ext cx="1228076" cy="1719354"/>
          </a:xfrm>
          <a:prstGeom prst="rect">
            <a:avLst/>
          </a:prstGeom>
          <a:noFill/>
          <a:ln>
            <a:noFill/>
          </a:ln>
        </p:spPr>
      </p:pic>
      <p:pic>
        <p:nvPicPr>
          <p:cNvPr id="6" name="Picture 5" descr="C:\Users\Masoud Forouzan\Desktop\کتابشناسی نهج البلاغه\کتابشناسی اصلی نهج البلاغه\1-ترجمه های نهج البلاغه\اسکن ترجمه های فارسی نهج البلاغه\17.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55037">
            <a:off x="547083" y="3274307"/>
            <a:ext cx="1319496" cy="1893161"/>
          </a:xfrm>
          <a:prstGeom prst="rect">
            <a:avLst/>
          </a:prstGeom>
          <a:noFill/>
          <a:ln>
            <a:noFill/>
          </a:ln>
        </p:spPr>
      </p:pic>
    </p:spTree>
    <p:extLst>
      <p:ext uri="{BB962C8B-B14F-4D97-AF65-F5344CB8AC3E}">
        <p14:creationId xmlns:p14="http://schemas.microsoft.com/office/powerpoint/2010/main" val="4107122508"/>
      </p:ext>
    </p:extLst>
  </p:cSld>
  <p:clrMapOvr>
    <a:masterClrMapping/>
  </p:clrMapOvr>
  <mc:AlternateContent xmlns:mc="http://schemas.openxmlformats.org/markup-compatibility/2006" xmlns:p14="http://schemas.microsoft.com/office/powerpoint/2010/main">
    <mc:Choice Requires="p14">
      <p:transition spd="slow" p14:dur="1750">
        <p14:ferris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21596" y="4365104"/>
            <a:ext cx="6754860" cy="93610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84126" y="5529978"/>
            <a:ext cx="6885784" cy="936104"/>
          </a:xfrm>
          <a:prstGeom prst="roundRect">
            <a:avLst/>
          </a:prstGeom>
          <a:solidFill>
            <a:srgbClr val="00E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920982" y="3068960"/>
            <a:ext cx="6742567" cy="93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475656" y="2132856"/>
            <a:ext cx="5832648"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ular Callout 1"/>
          <p:cNvSpPr/>
          <p:nvPr/>
        </p:nvSpPr>
        <p:spPr>
          <a:xfrm>
            <a:off x="1331640" y="332656"/>
            <a:ext cx="6264696" cy="1008112"/>
          </a:xfrm>
          <a:prstGeom prst="wedgeRectCallout">
            <a:avLst>
              <a:gd name="adj1" fmla="val -20833"/>
              <a:gd name="adj2" fmla="val 93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a:xfrm>
            <a:off x="107504" y="548680"/>
            <a:ext cx="8640960" cy="6192688"/>
          </a:xfrm>
        </p:spPr>
        <p:txBody>
          <a:bodyPr>
            <a:normAutofit/>
          </a:bodyPr>
          <a:lstStyle/>
          <a:p>
            <a:pPr marL="45720" indent="0" algn="ctr">
              <a:buNone/>
            </a:pPr>
            <a:r>
              <a:rPr lang="fa-IR" sz="2800" b="1" i="1" dirty="0" smtClean="0">
                <a:solidFill>
                  <a:schemeClr val="accent3">
                    <a:lumMod val="75000"/>
                  </a:schemeClr>
                </a:solidFill>
                <a:cs typeface="B Nazanin" panose="00000400000000000000" pitchFamily="2" charset="-78"/>
              </a:rPr>
              <a:t>سوال :کدام ترجمه نهج البلاغه را مطالعه کنیم ؟ </a:t>
            </a:r>
          </a:p>
          <a:p>
            <a:pPr marL="45720" indent="0">
              <a:buNone/>
            </a:pPr>
            <a:endParaRPr lang="fa-IR" sz="2800" b="1" dirty="0" smtClean="0">
              <a:solidFill>
                <a:schemeClr val="accent3">
                  <a:lumMod val="75000"/>
                </a:schemeClr>
              </a:solidFill>
              <a:cs typeface="B Nazanin" panose="00000400000000000000" pitchFamily="2" charset="-78"/>
            </a:endParaRPr>
          </a:p>
          <a:p>
            <a:pPr marL="45720" indent="0">
              <a:buNone/>
            </a:pPr>
            <a:endParaRPr lang="fa-IR" sz="2800" b="1" dirty="0" smtClean="0">
              <a:solidFill>
                <a:schemeClr val="accent3">
                  <a:lumMod val="75000"/>
                </a:schemeClr>
              </a:solidFill>
              <a:cs typeface="B Nazanin" panose="00000400000000000000" pitchFamily="2" charset="-78"/>
            </a:endParaRPr>
          </a:p>
          <a:p>
            <a:pPr marL="45720" indent="0" algn="ctr">
              <a:buNone/>
            </a:pPr>
            <a:r>
              <a:rPr lang="fa-IR" b="1" dirty="0" smtClean="0">
                <a:solidFill>
                  <a:srgbClr val="002060"/>
                </a:solidFill>
                <a:cs typeface="B Nazanin" panose="00000400000000000000" pitchFamily="2" charset="-78"/>
              </a:rPr>
              <a:t>1- ترجمه عمومی</a:t>
            </a:r>
            <a:r>
              <a:rPr lang="en-US" b="1" dirty="0" smtClean="0">
                <a:solidFill>
                  <a:srgbClr val="002060"/>
                </a:solidFill>
                <a:cs typeface="B Nazanin" panose="00000400000000000000" pitchFamily="2" charset="-78"/>
              </a:rPr>
              <a:t>  </a:t>
            </a:r>
            <a:r>
              <a:rPr lang="fa-IR" b="1" dirty="0" smtClean="0">
                <a:solidFill>
                  <a:srgbClr val="002060"/>
                </a:solidFill>
                <a:cs typeface="B Nazanin" panose="00000400000000000000" pitchFamily="2" charset="-78"/>
              </a:rPr>
              <a:t>2- ترجمه تخصصی   3- ترجمه ادبی </a:t>
            </a:r>
          </a:p>
          <a:p>
            <a:pPr marL="45720" indent="0">
              <a:buNone/>
            </a:pPr>
            <a:endParaRPr lang="fa-IR" b="1" dirty="0" smtClean="0">
              <a:solidFill>
                <a:srgbClr val="0070C0"/>
              </a:solidFill>
              <a:cs typeface="B Nazanin" panose="00000400000000000000" pitchFamily="2" charset="-78"/>
            </a:endParaRPr>
          </a:p>
          <a:p>
            <a:pPr marL="365760" lvl="1" indent="0">
              <a:buNone/>
            </a:pPr>
            <a:r>
              <a:rPr lang="fa-IR" sz="2400" b="1" dirty="0" smtClean="0">
                <a:solidFill>
                  <a:schemeClr val="accent3">
                    <a:lumMod val="75000"/>
                  </a:schemeClr>
                </a:solidFill>
                <a:cs typeface="B Nazanin" panose="00000400000000000000" pitchFamily="2" charset="-78"/>
              </a:rPr>
              <a:t>ترجمه های عمومی :</a:t>
            </a:r>
          </a:p>
          <a:p>
            <a:pPr marL="45720" indent="0">
              <a:buNone/>
            </a:pPr>
            <a:r>
              <a:rPr lang="fa-IR" b="1" dirty="0" smtClean="0">
                <a:solidFill>
                  <a:srgbClr val="0070C0"/>
                </a:solidFill>
                <a:cs typeface="B Nazanin" panose="00000400000000000000" pitchFamily="2" charset="-78"/>
              </a:rPr>
              <a:t> 1-محمد دشتی    2- سید کاظم ارفع    </a:t>
            </a:r>
            <a:r>
              <a:rPr lang="fa-IR" b="1" dirty="0">
                <a:solidFill>
                  <a:srgbClr val="0070C0"/>
                </a:solidFill>
                <a:cs typeface="B Nazanin" panose="00000400000000000000" pitchFamily="2" charset="-78"/>
              </a:rPr>
              <a:t>3- علی شیروانی </a:t>
            </a:r>
            <a:endParaRPr lang="fa-IR" b="1" dirty="0" smtClean="0">
              <a:solidFill>
                <a:srgbClr val="0070C0"/>
              </a:solidFill>
              <a:cs typeface="B Nazanin" panose="00000400000000000000" pitchFamily="2" charset="-78"/>
            </a:endParaRPr>
          </a:p>
          <a:p>
            <a:pPr marL="365760" lvl="1" indent="0">
              <a:buNone/>
            </a:pPr>
            <a:endParaRPr lang="fa-IR" b="1" dirty="0" smtClean="0">
              <a:solidFill>
                <a:schemeClr val="accent3">
                  <a:lumMod val="75000"/>
                </a:schemeClr>
              </a:solidFill>
              <a:cs typeface="B Nazanin" panose="00000400000000000000" pitchFamily="2" charset="-78"/>
            </a:endParaRPr>
          </a:p>
          <a:p>
            <a:pPr marL="365760" lvl="1" indent="0">
              <a:buNone/>
            </a:pPr>
            <a:r>
              <a:rPr lang="fa-IR" b="1" dirty="0" smtClean="0">
                <a:solidFill>
                  <a:schemeClr val="accent3">
                    <a:lumMod val="75000"/>
                  </a:schemeClr>
                </a:solidFill>
                <a:cs typeface="B Nazanin" panose="00000400000000000000" pitchFamily="2" charset="-78"/>
              </a:rPr>
              <a:t> </a:t>
            </a:r>
            <a:r>
              <a:rPr lang="fa-IR" sz="2400" b="1" dirty="0" smtClean="0">
                <a:solidFill>
                  <a:schemeClr val="accent3">
                    <a:lumMod val="75000"/>
                  </a:schemeClr>
                </a:solidFill>
                <a:cs typeface="B Nazanin" panose="00000400000000000000" pitchFamily="2" charset="-78"/>
              </a:rPr>
              <a:t>ترجمه های تخصصی : </a:t>
            </a:r>
          </a:p>
          <a:p>
            <a:pPr marL="45720" indent="0">
              <a:buNone/>
            </a:pPr>
            <a:r>
              <a:rPr lang="fa-IR" b="1" dirty="0" smtClean="0">
                <a:solidFill>
                  <a:srgbClr val="0070C0"/>
                </a:solidFill>
                <a:cs typeface="B Nazanin" panose="00000400000000000000" pitchFamily="2" charset="-78"/>
              </a:rPr>
              <a:t>1- حسین استاد ولی  2- حسین </a:t>
            </a:r>
            <a:r>
              <a:rPr lang="fa-IR" b="1" dirty="0">
                <a:solidFill>
                  <a:srgbClr val="0070C0"/>
                </a:solidFill>
                <a:cs typeface="B Nazanin" panose="00000400000000000000" pitchFamily="2" charset="-78"/>
              </a:rPr>
              <a:t>انصاریان </a:t>
            </a:r>
            <a:r>
              <a:rPr lang="fa-IR" b="1" dirty="0" smtClean="0">
                <a:solidFill>
                  <a:srgbClr val="0070C0"/>
                </a:solidFill>
                <a:cs typeface="B Nazanin" panose="00000400000000000000" pitchFamily="2" charset="-78"/>
              </a:rPr>
              <a:t> 3- مکارم شیرازی</a:t>
            </a:r>
          </a:p>
          <a:p>
            <a:pPr marL="365760" lvl="1" indent="0">
              <a:buNone/>
            </a:pPr>
            <a:endParaRPr lang="fa-IR" b="1" dirty="0">
              <a:solidFill>
                <a:srgbClr val="0070C0"/>
              </a:solidFill>
              <a:cs typeface="B Nazanin" panose="00000400000000000000" pitchFamily="2" charset="-78"/>
            </a:endParaRPr>
          </a:p>
          <a:p>
            <a:pPr marL="365760" lvl="1" indent="0">
              <a:buNone/>
            </a:pPr>
            <a:r>
              <a:rPr lang="fa-IR" sz="2400" b="1" dirty="0" smtClean="0">
                <a:solidFill>
                  <a:schemeClr val="accent3">
                    <a:lumMod val="75000"/>
                  </a:schemeClr>
                </a:solidFill>
                <a:cs typeface="B Nazanin" panose="00000400000000000000" pitchFamily="2" charset="-78"/>
              </a:rPr>
              <a:t>ترجمه های ادبی : </a:t>
            </a:r>
            <a:r>
              <a:rPr lang="fa-IR" b="1" dirty="0" smtClean="0">
                <a:solidFill>
                  <a:srgbClr val="0070C0"/>
                </a:solidFill>
                <a:cs typeface="B Nazanin" panose="00000400000000000000" pitchFamily="2" charset="-78"/>
              </a:rPr>
              <a:t>1- علی موسوی گرمارودی 2- سید جعفر شهیدی</a:t>
            </a:r>
          </a:p>
          <a:p>
            <a:endParaRPr lang="fa-IR" b="1" dirty="0" smtClean="0">
              <a:cs typeface="B Nazanin" panose="00000400000000000000" pitchFamily="2" charset="-78"/>
            </a:endParaRPr>
          </a:p>
          <a:p>
            <a:endParaRPr lang="en-US" b="1" dirty="0">
              <a:cs typeface="B Nazanin" panose="00000400000000000000" pitchFamily="2" charset="-78"/>
            </a:endParaRPr>
          </a:p>
        </p:txBody>
      </p:sp>
    </p:spTree>
    <p:extLst>
      <p:ext uri="{BB962C8B-B14F-4D97-AF65-F5344CB8AC3E}">
        <p14:creationId xmlns:p14="http://schemas.microsoft.com/office/powerpoint/2010/main" val="2289644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84007" y="4691075"/>
            <a:ext cx="6742463" cy="1701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8122" y="586136"/>
            <a:ext cx="2885726" cy="384929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98531"/>
            <a:ext cx="3089905" cy="38833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908" y="598531"/>
            <a:ext cx="2521856" cy="3849290"/>
          </a:xfrm>
          <a:prstGeom prst="rect">
            <a:avLst/>
          </a:prstGeom>
        </p:spPr>
      </p:pic>
      <p:sp>
        <p:nvSpPr>
          <p:cNvPr id="6" name="Rectangle 5"/>
          <p:cNvSpPr/>
          <p:nvPr/>
        </p:nvSpPr>
        <p:spPr>
          <a:xfrm>
            <a:off x="1139496" y="4797152"/>
            <a:ext cx="7231484" cy="1246495"/>
          </a:xfrm>
          <a:prstGeom prst="rect">
            <a:avLst/>
          </a:prstGeom>
        </p:spPr>
        <p:txBody>
          <a:bodyPr wrap="square">
            <a:spAutoFit/>
          </a:bodyPr>
          <a:lstStyle/>
          <a:p>
            <a:pPr marL="365760" lvl="1" indent="0" algn="ctr">
              <a:lnSpc>
                <a:spcPct val="150000"/>
              </a:lnSpc>
              <a:buNone/>
            </a:pPr>
            <a:r>
              <a:rPr lang="fa-IR" sz="2800" b="1" dirty="0">
                <a:solidFill>
                  <a:schemeClr val="accent3">
                    <a:lumMod val="75000"/>
                  </a:schemeClr>
                </a:solidFill>
                <a:cs typeface="B Nazanin" panose="00000400000000000000" pitchFamily="2" charset="-78"/>
              </a:rPr>
              <a:t>ترجمه های عمومی </a:t>
            </a:r>
            <a:r>
              <a:rPr lang="fa-IR" sz="2800" b="1" dirty="0" smtClean="0">
                <a:solidFill>
                  <a:schemeClr val="accent3">
                    <a:lumMod val="75000"/>
                  </a:schemeClr>
                </a:solidFill>
                <a:cs typeface="B Nazanin" panose="00000400000000000000" pitchFamily="2" charset="-78"/>
              </a:rPr>
              <a:t>:</a:t>
            </a:r>
            <a:endParaRPr lang="fa-IR" sz="3200" b="1" dirty="0">
              <a:solidFill>
                <a:schemeClr val="accent3">
                  <a:lumMod val="75000"/>
                </a:schemeClr>
              </a:solidFill>
              <a:cs typeface="B Nazanin" panose="00000400000000000000" pitchFamily="2" charset="-78"/>
            </a:endParaRPr>
          </a:p>
          <a:p>
            <a:pPr marL="45720" indent="0" algn="ctr">
              <a:lnSpc>
                <a:spcPct val="150000"/>
              </a:lnSpc>
              <a:buNone/>
            </a:pPr>
            <a:r>
              <a:rPr lang="fa-IR" sz="2400" b="1" dirty="0">
                <a:solidFill>
                  <a:srgbClr val="0070C0"/>
                </a:solidFill>
                <a:cs typeface="B Nazanin" panose="00000400000000000000" pitchFamily="2" charset="-78"/>
              </a:rPr>
              <a:t> 1-محمد دشتی    2- سید کاظم ارفع    3- علی شیروانی </a:t>
            </a:r>
          </a:p>
        </p:txBody>
      </p:sp>
    </p:spTree>
    <p:extLst>
      <p:ext uri="{BB962C8B-B14F-4D97-AF65-F5344CB8AC3E}">
        <p14:creationId xmlns:p14="http://schemas.microsoft.com/office/powerpoint/2010/main" val="3834417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85921" y="4463401"/>
            <a:ext cx="6742463" cy="1701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94472" y="468653"/>
            <a:ext cx="2661704" cy="36084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85" y="517479"/>
            <a:ext cx="2785041" cy="355959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958099" y="1093132"/>
            <a:ext cx="3559593" cy="2408287"/>
          </a:xfrm>
          <a:prstGeom prst="rect">
            <a:avLst/>
          </a:prstGeom>
        </p:spPr>
      </p:pic>
      <p:sp>
        <p:nvSpPr>
          <p:cNvPr id="6" name="Rectangle 5"/>
          <p:cNvSpPr/>
          <p:nvPr/>
        </p:nvSpPr>
        <p:spPr>
          <a:xfrm>
            <a:off x="1407812" y="4519069"/>
            <a:ext cx="6498680" cy="1446550"/>
          </a:xfrm>
          <a:prstGeom prst="rect">
            <a:avLst/>
          </a:prstGeom>
        </p:spPr>
        <p:txBody>
          <a:bodyPr wrap="square">
            <a:spAutoFit/>
          </a:bodyPr>
          <a:lstStyle/>
          <a:p>
            <a:pPr marL="365760" lvl="1" indent="0" algn="ctr">
              <a:buNone/>
            </a:pPr>
            <a:r>
              <a:rPr lang="fa-IR" sz="2400" b="1" dirty="0">
                <a:solidFill>
                  <a:schemeClr val="accent3">
                    <a:lumMod val="75000"/>
                  </a:schemeClr>
                </a:solidFill>
                <a:cs typeface="B Nazanin" panose="00000400000000000000" pitchFamily="2" charset="-78"/>
              </a:rPr>
              <a:t> </a:t>
            </a:r>
            <a:r>
              <a:rPr lang="fa-IR" sz="3200" b="1" dirty="0">
                <a:solidFill>
                  <a:schemeClr val="accent3">
                    <a:lumMod val="75000"/>
                  </a:schemeClr>
                </a:solidFill>
                <a:cs typeface="B Nazanin" panose="00000400000000000000" pitchFamily="2" charset="-78"/>
              </a:rPr>
              <a:t>ترجمه های تخصصی : </a:t>
            </a:r>
            <a:endParaRPr lang="fa-IR" sz="3200" b="1" dirty="0" smtClean="0">
              <a:solidFill>
                <a:schemeClr val="accent3">
                  <a:lumMod val="75000"/>
                </a:schemeClr>
              </a:solidFill>
              <a:cs typeface="B Nazanin" panose="00000400000000000000" pitchFamily="2" charset="-78"/>
            </a:endParaRPr>
          </a:p>
          <a:p>
            <a:pPr marL="365760" lvl="1" indent="0" algn="ctr">
              <a:buNone/>
            </a:pPr>
            <a:endParaRPr lang="fa-IR" sz="3200" b="1" dirty="0">
              <a:solidFill>
                <a:schemeClr val="accent3">
                  <a:lumMod val="75000"/>
                </a:schemeClr>
              </a:solidFill>
              <a:cs typeface="B Nazanin" panose="00000400000000000000" pitchFamily="2" charset="-78"/>
            </a:endParaRPr>
          </a:p>
          <a:p>
            <a:pPr marL="45720" indent="0" algn="ctr">
              <a:buNone/>
            </a:pPr>
            <a:r>
              <a:rPr lang="fa-IR" sz="2400" b="1" dirty="0">
                <a:solidFill>
                  <a:srgbClr val="0070C0"/>
                </a:solidFill>
                <a:cs typeface="B Nazanin" panose="00000400000000000000" pitchFamily="2" charset="-78"/>
              </a:rPr>
              <a:t>1- حسین استاد ولی  2- حسین انصاریان  3- مکارم شیرازی</a:t>
            </a:r>
          </a:p>
        </p:txBody>
      </p:sp>
    </p:spTree>
    <p:extLst>
      <p:ext uri="{BB962C8B-B14F-4D97-AF65-F5344CB8AC3E}">
        <p14:creationId xmlns:p14="http://schemas.microsoft.com/office/powerpoint/2010/main" val="2842582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14098" r="14098"/>
          <a:stretch/>
        </p:blipFill>
        <p:spPr>
          <a:xfrm>
            <a:off x="683568" y="1800007"/>
            <a:ext cx="3328229" cy="4207682"/>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353"/>
          <a:stretch/>
        </p:blipFill>
        <p:spPr>
          <a:xfrm>
            <a:off x="5508104" y="1764846"/>
            <a:ext cx="2790564" cy="4242843"/>
          </a:xfrm>
          <a:prstGeom prst="rect">
            <a:avLst/>
          </a:prstGeom>
        </p:spPr>
      </p:pic>
      <p:sp>
        <p:nvSpPr>
          <p:cNvPr id="3" name="Rectangle 2"/>
          <p:cNvSpPr/>
          <p:nvPr/>
        </p:nvSpPr>
        <p:spPr>
          <a:xfrm>
            <a:off x="26118" y="332656"/>
            <a:ext cx="9117882" cy="1200329"/>
          </a:xfrm>
          <a:prstGeom prst="rect">
            <a:avLst/>
          </a:prstGeom>
        </p:spPr>
        <p:txBody>
          <a:bodyPr wrap="square">
            <a:spAutoFit/>
          </a:bodyPr>
          <a:lstStyle/>
          <a:p>
            <a:pPr marL="365760" lvl="1" indent="0" algn="ctr">
              <a:buNone/>
            </a:pPr>
            <a:r>
              <a:rPr lang="fa-IR" sz="3600" b="1" dirty="0">
                <a:solidFill>
                  <a:schemeClr val="accent3">
                    <a:lumMod val="75000"/>
                  </a:schemeClr>
                </a:solidFill>
                <a:cs typeface="B Nazanin" panose="00000400000000000000" pitchFamily="2" charset="-78"/>
              </a:rPr>
              <a:t>ترجمه های ادبی </a:t>
            </a:r>
            <a:r>
              <a:rPr lang="fa-IR" sz="3600" b="1" dirty="0" smtClean="0">
                <a:solidFill>
                  <a:schemeClr val="accent3">
                    <a:lumMod val="75000"/>
                  </a:schemeClr>
                </a:solidFill>
                <a:cs typeface="B Nazanin" panose="00000400000000000000" pitchFamily="2" charset="-78"/>
              </a:rPr>
              <a:t>:</a:t>
            </a:r>
          </a:p>
          <a:p>
            <a:pPr marL="365760" lvl="1" indent="0">
              <a:buNone/>
            </a:pPr>
            <a:r>
              <a:rPr lang="fa-IR" sz="3600" b="1" dirty="0" smtClean="0">
                <a:solidFill>
                  <a:schemeClr val="accent3">
                    <a:lumMod val="75000"/>
                  </a:schemeClr>
                </a:solidFill>
                <a:cs typeface="B Nazanin" panose="00000400000000000000" pitchFamily="2" charset="-78"/>
              </a:rPr>
              <a:t> </a:t>
            </a:r>
            <a:r>
              <a:rPr lang="fa-IR" sz="2800" b="1" dirty="0" smtClean="0">
                <a:solidFill>
                  <a:srgbClr val="0070C0"/>
                </a:solidFill>
                <a:cs typeface="B Nazanin" panose="00000400000000000000" pitchFamily="2" charset="-78"/>
              </a:rPr>
              <a:t>1- </a:t>
            </a:r>
            <a:r>
              <a:rPr lang="fa-IR" sz="2800" b="1" dirty="0">
                <a:solidFill>
                  <a:srgbClr val="0070C0"/>
                </a:solidFill>
                <a:cs typeface="B Nazanin" panose="00000400000000000000" pitchFamily="2" charset="-78"/>
              </a:rPr>
              <a:t>علی موسوی </a:t>
            </a:r>
            <a:r>
              <a:rPr lang="fa-IR" sz="2800" b="1" dirty="0" smtClean="0">
                <a:solidFill>
                  <a:srgbClr val="0070C0"/>
                </a:solidFill>
                <a:cs typeface="B Nazanin" panose="00000400000000000000" pitchFamily="2" charset="-78"/>
              </a:rPr>
              <a:t>گرمارودی                       </a:t>
            </a:r>
            <a:r>
              <a:rPr lang="fa-IR" sz="2800" b="1" dirty="0">
                <a:solidFill>
                  <a:srgbClr val="0070C0"/>
                </a:solidFill>
                <a:cs typeface="B Nazanin" panose="00000400000000000000" pitchFamily="2" charset="-78"/>
              </a:rPr>
              <a:t>2- سید جعفر شهیدی</a:t>
            </a:r>
          </a:p>
        </p:txBody>
      </p:sp>
    </p:spTree>
    <p:extLst>
      <p:ext uri="{BB962C8B-B14F-4D97-AF65-F5344CB8AC3E}">
        <p14:creationId xmlns:p14="http://schemas.microsoft.com/office/powerpoint/2010/main" val="1516200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Qoran1\Pictures\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 y="0"/>
            <a:ext cx="31224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95993" y="908720"/>
            <a:ext cx="6512511" cy="5949280"/>
          </a:xfrm>
        </p:spPr>
        <p:txBody>
          <a:bodyPr/>
          <a:lstStyle/>
          <a:p>
            <a:pPr marL="0" indent="0">
              <a:buNone/>
            </a:pPr>
            <a: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t>* معارج نهج البلاغه </a:t>
            </a:r>
            <a:b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br>
            <a:r>
              <a:rPr lang="fa-IR" sz="3000" dirty="0" smtClean="0">
                <a:solidFill>
                  <a:srgbClr val="FF0000"/>
                </a:solidFill>
                <a:effectLst>
                  <a:innerShdw blurRad="114300">
                    <a:prstClr val="black"/>
                  </a:innerShdw>
                </a:effectLst>
                <a:cs typeface="B Badr" pitchFamily="2" charset="-78"/>
              </a:rPr>
              <a:t>(ابوالحسن علی بن زید بیهقی، متوفای 565 ق)</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t>* </a:t>
            </a:r>
            <a:r>
              <a:rPr lang="fa-IR" sz="3000" dirty="0">
                <a:solidFill>
                  <a:srgbClr val="FF0000"/>
                </a:solidFill>
                <a:effectLst>
                  <a:glow rad="63500">
                    <a:schemeClr val="accent1">
                      <a:satMod val="175000"/>
                      <a:alpha val="40000"/>
                    </a:schemeClr>
                  </a:glow>
                  <a:innerShdw blurRad="114300">
                    <a:prstClr val="black"/>
                  </a:innerShdw>
                </a:effectLst>
                <a:cs typeface="B Zar" pitchFamily="2" charset="-78"/>
              </a:rPr>
              <a:t>منهاج البراعه فی شرح نهج البلاغه </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Badr" pitchFamily="2" charset="-78"/>
              </a:rPr>
              <a:t>(قطب الدین راوندی، متوفای 573 ق)</a:t>
            </a:r>
            <a:r>
              <a:rPr lang="fa-IR" sz="3000" dirty="0">
                <a:solidFill>
                  <a:srgbClr val="FF0000"/>
                </a:solidFill>
                <a:effectLst>
                  <a:innerShdw blurRad="114300">
                    <a:prstClr val="black"/>
                  </a:innerShdw>
                </a:effectLst>
                <a:cs typeface="B Nazanin" pitchFamily="2" charset="-78"/>
              </a:rPr>
              <a:t/>
            </a:r>
            <a:br>
              <a:rPr lang="fa-IR" sz="3000" dirty="0">
                <a:solidFill>
                  <a:srgbClr val="FF0000"/>
                </a:solidFill>
                <a:effectLst>
                  <a:innerShdw blurRad="114300">
                    <a:prstClr val="black"/>
                  </a:innerShdw>
                </a:effectLst>
                <a:cs typeface="B Nazanin" pitchFamily="2" charset="-78"/>
              </a:rPr>
            </a:br>
            <a: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t>* حدائق الحقایق فی شرح نهج البلاغه</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Badr" pitchFamily="2" charset="-78"/>
              </a:rPr>
              <a:t>(قطب الدین کیذری – قرن ششم)</a:t>
            </a:r>
            <a:r>
              <a:rPr lang="fa-IR" sz="3000" dirty="0">
                <a:solidFill>
                  <a:srgbClr val="FF0000"/>
                </a:solidFill>
                <a:effectLst>
                  <a:innerShdw blurRad="114300">
                    <a:prstClr val="black"/>
                  </a:innerShdw>
                </a:effectLst>
                <a:cs typeface="B Nazanin" pitchFamily="2" charset="-78"/>
              </a:rPr>
              <a:t/>
            </a:r>
            <a:br>
              <a:rPr lang="fa-IR" sz="3000" dirty="0">
                <a:solidFill>
                  <a:srgbClr val="FF0000"/>
                </a:solidFill>
                <a:effectLst>
                  <a:innerShdw blurRad="114300">
                    <a:prstClr val="black"/>
                  </a:innerShdw>
                </a:effectLst>
                <a:cs typeface="B Nazanin" pitchFamily="2" charset="-78"/>
              </a:rPr>
            </a:br>
            <a: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t>* شرح ابن ابی الحدید معتزلی </a:t>
            </a:r>
            <a:r>
              <a:rPr lang="fa-IR" sz="3000" dirty="0" smtClean="0">
                <a:solidFill>
                  <a:srgbClr val="FF0000"/>
                </a:solidFill>
                <a:effectLst>
                  <a:innerShdw blurRad="114300">
                    <a:prstClr val="black"/>
                  </a:innerShdw>
                </a:effectLst>
                <a:cs typeface="B Badr" pitchFamily="2" charset="-78"/>
              </a:rPr>
              <a:t>(قرن هفتم)</a:t>
            </a:r>
            <a:br>
              <a:rPr lang="fa-IR" sz="3000" dirty="0" smtClean="0">
                <a:solidFill>
                  <a:srgbClr val="FF0000"/>
                </a:solidFill>
                <a:effectLst>
                  <a:innerShdw blurRad="114300">
                    <a:prstClr val="black"/>
                  </a:innerShdw>
                </a:effectLst>
                <a:cs typeface="B Badr" pitchFamily="2" charset="-78"/>
              </a:rPr>
            </a:br>
            <a: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t>* مصباح السالکین</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Badr" pitchFamily="2" charset="-78"/>
              </a:rPr>
              <a:t> ابن میثم بحرانی (قرن هفتم)</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t>* </a:t>
            </a:r>
            <a:r>
              <a:rPr lang="fa-IR" sz="3000" dirty="0">
                <a:solidFill>
                  <a:srgbClr val="FF0000"/>
                </a:solidFill>
                <a:effectLst>
                  <a:glow rad="63500">
                    <a:schemeClr val="accent1">
                      <a:satMod val="175000"/>
                      <a:alpha val="40000"/>
                    </a:schemeClr>
                  </a:glow>
                  <a:innerShdw blurRad="114300">
                    <a:prstClr val="black"/>
                  </a:innerShdw>
                </a:effectLst>
                <a:cs typeface="B Zar" pitchFamily="2" charset="-78"/>
              </a:rPr>
              <a:t>منهاج البراعه فی شرح نهج البلاغه </a:t>
            </a:r>
            <a:r>
              <a:rPr lang="fa-IR" sz="3000" dirty="0">
                <a:solidFill>
                  <a:srgbClr val="FF0000"/>
                </a:solidFill>
                <a:effectLst>
                  <a:innerShdw blurRad="114300">
                    <a:prstClr val="black"/>
                  </a:innerShdw>
                </a:effectLst>
                <a:cs typeface="B Nazanin" pitchFamily="2" charset="-78"/>
              </a:rPr>
              <a:t/>
            </a:r>
            <a:br>
              <a:rPr lang="fa-IR" sz="3000" dirty="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Badr" pitchFamily="2" charset="-78"/>
              </a:rPr>
              <a:t>(میرزا حبیب الله خوئی، متوفای 1324 ق)</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glow rad="63500">
                    <a:schemeClr val="accent1">
                      <a:satMod val="175000"/>
                      <a:alpha val="40000"/>
                    </a:schemeClr>
                  </a:glow>
                  <a:innerShdw blurRad="114300">
                    <a:prstClr val="black"/>
                  </a:innerShdw>
                </a:effectLst>
                <a:cs typeface="B Zar" pitchFamily="2" charset="-78"/>
              </a:rPr>
              <a:t>* بهج الصباغه فی شرح نهج البلاغه </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Badr" pitchFamily="2" charset="-78"/>
              </a:rPr>
              <a:t>(علامه تستری (شوشتری))</a:t>
            </a: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r>
              <a:rPr lang="fa-IR" sz="3000" dirty="0" smtClean="0">
                <a:solidFill>
                  <a:srgbClr val="FF0000"/>
                </a:solidFill>
                <a:effectLst>
                  <a:innerShdw blurRad="114300">
                    <a:prstClr val="black"/>
                  </a:innerShdw>
                </a:effectLst>
                <a:cs typeface="B Nazanin" pitchFamily="2" charset="-78"/>
              </a:rPr>
              <a:t/>
            </a:r>
            <a:br>
              <a:rPr lang="fa-IR" sz="3000" dirty="0" smtClean="0">
                <a:solidFill>
                  <a:srgbClr val="FF0000"/>
                </a:solidFill>
                <a:effectLst>
                  <a:innerShdw blurRad="114300">
                    <a:prstClr val="black"/>
                  </a:innerShdw>
                </a:effectLst>
                <a:cs typeface="B Nazanin" pitchFamily="2" charset="-78"/>
              </a:rPr>
            </a:br>
            <a:endParaRPr lang="fa-IR" sz="3000" dirty="0">
              <a:solidFill>
                <a:srgbClr val="FF0000"/>
              </a:solidFill>
              <a:effectLst>
                <a:innerShdw blurRad="114300">
                  <a:prstClr val="black"/>
                </a:innerShdw>
              </a:effectLst>
              <a:cs typeface="B Nazanin" pitchFamily="2" charset="-78"/>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rot="545926">
            <a:off x="484569" y="1206209"/>
            <a:ext cx="1548050" cy="2186151"/>
          </a:xfrm>
          <a:prstGeom prst="rect">
            <a:avLst/>
          </a:prstGeom>
          <a:noFill/>
          <a:ln>
            <a:noFill/>
          </a:ln>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bwMode="auto">
          <a:xfrm rot="21114526">
            <a:off x="1867453" y="1006859"/>
            <a:ext cx="1549718" cy="2194391"/>
          </a:xfrm>
          <a:prstGeom prst="rect">
            <a:avLst/>
          </a:prstGeom>
          <a:noFill/>
          <a:ln>
            <a:noFill/>
          </a:ln>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bwMode="auto">
          <a:xfrm rot="20213930">
            <a:off x="701488" y="2855966"/>
            <a:ext cx="1561680" cy="2177761"/>
          </a:xfrm>
          <a:prstGeom prst="rect">
            <a:avLst/>
          </a:prstGeom>
          <a:noFill/>
          <a:ln>
            <a:noFill/>
          </a:ln>
        </p:spPr>
      </p:pic>
      <p:sp>
        <p:nvSpPr>
          <p:cNvPr id="3" name="Content Placeholder 2"/>
          <p:cNvSpPr>
            <a:spLocks noGrp="1"/>
          </p:cNvSpPr>
          <p:nvPr>
            <p:ph sz="quarter" idx="13"/>
          </p:nvPr>
        </p:nvSpPr>
        <p:spPr>
          <a:xfrm>
            <a:off x="233339" y="188640"/>
            <a:ext cx="8659141" cy="648072"/>
          </a:xfrm>
          <a:ln>
            <a:noFill/>
          </a:ln>
          <a:effectLst>
            <a:outerShdw blurRad="50800" dist="38100" dir="18900000" algn="b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45720" indent="0" algn="ctr">
              <a:buNone/>
            </a:pPr>
            <a:r>
              <a:rPr lang="fa-IR" sz="3600" b="1" dirty="0" smtClean="0">
                <a:ln w="11430"/>
                <a:solidFill>
                  <a:srgbClr val="0070C0"/>
                </a:solidFill>
                <a:effectLst>
                  <a:outerShdw blurRad="80000" dist="40000" dir="5040000" algn="tl">
                    <a:srgbClr val="000000">
                      <a:alpha val="30000"/>
                    </a:srgbClr>
                  </a:outerShdw>
                </a:effectLst>
                <a:cs typeface="B Zar" pitchFamily="2" charset="-78"/>
              </a:rPr>
              <a:t>برخی از مهمترین شرح‌های نهج البلاغه به زبان عربی</a:t>
            </a:r>
            <a:endParaRPr lang="fa-IR" sz="3600" b="1" dirty="0">
              <a:ln w="11430"/>
              <a:solidFill>
                <a:srgbClr val="0070C0"/>
              </a:solidFill>
              <a:effectLst>
                <a:outerShdw blurRad="80000" dist="40000" dir="5040000" algn="tl">
                  <a:srgbClr val="000000">
                    <a:alpha val="30000"/>
                  </a:srgbClr>
                </a:outerShdw>
              </a:effectLst>
              <a:cs typeface="B Zar" pitchFamily="2" charset="-78"/>
            </a:endParaRPr>
          </a:p>
        </p:txBody>
      </p:sp>
      <p:pic>
        <p:nvPicPr>
          <p:cNvPr id="4" name="Picture 2" descr="D:\کتابشناسی نهج البلاغه\لیست نهایی و اصلی کتاب های نهج البلاغه\2-شروح نهج البلاغه\اسکن شروح به سایر زبانها\3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0556">
            <a:off x="2062491" y="2802964"/>
            <a:ext cx="1426620" cy="209011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کتابشناسی نهج البلاغه\لیست نهایی و اصلی کتاب های نهج البلاغه\2-شروح نهج البلاغه\اسکن شروح به سایر زبانها\56-7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60938">
            <a:off x="2350679" y="4532817"/>
            <a:ext cx="1484343" cy="21774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کتابشناسی نهج البلاغه\لیست نهایی و اصلی کتاب های نهج البلاغه\2-شروح نهج البلاغه\اسکن شروح به سایر زبانها\1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275277">
            <a:off x="937142" y="4591086"/>
            <a:ext cx="1447350" cy="213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54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260648"/>
            <a:ext cx="8640960" cy="6192688"/>
          </a:xfrm>
        </p:spPr>
        <p:txBody>
          <a:bodyPr>
            <a:noAutofit/>
          </a:bodyPr>
          <a:lstStyle/>
          <a:p>
            <a:pPr marL="45720" indent="0">
              <a:buNone/>
            </a:pPr>
            <a:r>
              <a:rPr lang="fa-IR" sz="3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cs typeface="B Mitra" pitchFamily="2" charset="-78"/>
              </a:rPr>
              <a:t>منهاج البراعه فی شرح نهج البلاغه</a:t>
            </a:r>
            <a:endParaRPr lang="fa-IR" sz="3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cs typeface="B Mitra" pitchFamily="2" charset="-78"/>
            </a:endParaRP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Zar" pitchFamily="2" charset="-78"/>
              </a:rPr>
              <a:t>میرزا </a:t>
            </a:r>
            <a:r>
              <a:rPr lang="fa-IR" sz="2400" b="1" dirty="0">
                <a:solidFill>
                  <a:srgbClr val="7030A0"/>
                </a:solidFill>
                <a:effectLst>
                  <a:innerShdw blurRad="63500" dist="50800" dir="10800000">
                    <a:prstClr val="black">
                      <a:alpha val="50000"/>
                    </a:prstClr>
                  </a:innerShdw>
                </a:effectLst>
                <a:cs typeface="B Zar" pitchFamily="2" charset="-78"/>
              </a:rPr>
              <a:t>حبیب الله هاشمی </a:t>
            </a:r>
            <a:r>
              <a:rPr lang="fa-IR" sz="2400" b="1" dirty="0" smtClean="0">
                <a:solidFill>
                  <a:srgbClr val="7030A0"/>
                </a:solidFill>
                <a:effectLst>
                  <a:innerShdw blurRad="63500" dist="50800" dir="10800000">
                    <a:prstClr val="black">
                      <a:alpha val="50000"/>
                    </a:prstClr>
                  </a:innerShdw>
                </a:effectLst>
                <a:cs typeface="B Zar" pitchFamily="2" charset="-78"/>
              </a:rPr>
              <a:t>خوئی (1269-1324ق)</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این شرح به زبان عربی و در 21جلد نگاشته شده است.</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این شرح تا خطبه 228 نهج البلاغه (جلد 14) توسط خود </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ایشان انجام شد.</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سپس علامه حسن زاده آملی کار وی را در پنج جلد، از خطبه 229 تا نامه 30 </a:t>
            </a:r>
            <a:r>
              <a:rPr lang="fa-IR" sz="2400" b="1" dirty="0">
                <a:solidFill>
                  <a:srgbClr val="7030A0"/>
                </a:solidFill>
                <a:effectLst>
                  <a:innerShdw blurRad="63500" dist="50800" dir="10800000">
                    <a:prstClr val="black">
                      <a:alpha val="50000"/>
                    </a:prstClr>
                  </a:innerShdw>
                </a:effectLst>
                <a:cs typeface="B Badr" pitchFamily="2" charset="-78"/>
              </a:rPr>
              <a:t>نهج البلاغه </a:t>
            </a:r>
            <a:r>
              <a:rPr lang="fa-IR" sz="2400" b="1" dirty="0" smtClean="0">
                <a:solidFill>
                  <a:srgbClr val="7030A0"/>
                </a:solidFill>
                <a:effectLst>
                  <a:innerShdw blurRad="63500" dist="50800" dir="10800000">
                    <a:prstClr val="black">
                      <a:alpha val="50000"/>
                    </a:prstClr>
                  </a:innerShdw>
                </a:effectLst>
                <a:cs typeface="B Badr" pitchFamily="2" charset="-78"/>
              </a:rPr>
              <a:t>ادامه داد </a:t>
            </a: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و دو جلد باقی مانده این شرح، از نامه 31 تا پایان نهج البلاغه توسط آیت الله محمد باقر کمره‌ای به پایان رسیده است.</a:t>
            </a: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rot="21055035">
            <a:off x="531349" y="536339"/>
            <a:ext cx="1889288" cy="2783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4397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0859" y="980728"/>
            <a:ext cx="6231381" cy="3240360"/>
          </a:xfrm>
        </p:spPr>
        <p:txBody>
          <a:bodyPr>
            <a:noAutofit/>
          </a:bodyPr>
          <a:lstStyle/>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Zar" pitchFamily="2" charset="-78"/>
              </a:rPr>
              <a:t>علامه محمد تقی جعفری</a:t>
            </a:r>
            <a:br>
              <a:rPr lang="fa-IR" sz="2400" b="1" dirty="0" smtClean="0">
                <a:solidFill>
                  <a:srgbClr val="7030A0"/>
                </a:solidFill>
                <a:effectLst>
                  <a:innerShdw blurRad="63500" dist="50800" dir="10800000">
                    <a:prstClr val="black">
                      <a:alpha val="50000"/>
                    </a:prstClr>
                  </a:innerShdw>
                </a:effectLst>
                <a:cs typeface="B Zar" pitchFamily="2" charset="-78"/>
              </a:rPr>
            </a:br>
            <a:r>
              <a:rPr lang="fa-IR" sz="2400" b="1" dirty="0" smtClean="0">
                <a:solidFill>
                  <a:srgbClr val="7030A0"/>
                </a:solidFill>
                <a:effectLst>
                  <a:innerShdw blurRad="63500" dist="50800" dir="10800000">
                    <a:prstClr val="black">
                      <a:alpha val="50000"/>
                    </a:prstClr>
                  </a:innerShdw>
                </a:effectLst>
                <a:cs typeface="B Zar" pitchFamily="2" charset="-78"/>
              </a:rPr>
              <a:t>(1304 – 1377 ش)</a:t>
            </a:r>
            <a:r>
              <a:rPr lang="fa-IR" sz="2400" b="1" dirty="0" smtClean="0">
                <a:solidFill>
                  <a:srgbClr val="7030A0"/>
                </a:solidFill>
                <a:effectLst>
                  <a:innerShdw blurRad="63500" dist="50800" dir="10800000">
                    <a:prstClr val="black">
                      <a:alpha val="50000"/>
                    </a:prstClr>
                  </a:innerShdw>
                </a:effectLst>
                <a:cs typeface="B Badr" pitchFamily="2" charset="-78"/>
              </a:rPr>
              <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این شرح در 27 جلد به رشته تحریر </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در آمده که طی آن تا خطبه 185 </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نهج‌البلاغه توسط ایشان ترجمه و تفسیر شده است.</a:t>
            </a:r>
          </a:p>
          <a:p>
            <a:pPr marL="45720" indent="0">
              <a:lnSpc>
                <a:spcPct val="150000"/>
              </a:lnSpc>
              <a:buNone/>
            </a:pPr>
            <a:endParaRPr lang="fa-IR" sz="2400" b="1" dirty="0" smtClean="0">
              <a:solidFill>
                <a:srgbClr val="7030A0"/>
              </a:solidFill>
              <a:effectLst>
                <a:innerShdw blurRad="63500" dist="50800" dir="10800000">
                  <a:prstClr val="black">
                    <a:alpha val="50000"/>
                  </a:prstClr>
                </a:innerShdw>
              </a:effectLst>
              <a:cs typeface="2  Mitra"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203368">
            <a:off x="365883" y="314578"/>
            <a:ext cx="1903969" cy="2769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http://www.rasanews.ir/Images/News/Larg_Pic/4-9-1389/IMAGE6342627580723437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747" y="805583"/>
            <a:ext cx="2292197" cy="2736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4121513" y="116632"/>
            <a:ext cx="4669904" cy="584775"/>
          </a:xfrm>
          <a:prstGeom prst="rect">
            <a:avLst/>
          </a:prstGeom>
        </p:spPr>
        <p:txBody>
          <a:bodyPr wrap="square">
            <a:spAutoFit/>
          </a:bodyPr>
          <a:lstStyle/>
          <a:p>
            <a:pPr marL="45720" lvl="0">
              <a:spcBef>
                <a:spcPct val="20000"/>
              </a:spcBef>
              <a:spcAft>
                <a:spcPts val="300"/>
              </a:spcAft>
              <a:buClr>
                <a:srgbClr val="FEA022">
                  <a:lumMod val="75000"/>
                </a:srgbClr>
              </a:buClr>
              <a:buSzPct val="130000"/>
            </a:pPr>
            <a:r>
              <a:rPr lang="fa-IR" sz="3200" b="1" dirty="0" smtClean="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ترجمه و تفسیر نهج البلاغه</a:t>
            </a:r>
            <a:endParaRPr lang="fa-IR" sz="3200" b="1" dirty="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endParaRPr>
          </a:p>
        </p:txBody>
      </p:sp>
      <p:sp>
        <p:nvSpPr>
          <p:cNvPr id="6" name="Content Placeholder 2"/>
          <p:cNvSpPr txBox="1">
            <a:spLocks/>
          </p:cNvSpPr>
          <p:nvPr/>
        </p:nvSpPr>
        <p:spPr>
          <a:xfrm>
            <a:off x="467545" y="4293096"/>
            <a:ext cx="8348672" cy="2160240"/>
          </a:xfrm>
          <a:prstGeom prst="rect">
            <a:avLst/>
          </a:prstGeom>
          <a:scene3d>
            <a:camera prst="orthographicFront">
              <a:rot lat="0" lon="0" rev="0"/>
            </a:camera>
            <a:lightRig rig="balanced" dir="tr"/>
          </a:scene3d>
          <a:sp3d contourW="14605" prstMaterial="plastic">
            <a:bevelT w="50800" prst="relaxedInset"/>
            <a:contourClr>
              <a:schemeClr val="accent4">
                <a:shade val="30000"/>
                <a:satMod val="120000"/>
              </a:schemeClr>
            </a:contourClr>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50000"/>
              </a:lnSpc>
              <a:buFont typeface="Georgia" pitchFamily="18" charset="0"/>
              <a:buNone/>
            </a:pPr>
            <a:r>
              <a:rPr lang="fa-IR" sz="2800" b="1" dirty="0" smtClean="0">
                <a:solidFill>
                  <a:schemeClr val="accent1">
                    <a:lumMod val="60000"/>
                    <a:lumOff val="40000"/>
                  </a:schemeClr>
                </a:solidFill>
                <a:effectLst>
                  <a:innerShdw blurRad="63500" dist="50800" dir="10800000">
                    <a:prstClr val="black">
                      <a:alpha val="50000"/>
                    </a:prstClr>
                  </a:innerShdw>
                </a:effectLst>
                <a:cs typeface="B Compset" pitchFamily="2" charset="-78"/>
              </a:rPr>
              <a:t>در این تفسیر بحث هایی درباره انسان شناسی، جامعه شناسی و مسائل عرفانی و همچنین مسائل روز آورده شده است... </a:t>
            </a:r>
            <a:br>
              <a:rPr lang="fa-IR" sz="2800" b="1" dirty="0" smtClean="0">
                <a:solidFill>
                  <a:schemeClr val="accent1">
                    <a:lumMod val="60000"/>
                    <a:lumOff val="40000"/>
                  </a:schemeClr>
                </a:solidFill>
                <a:effectLst>
                  <a:innerShdw blurRad="63500" dist="50800" dir="10800000">
                    <a:prstClr val="black">
                      <a:alpha val="50000"/>
                    </a:prstClr>
                  </a:innerShdw>
                </a:effectLst>
                <a:cs typeface="B Compset" pitchFamily="2" charset="-78"/>
              </a:rPr>
            </a:br>
            <a:r>
              <a:rPr lang="fa-IR" sz="2800" b="1" dirty="0" smtClean="0">
                <a:solidFill>
                  <a:schemeClr val="accent1">
                    <a:lumMod val="60000"/>
                    <a:lumOff val="40000"/>
                  </a:schemeClr>
                </a:solidFill>
                <a:effectLst>
                  <a:innerShdw blurRad="63500" dist="50800" dir="10800000">
                    <a:prstClr val="black">
                      <a:alpha val="50000"/>
                    </a:prstClr>
                  </a:innerShdw>
                </a:effectLst>
                <a:cs typeface="B Compset" pitchFamily="2" charset="-78"/>
              </a:rPr>
              <a:t>افسوس که با وفات علامه، این شرح تا پایان نهج البلاغه ادامه نیافت.</a:t>
            </a:r>
          </a:p>
          <a:p>
            <a:pPr marL="45720" indent="0">
              <a:lnSpc>
                <a:spcPct val="150000"/>
              </a:lnSpc>
              <a:buFont typeface="Georgia" pitchFamily="18" charset="0"/>
              <a:buNone/>
            </a:pPr>
            <a:endParaRPr lang="fa-IR" sz="2400" b="1" dirty="0" smtClean="0">
              <a:solidFill>
                <a:srgbClr val="7030A0"/>
              </a:solidFill>
              <a:effectLst>
                <a:innerShdw blurRad="63500" dist="50800" dir="10800000">
                  <a:prstClr val="black">
                    <a:alpha val="50000"/>
                  </a:prstClr>
                </a:innerShdw>
              </a:effectLst>
              <a:cs typeface="2  Mitra" pitchFamily="2" charset="-78"/>
            </a:endParaRPr>
          </a:p>
        </p:txBody>
      </p:sp>
    </p:spTree>
    <p:extLst>
      <p:ext uri="{BB962C8B-B14F-4D97-AF65-F5344CB8AC3E}">
        <p14:creationId xmlns:p14="http://schemas.microsoft.com/office/powerpoint/2010/main" val="41945704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0859" y="980728"/>
            <a:ext cx="6231381" cy="2664296"/>
          </a:xfrm>
        </p:spPr>
        <p:txBody>
          <a:bodyPr>
            <a:noAutofit/>
          </a:bodyPr>
          <a:lstStyle/>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Zar" pitchFamily="2" charset="-78"/>
              </a:rPr>
              <a:t>آیت الله ناصر مکارم شیرازی و همکاران</a:t>
            </a:r>
            <a:r>
              <a:rPr lang="fa-IR" sz="2400" b="1" dirty="0" smtClean="0">
                <a:solidFill>
                  <a:srgbClr val="7030A0"/>
                </a:solidFill>
                <a:effectLst>
                  <a:innerShdw blurRad="63500" dist="50800" dir="10800000">
                    <a:prstClr val="black">
                      <a:alpha val="50000"/>
                    </a:prstClr>
                  </a:innerShdw>
                </a:effectLst>
                <a:cs typeface="B Badr" pitchFamily="2" charset="-78"/>
              </a:rPr>
              <a:t/>
            </a:r>
            <a:br>
              <a:rPr lang="fa-IR" sz="2400" b="1" dirty="0" smtClean="0">
                <a:solidFill>
                  <a:srgbClr val="7030A0"/>
                </a:solidFill>
                <a:effectLst>
                  <a:innerShdw blurRad="63500" dist="50800" dir="10800000">
                    <a:prstClr val="black">
                      <a:alpha val="50000"/>
                    </a:prstClr>
                  </a:innerShdw>
                </a:effectLst>
                <a:cs typeface="B Badr" pitchFamily="2" charset="-78"/>
              </a:rPr>
            </a:br>
            <a:endParaRPr lang="fa-IR" sz="2400" b="1" dirty="0" smtClean="0">
              <a:solidFill>
                <a:srgbClr val="7030A0"/>
              </a:solidFill>
              <a:effectLst>
                <a:innerShdw blurRad="63500" dist="50800" dir="10800000">
                  <a:prstClr val="black">
                    <a:alpha val="50000"/>
                  </a:prstClr>
                </a:innerShdw>
              </a:effectLst>
              <a:cs typeface="B Badr" pitchFamily="2" charset="-78"/>
            </a:endParaRPr>
          </a:p>
          <a:p>
            <a:pPr marL="45720" indent="0">
              <a:lnSpc>
                <a:spcPct val="150000"/>
              </a:lnSpc>
              <a:buNone/>
            </a:pPr>
            <a:r>
              <a:rPr lang="fa-IR" sz="2400" b="1" dirty="0" smtClean="0">
                <a:solidFill>
                  <a:srgbClr val="7030A0"/>
                </a:solidFill>
                <a:effectLst>
                  <a:innerShdw blurRad="63500" dist="50800" dir="10800000">
                    <a:prstClr val="black">
                      <a:alpha val="50000"/>
                    </a:prstClr>
                  </a:innerShdw>
                </a:effectLst>
                <a:cs typeface="B Badr" pitchFamily="2" charset="-78"/>
              </a:rPr>
              <a:t>این شرح </a:t>
            </a:r>
            <a:r>
              <a:rPr lang="fa-IR" sz="2400" b="1" dirty="0">
                <a:solidFill>
                  <a:srgbClr val="7030A0"/>
                </a:solidFill>
                <a:effectLst>
                  <a:innerShdw blurRad="63500" dist="50800" dir="10800000">
                    <a:prstClr val="black">
                      <a:alpha val="50000"/>
                    </a:prstClr>
                  </a:innerShdw>
                </a:effectLst>
                <a:cs typeface="B Badr" pitchFamily="2" charset="-78"/>
              </a:rPr>
              <a:t>به زبانی ساده و </a:t>
            </a:r>
            <a:r>
              <a:rPr lang="fa-IR" sz="2400" b="1" dirty="0" smtClean="0">
                <a:solidFill>
                  <a:srgbClr val="7030A0"/>
                </a:solidFill>
                <a:effectLst>
                  <a:innerShdw blurRad="63500" dist="50800" dir="10800000">
                    <a:prstClr val="black">
                      <a:alpha val="50000"/>
                    </a:prstClr>
                  </a:innerShdw>
                </a:effectLst>
                <a:cs typeface="B Badr" pitchFamily="2" charset="-78"/>
              </a:rPr>
              <a:t>روان و در 15جلد</a:t>
            </a:r>
            <a:br>
              <a:rPr lang="fa-IR" sz="2400" b="1" dirty="0" smtClean="0">
                <a:solidFill>
                  <a:srgbClr val="7030A0"/>
                </a:solidFill>
                <a:effectLst>
                  <a:innerShdw blurRad="63500" dist="50800" dir="10800000">
                    <a:prstClr val="black">
                      <a:alpha val="50000"/>
                    </a:prstClr>
                  </a:innerShdw>
                </a:effectLst>
                <a:cs typeface="B Badr" pitchFamily="2" charset="-78"/>
              </a:rPr>
            </a:br>
            <a:r>
              <a:rPr lang="fa-IR" sz="2400" b="1" dirty="0" smtClean="0">
                <a:solidFill>
                  <a:srgbClr val="7030A0"/>
                </a:solidFill>
                <a:effectLst>
                  <a:innerShdw blurRad="63500" dist="50800" dir="10800000">
                    <a:prstClr val="black">
                      <a:alpha val="50000"/>
                    </a:prstClr>
                  </a:innerShdw>
                </a:effectLst>
                <a:cs typeface="B Badr" pitchFamily="2" charset="-78"/>
              </a:rPr>
              <a:t>به رشته تحریر در آمده است.</a:t>
            </a:r>
          </a:p>
          <a:p>
            <a:pPr marL="45720" indent="0">
              <a:lnSpc>
                <a:spcPct val="150000"/>
              </a:lnSpc>
              <a:buNone/>
            </a:pPr>
            <a:endParaRPr lang="fa-IR" sz="2400" b="1" dirty="0" smtClean="0">
              <a:solidFill>
                <a:srgbClr val="7030A0"/>
              </a:solidFill>
              <a:effectLst>
                <a:innerShdw blurRad="63500" dist="50800" dir="10800000">
                  <a:prstClr val="black">
                    <a:alpha val="50000"/>
                  </a:prstClr>
                </a:innerShdw>
              </a:effectLst>
              <a:cs typeface="2  Mitra" pitchFamily="2" charset="-78"/>
            </a:endParaRP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2000"/>
                    </a14:imgEffect>
                  </a14:imgLayer>
                </a14:imgProps>
              </a:ext>
              <a:ext uri="{28A0092B-C50C-407E-A947-70E740481C1C}">
                <a14:useLocalDpi xmlns:a14="http://schemas.microsoft.com/office/drawing/2010/main" val="0"/>
              </a:ext>
            </a:extLst>
          </a:blip>
          <a:stretch>
            <a:fillRect/>
          </a:stretch>
        </p:blipFill>
        <p:spPr bwMode="auto">
          <a:xfrm rot="21203368">
            <a:off x="365883" y="865416"/>
            <a:ext cx="1903969" cy="2671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5" t="4621" r="1855" b="4621"/>
          <a:stretch/>
        </p:blipFill>
        <p:spPr bwMode="auto">
          <a:xfrm>
            <a:off x="7057783" y="908071"/>
            <a:ext cx="1836000" cy="248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4117713" y="182382"/>
            <a:ext cx="4669904" cy="584775"/>
          </a:xfrm>
          <a:prstGeom prst="rect">
            <a:avLst/>
          </a:prstGeom>
        </p:spPr>
        <p:txBody>
          <a:bodyPr wrap="square">
            <a:spAutoFit/>
          </a:bodyPr>
          <a:lstStyle/>
          <a:p>
            <a:pPr marL="45720" lvl="0">
              <a:spcBef>
                <a:spcPct val="20000"/>
              </a:spcBef>
              <a:spcAft>
                <a:spcPts val="300"/>
              </a:spcAft>
              <a:buClr>
                <a:srgbClr val="FEA022">
                  <a:lumMod val="75000"/>
                </a:srgbClr>
              </a:buClr>
              <a:buSzPct val="130000"/>
            </a:pPr>
            <a:r>
              <a:rPr lang="fa-IR" sz="3200" b="1" dirty="0" smtClean="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rPr>
              <a:t>پیام امام امیرالمومنین(ع)</a:t>
            </a:r>
            <a:endParaRPr lang="fa-IR" sz="3200" b="1" dirty="0">
              <a:ln w="19050">
                <a:solidFill>
                  <a:srgbClr val="3E3D2D">
                    <a:tint val="1000"/>
                  </a:srgbClr>
                </a:solidFill>
                <a:prstDash val="solid"/>
              </a:ln>
              <a:solidFill>
                <a:srgbClr val="FF0000"/>
              </a:solidFill>
              <a:effectLst>
                <a:outerShdw blurRad="50000" dist="50800" dir="7500000" algn="tl">
                  <a:srgbClr val="000000">
                    <a:shade val="5000"/>
                    <a:alpha val="35000"/>
                  </a:srgbClr>
                </a:outerShdw>
              </a:effectLst>
              <a:cs typeface="B Mitra" pitchFamily="2" charset="-78"/>
            </a:endParaRPr>
          </a:p>
        </p:txBody>
      </p:sp>
      <p:sp>
        <p:nvSpPr>
          <p:cNvPr id="6" name="Content Placeholder 2"/>
          <p:cNvSpPr txBox="1">
            <a:spLocks/>
          </p:cNvSpPr>
          <p:nvPr/>
        </p:nvSpPr>
        <p:spPr>
          <a:xfrm>
            <a:off x="323528" y="3789040"/>
            <a:ext cx="8348672" cy="28803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50000"/>
              </a:lnSpc>
              <a:buFont typeface="Georgia" pitchFamily="18" charset="0"/>
              <a:buNone/>
            </a:pPr>
            <a:r>
              <a:rPr lang="fa-IR" sz="2400" b="1" dirty="0" smtClean="0">
                <a:solidFill>
                  <a:srgbClr val="0070C0"/>
                </a:solidFill>
                <a:effectLst>
                  <a:innerShdw blurRad="63500" dist="50800" dir="10800000">
                    <a:prstClr val="black">
                      <a:alpha val="50000"/>
                    </a:prstClr>
                  </a:innerShdw>
                </a:effectLst>
                <a:cs typeface="B Compset" pitchFamily="2" charset="-78"/>
              </a:rPr>
              <a:t>از ویژگی های این شرح می توان به: </a:t>
            </a:r>
            <a:br>
              <a:rPr lang="fa-IR" sz="2400" b="1" dirty="0" smtClean="0">
                <a:solidFill>
                  <a:srgbClr val="0070C0"/>
                </a:solidFill>
                <a:effectLst>
                  <a:innerShdw blurRad="63500" dist="50800" dir="10800000">
                    <a:prstClr val="black">
                      <a:alpha val="50000"/>
                    </a:prstClr>
                  </a:innerShdw>
                </a:effectLst>
                <a:cs typeface="B Compset" pitchFamily="2" charset="-78"/>
              </a:rPr>
            </a:br>
            <a:r>
              <a:rPr lang="fa-IR" sz="2400" b="1" dirty="0" smtClean="0">
                <a:solidFill>
                  <a:srgbClr val="0070C0"/>
                </a:solidFill>
                <a:effectLst>
                  <a:innerShdw blurRad="63500" dist="50800" dir="10800000">
                    <a:prstClr val="black">
                      <a:alpha val="50000"/>
                    </a:prstClr>
                  </a:innerShdw>
                </a:effectLst>
                <a:cs typeface="B Compset" pitchFamily="2" charset="-78"/>
              </a:rPr>
              <a:t>الف- بررسی رابطه قرآن و نهج البلاغه در متن شرح</a:t>
            </a:r>
            <a:br>
              <a:rPr lang="fa-IR" sz="2400" b="1" dirty="0" smtClean="0">
                <a:solidFill>
                  <a:srgbClr val="0070C0"/>
                </a:solidFill>
                <a:effectLst>
                  <a:innerShdw blurRad="63500" dist="50800" dir="10800000">
                    <a:prstClr val="black">
                      <a:alpha val="50000"/>
                    </a:prstClr>
                  </a:innerShdw>
                </a:effectLst>
                <a:cs typeface="B Compset" pitchFamily="2" charset="-78"/>
              </a:rPr>
            </a:br>
            <a:r>
              <a:rPr lang="fa-IR" sz="2400" b="1" dirty="0" smtClean="0">
                <a:solidFill>
                  <a:srgbClr val="0070C0"/>
                </a:solidFill>
                <a:effectLst>
                  <a:innerShdw blurRad="63500" dist="50800" dir="10800000">
                    <a:prstClr val="black">
                      <a:alpha val="50000"/>
                    </a:prstClr>
                  </a:innerShdw>
                </a:effectLst>
                <a:cs typeface="B Compset" pitchFamily="2" charset="-78"/>
              </a:rPr>
              <a:t>ب- ارایه بخشی با عنوان «خطبه در یک نگاه» در آغاز شرح هر خطبه</a:t>
            </a:r>
            <a:br>
              <a:rPr lang="fa-IR" sz="2400" b="1" dirty="0" smtClean="0">
                <a:solidFill>
                  <a:srgbClr val="0070C0"/>
                </a:solidFill>
                <a:effectLst>
                  <a:innerShdw blurRad="63500" dist="50800" dir="10800000">
                    <a:prstClr val="black">
                      <a:alpha val="50000"/>
                    </a:prstClr>
                  </a:innerShdw>
                </a:effectLst>
                <a:cs typeface="B Compset" pitchFamily="2" charset="-78"/>
              </a:rPr>
            </a:br>
            <a:r>
              <a:rPr lang="fa-IR" sz="2400" b="1" dirty="0" smtClean="0">
                <a:solidFill>
                  <a:srgbClr val="0070C0"/>
                </a:solidFill>
                <a:effectLst>
                  <a:innerShdw blurRad="63500" dist="50800" dir="10800000">
                    <a:prstClr val="black">
                      <a:alpha val="50000"/>
                    </a:prstClr>
                  </a:innerShdw>
                </a:effectLst>
                <a:cs typeface="B Compset" pitchFamily="2" charset="-78"/>
              </a:rPr>
              <a:t>ج- تقسیم بندی خطبه ها و نامه ها به بخش های کوچکتر</a:t>
            </a:r>
            <a:br>
              <a:rPr lang="fa-IR" sz="2400" b="1" dirty="0" smtClean="0">
                <a:solidFill>
                  <a:srgbClr val="0070C0"/>
                </a:solidFill>
                <a:effectLst>
                  <a:innerShdw blurRad="63500" dist="50800" dir="10800000">
                    <a:prstClr val="black">
                      <a:alpha val="50000"/>
                    </a:prstClr>
                  </a:innerShdw>
                </a:effectLst>
                <a:cs typeface="B Compset" pitchFamily="2" charset="-78"/>
              </a:rPr>
            </a:br>
            <a:r>
              <a:rPr lang="fa-IR" sz="2400" b="1" dirty="0" smtClean="0">
                <a:solidFill>
                  <a:srgbClr val="0070C0"/>
                </a:solidFill>
                <a:effectLst>
                  <a:innerShdw blurRad="63500" dist="50800" dir="10800000">
                    <a:prstClr val="black">
                      <a:alpha val="50000"/>
                    </a:prstClr>
                  </a:innerShdw>
                </a:effectLst>
                <a:cs typeface="B Compset" pitchFamily="2" charset="-78"/>
              </a:rPr>
              <a:t>د- بیان نکات ادبی و لغات مشکل و ... اشاره کرد.</a:t>
            </a:r>
          </a:p>
          <a:p>
            <a:pPr marL="45720" indent="0">
              <a:lnSpc>
                <a:spcPct val="150000"/>
              </a:lnSpc>
              <a:buFont typeface="Georgia" pitchFamily="18" charset="0"/>
              <a:buNone/>
            </a:pPr>
            <a:endParaRPr lang="fa-IR" sz="2400" b="1" dirty="0" smtClean="0">
              <a:solidFill>
                <a:srgbClr val="7030A0"/>
              </a:solidFill>
              <a:effectLst>
                <a:innerShdw blurRad="63500" dist="50800" dir="10800000">
                  <a:prstClr val="black">
                    <a:alpha val="50000"/>
                  </a:prstClr>
                </a:innerShdw>
              </a:effectLst>
              <a:cs typeface="2  Mitra" pitchFamily="2" charset="-78"/>
            </a:endParaRPr>
          </a:p>
        </p:txBody>
      </p:sp>
    </p:spTree>
    <p:extLst>
      <p:ext uri="{BB962C8B-B14F-4D97-AF65-F5344CB8AC3E}">
        <p14:creationId xmlns:p14="http://schemas.microsoft.com/office/powerpoint/2010/main" val="27169917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19400" y="1143000"/>
            <a:ext cx="6223000" cy="662940"/>
          </a:xfrm>
        </p:spPr>
        <p:txBody>
          <a:bodyPr>
            <a:noAutofit/>
          </a:bodyPr>
          <a:lstStyle/>
          <a:p>
            <a:pPr marL="45720" indent="0">
              <a:buNone/>
            </a:pPr>
            <a:r>
              <a:rPr lang="fa-IR" sz="3200" b="1" dirty="0" smtClean="0">
                <a:ln w="1905"/>
                <a:solidFill>
                  <a:schemeClr val="tx1">
                    <a:lumMod val="65000"/>
                    <a:lumOff val="35000"/>
                  </a:schemeClr>
                </a:solidFill>
                <a:effectLst>
                  <a:innerShdw blurRad="69850" dist="43180" dir="5400000">
                    <a:srgbClr val="000000">
                      <a:alpha val="65000"/>
                    </a:srgbClr>
                  </a:innerShdw>
                </a:effectLst>
                <a:cs typeface="B Zar" pitchFamily="2" charset="-78"/>
              </a:rPr>
              <a:t>ابوالحسن </a:t>
            </a:r>
            <a:r>
              <a:rPr lang="fa-IR" sz="3200" b="1" dirty="0">
                <a:ln w="1905"/>
                <a:solidFill>
                  <a:schemeClr val="tx1">
                    <a:lumMod val="65000"/>
                    <a:lumOff val="35000"/>
                  </a:schemeClr>
                </a:solidFill>
                <a:effectLst>
                  <a:innerShdw blurRad="69850" dist="43180" dir="5400000">
                    <a:srgbClr val="000000">
                      <a:alpha val="65000"/>
                    </a:srgbClr>
                  </a:innerShdw>
                </a:effectLst>
                <a:cs typeface="B Zar" pitchFamily="2" charset="-78"/>
              </a:rPr>
              <a:t>علی بن زید </a:t>
            </a:r>
            <a:r>
              <a:rPr lang="fa-IR" sz="3200" b="1" dirty="0" smtClean="0">
                <a:ln w="1905"/>
                <a:solidFill>
                  <a:schemeClr val="tx1">
                    <a:lumMod val="65000"/>
                    <a:lumOff val="35000"/>
                  </a:schemeClr>
                </a:solidFill>
                <a:effectLst>
                  <a:innerShdw blurRad="69850" dist="43180" dir="5400000">
                    <a:srgbClr val="000000">
                      <a:alpha val="65000"/>
                    </a:srgbClr>
                  </a:innerShdw>
                </a:effectLst>
                <a:cs typeface="B Zar" pitchFamily="2" charset="-78"/>
              </a:rPr>
              <a:t>بیهقی </a:t>
            </a:r>
            <a:r>
              <a:rPr lang="fa-IR" sz="2400" b="1" dirty="0" smtClean="0">
                <a:ln w="1905"/>
                <a:solidFill>
                  <a:schemeClr val="tx1">
                    <a:lumMod val="65000"/>
                    <a:lumOff val="35000"/>
                  </a:schemeClr>
                </a:solidFill>
                <a:effectLst>
                  <a:innerShdw blurRad="69850" dist="43180" dir="5400000">
                    <a:srgbClr val="000000">
                      <a:alpha val="65000"/>
                    </a:srgbClr>
                  </a:innerShdw>
                </a:effectLst>
                <a:cs typeface="B Zar" pitchFamily="2" charset="-78"/>
              </a:rPr>
              <a:t>(499-566 ق)</a:t>
            </a:r>
            <a:endParaRPr lang="fa-IR" sz="3200" b="1" dirty="0">
              <a:solidFill>
                <a:schemeClr val="tx1">
                  <a:lumMod val="65000"/>
                  <a:lumOff val="35000"/>
                </a:schemeClr>
              </a:solidFill>
              <a:cs typeface="B Zar" pitchFamily="2" charset="-78"/>
            </a:endParaRPr>
          </a:p>
        </p:txBody>
      </p:sp>
      <p:sp>
        <p:nvSpPr>
          <p:cNvPr id="4" name="Rectangle 3"/>
          <p:cNvSpPr/>
          <p:nvPr/>
        </p:nvSpPr>
        <p:spPr>
          <a:xfrm>
            <a:off x="2177716" y="3235641"/>
            <a:ext cx="6781800" cy="461665"/>
          </a:xfrm>
          <a:prstGeom prst="rect">
            <a:avLst/>
          </a:prstGeom>
        </p:spPr>
        <p:txBody>
          <a:bodyPr wrap="square">
            <a:spAutoFit/>
          </a:bodyPr>
          <a:lstStyle/>
          <a:p>
            <a:r>
              <a:rPr lang="fa-IR" sz="2400" b="1" dirty="0">
                <a:solidFill>
                  <a:schemeClr val="accent2">
                    <a:lumMod val="50000"/>
                  </a:schemeClr>
                </a:solidFill>
                <a:cs typeface="B Nazanin" pitchFamily="2" charset="-78"/>
              </a:rPr>
              <a:t>نگارش این شرح در سال </a:t>
            </a:r>
            <a:r>
              <a:rPr lang="fa-IR" sz="2400" b="1" dirty="0" smtClean="0">
                <a:solidFill>
                  <a:schemeClr val="accent2">
                    <a:lumMod val="50000"/>
                  </a:schemeClr>
                </a:solidFill>
                <a:cs typeface="B Nazanin" pitchFamily="2" charset="-78"/>
              </a:rPr>
              <a:t>552 </a:t>
            </a:r>
            <a:r>
              <a:rPr lang="fa-IR" sz="2400" b="1" dirty="0">
                <a:solidFill>
                  <a:schemeClr val="accent2">
                    <a:lumMod val="50000"/>
                  </a:schemeClr>
                </a:solidFill>
                <a:cs typeface="B Nazanin" pitchFamily="2" charset="-78"/>
              </a:rPr>
              <a:t>ق به پایان رسید.</a:t>
            </a:r>
            <a:endParaRPr lang="en-US" sz="2400" b="1" dirty="0">
              <a:solidFill>
                <a:srgbClr val="00B050"/>
              </a:solidFill>
              <a:cs typeface="B Nazanin"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bwMode="auto">
          <a:xfrm>
            <a:off x="304800" y="205701"/>
            <a:ext cx="2286000" cy="321128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22086" y="3886200"/>
            <a:ext cx="784860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a-IR" sz="2400" b="1" dirty="0" smtClean="0">
                <a:solidFill>
                  <a:srgbClr val="FFFF00"/>
                </a:solidFill>
                <a:cs typeface="B Lotus" pitchFamily="2" charset="-78"/>
              </a:rPr>
              <a:t>علی </a:t>
            </a:r>
            <a:r>
              <a:rPr lang="fa-IR" sz="2400" b="1" dirty="0">
                <a:solidFill>
                  <a:srgbClr val="FFFF00"/>
                </a:solidFill>
                <a:cs typeface="B Lotus" pitchFamily="2" charset="-78"/>
              </a:rPr>
              <a:t>بن زید بیهقی </a:t>
            </a:r>
            <a:r>
              <a:rPr lang="fa-IR" sz="2400" b="1" dirty="0" smtClean="0">
                <a:solidFill>
                  <a:srgbClr val="FFFF00"/>
                </a:solidFill>
                <a:cs typeface="B Lotus" pitchFamily="2" charset="-78"/>
              </a:rPr>
              <a:t>می‌گوید</a:t>
            </a:r>
            <a:r>
              <a:rPr lang="fa-IR" sz="2400" b="1" dirty="0">
                <a:solidFill>
                  <a:srgbClr val="FFFF00"/>
                </a:solidFill>
                <a:cs typeface="B Lotus" pitchFamily="2" charset="-78"/>
              </a:rPr>
              <a:t>: «من نهج‏البلاغه را نزد پدرم خواندم و با این کتاب آشنا شدم و از حقایق و دقایق آن اطلاع یافتم و بعد، خود را آماده کردم تا شرحی مبسوط برای آن بنویسم تا همگان از این کتاب بهره‏مند شوند». </a:t>
            </a:r>
          </a:p>
        </p:txBody>
      </p:sp>
      <p:sp>
        <p:nvSpPr>
          <p:cNvPr id="2" name="Rectangle 1"/>
          <p:cNvSpPr/>
          <p:nvPr/>
        </p:nvSpPr>
        <p:spPr>
          <a:xfrm>
            <a:off x="4876800" y="237679"/>
            <a:ext cx="4165600" cy="830997"/>
          </a:xfrm>
          <a:prstGeom prst="rect">
            <a:avLst/>
          </a:prstGeom>
        </p:spPr>
        <p:txBody>
          <a:bodyPr wrap="square">
            <a:spAutoFit/>
          </a:bodyPr>
          <a:lstStyle/>
          <a:p>
            <a:pPr marL="45720" lvl="0">
              <a:spcBef>
                <a:spcPct val="20000"/>
              </a:spcBef>
              <a:spcAft>
                <a:spcPts val="300"/>
              </a:spcAft>
              <a:buClr>
                <a:srgbClr val="F14124">
                  <a:lumMod val="75000"/>
                </a:srgbClr>
              </a:buClr>
              <a:buSzPct val="130000"/>
            </a:pPr>
            <a:r>
              <a:rPr lang="fa-IR" sz="48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glow rad="63500">
                    <a:srgbClr val="5ECCF3">
                      <a:satMod val="175000"/>
                      <a:alpha val="40000"/>
                    </a:srgbClr>
                  </a:glow>
                  <a:innerShdw blurRad="69850" dist="43180" dir="5400000">
                    <a:srgbClr val="000000">
                      <a:alpha val="65000"/>
                    </a:srgbClr>
                  </a:innerShdw>
                </a:effectLst>
                <a:cs typeface="B Zar" pitchFamily="2" charset="-78"/>
              </a:rPr>
              <a:t>معارج نهج‏البلاغه</a:t>
            </a:r>
          </a:p>
        </p:txBody>
      </p:sp>
      <p:sp>
        <p:nvSpPr>
          <p:cNvPr id="8" name="Rectangle 7"/>
          <p:cNvSpPr/>
          <p:nvPr/>
        </p:nvSpPr>
        <p:spPr>
          <a:xfrm>
            <a:off x="4207042" y="2053390"/>
            <a:ext cx="48514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ctr"/>
            <a:r>
              <a:rPr lang="fa-IR" sz="2800" b="1" dirty="0">
                <a:solidFill>
                  <a:schemeClr val="accent6">
                    <a:lumMod val="75000"/>
                  </a:schemeClr>
                </a:solidFill>
                <a:cs typeface="B Lotus" pitchFamily="2" charset="-78"/>
              </a:rPr>
              <a:t>مولف این اثر، نخستین کسی است که همه خطبه‏های نهج‏البلاغه را شرح کرد.</a:t>
            </a:r>
          </a:p>
        </p:txBody>
      </p:sp>
      <p:sp>
        <p:nvSpPr>
          <p:cNvPr id="9" name="Rectangle 8"/>
          <p:cNvSpPr/>
          <p:nvPr/>
        </p:nvSpPr>
        <p:spPr>
          <a:xfrm>
            <a:off x="722086" y="5429071"/>
            <a:ext cx="78486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a-IR" sz="2400" b="1" dirty="0" smtClean="0">
                <a:solidFill>
                  <a:srgbClr val="FF0000"/>
                </a:solidFill>
                <a:cs typeface="B Lotus" pitchFamily="2" charset="-78"/>
              </a:rPr>
              <a:t>ویژگی های این شرح:</a:t>
            </a:r>
          </a:p>
          <a:p>
            <a:pPr algn="ctr"/>
            <a:r>
              <a:rPr lang="fa-IR" sz="2400" b="1" dirty="0" smtClean="0">
                <a:solidFill>
                  <a:srgbClr val="002060"/>
                </a:solidFill>
                <a:cs typeface="B Lotus" pitchFamily="2" charset="-78"/>
              </a:rPr>
              <a:t>1- نکات ادبی               2- علوم بلاغی               3- سند متصل</a:t>
            </a:r>
            <a:br>
              <a:rPr lang="fa-IR" sz="2400" b="1" dirty="0" smtClean="0">
                <a:solidFill>
                  <a:srgbClr val="002060"/>
                </a:solidFill>
                <a:cs typeface="B Lotus" pitchFamily="2" charset="-78"/>
              </a:rPr>
            </a:br>
            <a:r>
              <a:rPr lang="fa-IR" sz="2400" b="1" dirty="0" smtClean="0">
                <a:solidFill>
                  <a:srgbClr val="002060"/>
                </a:solidFill>
                <a:cs typeface="B Lotus" pitchFamily="2" charset="-78"/>
              </a:rPr>
              <a:t>       4- پاسخ به شبهات             5- شرح تطبیقی</a:t>
            </a:r>
            <a:endParaRPr lang="fa-IR" sz="2400" b="1" dirty="0">
              <a:solidFill>
                <a:srgbClr val="FFFF00"/>
              </a:solidFill>
              <a:cs typeface="B Lotus" pitchFamily="2" charset="-78"/>
            </a:endParaRPr>
          </a:p>
        </p:txBody>
      </p:sp>
    </p:spTree>
    <p:extLst>
      <p:ext uri="{BB962C8B-B14F-4D97-AF65-F5344CB8AC3E}">
        <p14:creationId xmlns:p14="http://schemas.microsoft.com/office/powerpoint/2010/main" val="2106213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2661" y="5007215"/>
            <a:ext cx="7391400" cy="1012585"/>
          </a:xfrm>
          <a:prstGeom prst="rect">
            <a:avLst/>
          </a:prstGeom>
          <a:solidFill>
            <a:schemeClr val="bg2">
              <a:lumMod val="9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marL="179070" algn="ctr">
              <a:lnSpc>
                <a:spcPct val="115000"/>
              </a:lnSpc>
              <a:spcAft>
                <a:spcPts val="1000"/>
              </a:spcAft>
            </a:pPr>
            <a:r>
              <a:rPr lang="fa-IR" sz="2600" dirty="0" smtClean="0">
                <a:solidFill>
                  <a:srgbClr val="C00000"/>
                </a:solidFill>
                <a:effectLst>
                  <a:glow rad="228600">
                    <a:schemeClr val="accent3">
                      <a:satMod val="175000"/>
                      <a:alpha val="40000"/>
                    </a:schemeClr>
                  </a:glow>
                </a:effectLst>
                <a:latin typeface="Calibri"/>
                <a:ea typeface="Calibri"/>
                <a:cs typeface="B Mitra"/>
              </a:rPr>
              <a:t> </a:t>
            </a:r>
            <a:r>
              <a:rPr lang="fa-IR" sz="2600" dirty="0">
                <a:solidFill>
                  <a:srgbClr val="C00000"/>
                </a:solidFill>
                <a:effectLst>
                  <a:glow rad="228600">
                    <a:schemeClr val="accent3">
                      <a:satMod val="175000"/>
                      <a:alpha val="40000"/>
                    </a:schemeClr>
                  </a:glow>
                </a:effectLst>
                <a:latin typeface="Calibri"/>
                <a:ea typeface="Calibri"/>
                <a:cs typeface="B Mitra"/>
              </a:rPr>
              <a:t>بر خلاف تصور ابن ابی </a:t>
            </a:r>
            <a:r>
              <a:rPr lang="fa-IR" sz="2600" dirty="0" smtClean="0">
                <a:solidFill>
                  <a:srgbClr val="C00000"/>
                </a:solidFill>
                <a:effectLst>
                  <a:glow rad="228600">
                    <a:schemeClr val="accent3">
                      <a:satMod val="175000"/>
                      <a:alpha val="40000"/>
                    </a:schemeClr>
                  </a:glow>
                </a:effectLst>
                <a:latin typeface="Calibri"/>
                <a:ea typeface="Calibri"/>
                <a:cs typeface="B Mitra"/>
              </a:rPr>
              <a:t>الحديد، </a:t>
            </a:r>
            <a:r>
              <a:rPr lang="fa-IR" sz="2600" dirty="0">
                <a:solidFill>
                  <a:srgbClr val="C00000"/>
                </a:solidFill>
                <a:effectLst>
                  <a:glow rad="228600">
                    <a:schemeClr val="accent3">
                      <a:satMod val="175000"/>
                      <a:alpha val="40000"/>
                    </a:schemeClr>
                  </a:glow>
                </a:effectLst>
                <a:latin typeface="Calibri"/>
                <a:ea typeface="Calibri"/>
                <a:cs typeface="B Mitra"/>
              </a:rPr>
              <a:t>اين شرح، اولين شرح نهج البلاغه نيست </a:t>
            </a:r>
            <a:r>
              <a:rPr lang="fa-IR" sz="2600" dirty="0" smtClean="0">
                <a:solidFill>
                  <a:srgbClr val="C00000"/>
                </a:solidFill>
                <a:effectLst>
                  <a:glow rad="228600">
                    <a:schemeClr val="accent3">
                      <a:satMod val="175000"/>
                      <a:alpha val="40000"/>
                    </a:schemeClr>
                  </a:glow>
                </a:effectLst>
                <a:latin typeface="Calibri"/>
                <a:ea typeface="Calibri"/>
                <a:cs typeface="B Mitra"/>
              </a:rPr>
              <a:t/>
            </a:r>
            <a:br>
              <a:rPr lang="fa-IR" sz="2600" dirty="0" smtClean="0">
                <a:solidFill>
                  <a:srgbClr val="C00000"/>
                </a:solidFill>
                <a:effectLst>
                  <a:glow rad="228600">
                    <a:schemeClr val="accent3">
                      <a:satMod val="175000"/>
                      <a:alpha val="40000"/>
                    </a:schemeClr>
                  </a:glow>
                </a:effectLst>
                <a:latin typeface="Calibri"/>
                <a:ea typeface="Calibri"/>
                <a:cs typeface="B Mitra"/>
              </a:rPr>
            </a:br>
            <a:r>
              <a:rPr lang="fa-IR" sz="2600" dirty="0" smtClean="0">
                <a:solidFill>
                  <a:srgbClr val="C00000"/>
                </a:solidFill>
                <a:effectLst>
                  <a:glow rad="228600">
                    <a:schemeClr val="accent3">
                      <a:satMod val="175000"/>
                      <a:alpha val="40000"/>
                    </a:schemeClr>
                  </a:glow>
                </a:effectLst>
                <a:latin typeface="Calibri"/>
                <a:ea typeface="Calibri"/>
                <a:cs typeface="B Mitra"/>
              </a:rPr>
              <a:t>و </a:t>
            </a:r>
            <a:r>
              <a:rPr lang="fa-IR" sz="2600" dirty="0">
                <a:solidFill>
                  <a:srgbClr val="C00000"/>
                </a:solidFill>
                <a:effectLst>
                  <a:glow rad="228600">
                    <a:schemeClr val="accent3">
                      <a:satMod val="175000"/>
                      <a:alpha val="40000"/>
                    </a:schemeClr>
                  </a:glow>
                </a:effectLst>
                <a:latin typeface="Calibri"/>
                <a:ea typeface="Calibri"/>
                <a:cs typeface="B Mitra"/>
              </a:rPr>
              <a:t>احتمالا ابن ابی الحديد، ابوالرضا راوندی را با قطب راوندی اشتباه کرده است. </a:t>
            </a:r>
            <a:endParaRPr lang="en-US" sz="2600" dirty="0">
              <a:solidFill>
                <a:srgbClr val="C00000"/>
              </a:solidFill>
              <a:effectLst>
                <a:glow rad="228600">
                  <a:schemeClr val="accent3">
                    <a:satMod val="175000"/>
                    <a:alpha val="40000"/>
                  </a:schemeClr>
                </a:glow>
              </a:effectLst>
              <a:latin typeface="Calibri"/>
              <a:ea typeface="Calibri"/>
              <a:cs typeface="Arial"/>
            </a:endParaRPr>
          </a:p>
        </p:txBody>
      </p:sp>
      <p:sp>
        <p:nvSpPr>
          <p:cNvPr id="3" name="Content Placeholder 2"/>
          <p:cNvSpPr>
            <a:spLocks noGrp="1"/>
          </p:cNvSpPr>
          <p:nvPr>
            <p:ph sz="quarter" idx="13"/>
          </p:nvPr>
        </p:nvSpPr>
        <p:spPr>
          <a:xfrm>
            <a:off x="2286000" y="1066800"/>
            <a:ext cx="6629400" cy="1371600"/>
          </a:xfrm>
        </p:spPr>
        <p:txBody>
          <a:bodyPr>
            <a:noAutofit/>
            <a:scene3d>
              <a:camera prst="orthographicFront"/>
              <a:lightRig rig="glow" dir="tl">
                <a:rot lat="0" lon="0" rev="5400000"/>
              </a:lightRig>
            </a:scene3d>
            <a:sp3d contourW="12700">
              <a:contourClr>
                <a:schemeClr val="accent6">
                  <a:shade val="73000"/>
                </a:schemeClr>
              </a:contourClr>
            </a:sp3d>
          </a:bodyPr>
          <a:lstStyle/>
          <a:p>
            <a:pPr marL="0" indent="0">
              <a:lnSpc>
                <a:spcPct val="115000"/>
              </a:lnSpc>
              <a:spcAft>
                <a:spcPts val="1000"/>
              </a:spcAft>
              <a:buNone/>
            </a:pPr>
            <a:r>
              <a:rPr lang="fa-IR" sz="2900" b="1" dirty="0">
                <a:ln w="11430">
                  <a:noFill/>
                </a:ln>
                <a:solidFill>
                  <a:schemeClr val="accent2">
                    <a:lumMod val="50000"/>
                  </a:schemeClr>
                </a:solidFill>
                <a:effectLst>
                  <a:outerShdw blurRad="80000" dist="40000" dir="5040000" algn="tl">
                    <a:srgbClr val="000000">
                      <a:alpha val="30000"/>
                    </a:srgbClr>
                  </a:outerShdw>
                </a:effectLst>
                <a:latin typeface="Calibri"/>
                <a:ea typeface="Calibri"/>
                <a:cs typeface="B Zar" pitchFamily="2" charset="-78"/>
              </a:rPr>
              <a:t>قطب‏</a:t>
            </a:r>
            <a:r>
              <a:rPr lang="fa-IR" sz="2900" b="1" dirty="0" smtClean="0">
                <a:ln w="11430">
                  <a:noFill/>
                </a:ln>
                <a:solidFill>
                  <a:schemeClr val="accent2">
                    <a:lumMod val="50000"/>
                  </a:schemeClr>
                </a:solidFill>
                <a:effectLst>
                  <a:outerShdw blurRad="80000" dist="40000" dir="5040000" algn="tl">
                    <a:srgbClr val="000000">
                      <a:alpha val="30000"/>
                    </a:srgbClr>
                  </a:outerShdw>
                </a:effectLst>
                <a:latin typeface="Calibri"/>
                <a:ea typeface="Calibri"/>
                <a:cs typeface="B Zar" pitchFamily="2" charset="-78"/>
              </a:rPr>
              <a:t>الدین </a:t>
            </a:r>
            <a:r>
              <a:rPr lang="fa-IR" sz="2900" b="1" dirty="0">
                <a:ln w="11430">
                  <a:noFill/>
                </a:ln>
                <a:solidFill>
                  <a:schemeClr val="accent2">
                    <a:lumMod val="50000"/>
                  </a:schemeClr>
                </a:solidFill>
                <a:effectLst>
                  <a:outerShdw blurRad="80000" dist="40000" dir="5040000" algn="tl">
                    <a:srgbClr val="000000">
                      <a:alpha val="30000"/>
                    </a:srgbClr>
                  </a:outerShdw>
                </a:effectLst>
                <a:latin typeface="Calibri"/>
                <a:ea typeface="Calibri"/>
                <a:cs typeface="B Zar" pitchFamily="2" charset="-78"/>
              </a:rPr>
              <a:t>ابوالحسن سعید راوندی </a:t>
            </a:r>
            <a:r>
              <a:rPr lang="fa-IR" sz="2400" b="1" dirty="0" smtClean="0">
                <a:ln w="11430">
                  <a:noFill/>
                </a:ln>
                <a:solidFill>
                  <a:schemeClr val="accent2">
                    <a:lumMod val="50000"/>
                  </a:schemeClr>
                </a:solidFill>
                <a:effectLst>
                  <a:outerShdw blurRad="80000" dist="40000" dir="5040000" algn="tl">
                    <a:srgbClr val="000000">
                      <a:alpha val="30000"/>
                    </a:srgbClr>
                  </a:outerShdw>
                </a:effectLst>
                <a:latin typeface="Calibri"/>
                <a:cs typeface="B Zar" pitchFamily="2" charset="-78"/>
              </a:rPr>
              <a:t>(متوفای 573 ق)</a:t>
            </a:r>
            <a:endParaRPr lang="fa-IR" sz="2400" b="1" dirty="0">
              <a:ln w="11430"/>
              <a:solidFill>
                <a:schemeClr val="accent2">
                  <a:lumMod val="50000"/>
                </a:schemeClr>
              </a:solidFill>
              <a:effectLst>
                <a:outerShdw blurRad="80000" dist="40000" dir="5040000" algn="tl">
                  <a:srgbClr val="000000">
                    <a:alpha val="30000"/>
                  </a:srgbClr>
                </a:outerShdw>
              </a:effectLst>
              <a:cs typeface="B Nazanin" pitchFamily="2" charset="-78"/>
            </a:endParaRPr>
          </a:p>
        </p:txBody>
      </p:sp>
      <p:sp>
        <p:nvSpPr>
          <p:cNvPr id="4" name="Rectangle 3"/>
          <p:cNvSpPr/>
          <p:nvPr/>
        </p:nvSpPr>
        <p:spPr>
          <a:xfrm>
            <a:off x="3657600" y="1926747"/>
            <a:ext cx="5486400" cy="941796"/>
          </a:xfrm>
          <a:prstGeom prst="rect">
            <a:avLst/>
          </a:prstGeom>
        </p:spPr>
        <p:txBody>
          <a:bodyPr wrap="square">
            <a:spAutoFit/>
          </a:bodyPr>
          <a:lstStyle/>
          <a:p>
            <a:pPr marL="179070">
              <a:lnSpc>
                <a:spcPct val="115000"/>
              </a:lnSpc>
              <a:spcAft>
                <a:spcPts val="1000"/>
              </a:spcAft>
            </a:pPr>
            <a:r>
              <a:rPr lang="fa-IR" sz="2400" b="1" dirty="0" smtClean="0">
                <a:solidFill>
                  <a:srgbClr val="7030A0"/>
                </a:solidFill>
                <a:effectLst/>
                <a:latin typeface="Calibri"/>
                <a:ea typeface="Calibri"/>
                <a:cs typeface="B Nazanin" pitchFamily="2" charset="-78"/>
              </a:rPr>
              <a:t>نگارش این شرح در سال 566 ق به پایان آمده </a:t>
            </a:r>
            <a:br>
              <a:rPr lang="fa-IR" sz="2400" b="1" dirty="0" smtClean="0">
                <a:solidFill>
                  <a:srgbClr val="7030A0"/>
                </a:solidFill>
                <a:effectLst/>
                <a:latin typeface="Calibri"/>
                <a:ea typeface="Calibri"/>
                <a:cs typeface="B Nazanin" pitchFamily="2" charset="-78"/>
              </a:rPr>
            </a:br>
            <a:r>
              <a:rPr lang="fa-IR" sz="2400" b="1" dirty="0" smtClean="0">
                <a:solidFill>
                  <a:srgbClr val="7030A0"/>
                </a:solidFill>
                <a:effectLst/>
                <a:latin typeface="Calibri"/>
                <a:ea typeface="Calibri"/>
                <a:cs typeface="B Nazanin" pitchFamily="2" charset="-78"/>
              </a:rPr>
              <a:t>و هم اکنون در سه جلد منتشر شده است.</a:t>
            </a:r>
            <a:endParaRPr lang="en-US" sz="2400" b="1" dirty="0">
              <a:solidFill>
                <a:srgbClr val="7030A0"/>
              </a:solidFill>
              <a:effectLst/>
              <a:latin typeface="Calibri"/>
              <a:ea typeface="Calibri"/>
              <a:cs typeface="B Nazanin" pitchFamily="2" charset="-78"/>
            </a:endParaRPr>
          </a:p>
        </p:txBody>
      </p:sp>
      <p:sp>
        <p:nvSpPr>
          <p:cNvPr id="2" name="Rectangle 1"/>
          <p:cNvSpPr/>
          <p:nvPr/>
        </p:nvSpPr>
        <p:spPr>
          <a:xfrm>
            <a:off x="2895600" y="152400"/>
            <a:ext cx="6201122" cy="800219"/>
          </a:xfrm>
          <a:prstGeom prst="rect">
            <a:avLst/>
          </a:prstGeom>
        </p:spPr>
        <p:txBody>
          <a:bodyPr wrap="square">
            <a:spAutoFit/>
          </a:bodyPr>
          <a:lstStyle/>
          <a:p>
            <a:pPr lvl="0">
              <a:lnSpc>
                <a:spcPct val="115000"/>
              </a:lnSpc>
              <a:spcBef>
                <a:spcPct val="20000"/>
              </a:spcBef>
              <a:spcAft>
                <a:spcPts val="1000"/>
              </a:spcAft>
              <a:buClr>
                <a:srgbClr val="F14124">
                  <a:lumMod val="75000"/>
                </a:srgbClr>
              </a:buClr>
              <a:buSzPct val="130000"/>
            </a:pPr>
            <a:r>
              <a:rPr lang="fa-IR" sz="4000" b="1" dirty="0">
                <a:ln w="9525">
                  <a:solidFill>
                    <a:srgbClr val="FF0000"/>
                  </a:solidFill>
                </a:ln>
                <a:solidFill>
                  <a:srgbClr val="F14124"/>
                </a:solidFill>
                <a:effectLst>
                  <a:glow rad="63500">
                    <a:srgbClr val="5ECCF3">
                      <a:satMod val="175000"/>
                      <a:alpha val="40000"/>
                    </a:srgbClr>
                  </a:glow>
                  <a:outerShdw blurRad="50800" dist="38100" dir="2700000" algn="tl" rotWithShape="0">
                    <a:prstClr val="black">
                      <a:alpha val="40000"/>
                    </a:prstClr>
                  </a:outerShdw>
                </a:effectLst>
                <a:latin typeface="Calibri"/>
                <a:ea typeface="Calibri"/>
                <a:cs typeface="B Zar" pitchFamily="2" charset="-78"/>
              </a:rPr>
              <a:t>منهاج‏</a:t>
            </a:r>
            <a:r>
              <a:rPr lang="fa-IR" sz="4000" b="1" dirty="0" smtClean="0">
                <a:ln w="9525">
                  <a:solidFill>
                    <a:srgbClr val="FF0000"/>
                  </a:solidFill>
                </a:ln>
                <a:solidFill>
                  <a:srgbClr val="F14124"/>
                </a:solidFill>
                <a:effectLst>
                  <a:glow rad="63500">
                    <a:srgbClr val="5ECCF3">
                      <a:satMod val="175000"/>
                      <a:alpha val="40000"/>
                    </a:srgbClr>
                  </a:glow>
                  <a:outerShdw blurRad="50800" dist="38100" dir="2700000" algn="tl" rotWithShape="0">
                    <a:prstClr val="black">
                      <a:alpha val="40000"/>
                    </a:prstClr>
                  </a:outerShdw>
                </a:effectLst>
                <a:latin typeface="Calibri"/>
                <a:ea typeface="Calibri"/>
                <a:cs typeface="B Zar" pitchFamily="2" charset="-78"/>
              </a:rPr>
              <a:t>البراعه فی شرح نهج البلاغه </a:t>
            </a:r>
            <a:endParaRPr lang="en-US" sz="4000" b="1" dirty="0">
              <a:ln w="9525">
                <a:solidFill>
                  <a:srgbClr val="FF0000"/>
                </a:solidFill>
              </a:ln>
              <a:solidFill>
                <a:srgbClr val="F14124"/>
              </a:solidFill>
              <a:effectLst>
                <a:glow rad="63500">
                  <a:srgbClr val="5ECCF3">
                    <a:satMod val="175000"/>
                    <a:alpha val="40000"/>
                  </a:srgbClr>
                </a:glow>
                <a:outerShdw blurRad="50800" dist="38100" dir="2700000" algn="tl" rotWithShape="0">
                  <a:prstClr val="black">
                    <a:alpha val="40000"/>
                  </a:prstClr>
                </a:outerShdw>
              </a:effectLst>
              <a:latin typeface="Calibri"/>
              <a:ea typeface="Calibri"/>
              <a:cs typeface="B Zar" pitchFamily="2" charset="-78"/>
            </a:endParaRPr>
          </a:p>
        </p:txBody>
      </p:sp>
      <p:pic>
        <p:nvPicPr>
          <p:cNvPr id="7" name="Picture 6" descr="D:\نهج البلاغه\کتابشناسی نهج البلاغه\کتابشناسی اصلی نهج البلاغه\2-شروح نهج البلاغه\اسکن شروح به سایر زبانها\25-26-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1"/>
            <a:ext cx="2057400" cy="3048000"/>
          </a:xfrm>
          <a:prstGeom prst="rect">
            <a:avLst/>
          </a:prstGeom>
          <a:noFill/>
          <a:ln>
            <a:noFill/>
          </a:ln>
        </p:spPr>
      </p:pic>
      <p:sp>
        <p:nvSpPr>
          <p:cNvPr id="8" name="Rectangle 7"/>
          <p:cNvSpPr/>
          <p:nvPr/>
        </p:nvSpPr>
        <p:spPr>
          <a:xfrm>
            <a:off x="76200" y="6172200"/>
            <a:ext cx="8944322" cy="5170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179070" algn="just">
              <a:lnSpc>
                <a:spcPct val="115000"/>
              </a:lnSpc>
              <a:spcAft>
                <a:spcPts val="1000"/>
              </a:spcAft>
            </a:pPr>
            <a:r>
              <a:rPr lang="fa-IR" sz="2400" dirty="0" smtClean="0">
                <a:solidFill>
                  <a:srgbClr val="C00000"/>
                </a:solidFill>
                <a:effectLst>
                  <a:glow rad="228600">
                    <a:schemeClr val="accent3">
                      <a:satMod val="175000"/>
                      <a:alpha val="40000"/>
                    </a:schemeClr>
                  </a:glow>
                </a:effectLst>
                <a:latin typeface="Calibri"/>
                <a:ea typeface="Calibri"/>
                <a:cs typeface="B Mitra"/>
              </a:rPr>
              <a:t>این کتاب را نباید با کتاب «منهاج البراعه فی شرح نهج البلاغه» اثر میرزا حبیب‌الله خوئی اشتباه گرفت.</a:t>
            </a:r>
            <a:endParaRPr lang="en-US" sz="2400" dirty="0">
              <a:solidFill>
                <a:srgbClr val="C00000"/>
              </a:solidFill>
              <a:effectLst>
                <a:glow rad="228600">
                  <a:schemeClr val="accent3">
                    <a:satMod val="175000"/>
                    <a:alpha val="40000"/>
                  </a:schemeClr>
                </a:glow>
              </a:effectLst>
              <a:latin typeface="Calibri"/>
              <a:ea typeface="Calibri"/>
              <a:cs typeface="Arial"/>
            </a:endParaRPr>
          </a:p>
        </p:txBody>
      </p:sp>
      <p:sp>
        <p:nvSpPr>
          <p:cNvPr id="6" name="Rectangle 5"/>
          <p:cNvSpPr/>
          <p:nvPr/>
        </p:nvSpPr>
        <p:spPr>
          <a:xfrm>
            <a:off x="2514600" y="3107829"/>
            <a:ext cx="6400800" cy="169277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a-IR"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Calibri"/>
                <a:cs typeface="B Mitra"/>
              </a:rPr>
              <a:t>ویژگی های این شرح:</a:t>
            </a:r>
          </a:p>
          <a:p>
            <a:r>
              <a:rPr lang="fa-IR" sz="2600" dirty="0" smtClean="0">
                <a:solidFill>
                  <a:srgbClr val="FFFA25"/>
                </a:solidFill>
                <a:effectLst>
                  <a:glow rad="228600">
                    <a:srgbClr val="A7EA52">
                      <a:satMod val="175000"/>
                      <a:alpha val="40000"/>
                    </a:srgbClr>
                  </a:glow>
                </a:effectLst>
                <a:latin typeface="Calibri"/>
                <a:ea typeface="Calibri"/>
                <a:cs typeface="B Mitra"/>
              </a:rPr>
              <a:t>1- بیان مباحث ادبی و واژه شناختی        </a:t>
            </a:r>
            <a:r>
              <a:rPr lang="fa-IR" sz="2600" dirty="0" smtClean="0">
                <a:solidFill>
                  <a:srgbClr val="FFFA25"/>
                </a:solidFill>
                <a:effectLst>
                  <a:glow rad="228600">
                    <a:srgbClr val="A7EA52">
                      <a:satMod val="175000"/>
                      <a:alpha val="40000"/>
                    </a:srgbClr>
                  </a:glow>
                </a:effectLst>
                <a:latin typeface="Calibri"/>
                <a:cs typeface="B Mitra"/>
              </a:rPr>
              <a:t>2- استناد به آیات قرآن</a:t>
            </a:r>
          </a:p>
          <a:p>
            <a:r>
              <a:rPr lang="fa-IR" sz="2600" dirty="0" smtClean="0">
                <a:solidFill>
                  <a:srgbClr val="FFFA25"/>
                </a:solidFill>
                <a:effectLst>
                  <a:glow rad="228600">
                    <a:srgbClr val="A7EA52">
                      <a:satMod val="175000"/>
                      <a:alpha val="40000"/>
                    </a:srgbClr>
                  </a:glow>
                </a:effectLst>
                <a:latin typeface="Calibri"/>
                <a:cs typeface="B Mitra"/>
              </a:rPr>
              <a:t>3- استفاده از احادیث                          4- بیان نکات بلاغی</a:t>
            </a:r>
          </a:p>
          <a:p>
            <a:r>
              <a:rPr lang="fa-IR" sz="2600" dirty="0" smtClean="0">
                <a:solidFill>
                  <a:srgbClr val="FFFA25"/>
                </a:solidFill>
                <a:effectLst>
                  <a:glow rad="228600">
                    <a:srgbClr val="A7EA52">
                      <a:satMod val="175000"/>
                      <a:alpha val="40000"/>
                    </a:srgbClr>
                  </a:glow>
                </a:effectLst>
                <a:latin typeface="Calibri"/>
                <a:cs typeface="B Mitra"/>
              </a:rPr>
              <a:t>5- ایجاز</a:t>
            </a:r>
            <a:endParaRPr lang="fa-IR" dirty="0">
              <a:solidFill>
                <a:srgbClr val="FFFA25"/>
              </a:solidFill>
            </a:endParaRPr>
          </a:p>
        </p:txBody>
      </p:sp>
    </p:spTree>
    <p:extLst>
      <p:ext uri="{BB962C8B-B14F-4D97-AF65-F5344CB8AC3E}">
        <p14:creationId xmlns:p14="http://schemas.microsoft.com/office/powerpoint/2010/main" val="1122940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419600"/>
            <a:ext cx="7696200"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این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شرح </a:t>
            </a: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یکی از منابع مهم شرح نهج‏البلاغه ابن میثم، این شرح می‏باشد و از جامع‏ترین شروح نهج‏البلاغه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است. </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endParaRPr>
          </a:p>
          <a:p>
            <a:pPr algn="ct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کیدری در این شرح از شرح نهج‏البلاغه امام وبری و راوندی و بیهقی نام برده و مطالبی از ابن‏سینا و غزالی نیز در شرح خود نقل نموده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rPr>
              <a:t>است.</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Mitra" pitchFamily="2" charset="-78"/>
            </a:endParaRPr>
          </a:p>
        </p:txBody>
      </p:sp>
      <p:sp>
        <p:nvSpPr>
          <p:cNvPr id="5" name="Rectangle 4"/>
          <p:cNvSpPr/>
          <p:nvPr/>
        </p:nvSpPr>
        <p:spPr>
          <a:xfrm>
            <a:off x="2375802" y="990600"/>
            <a:ext cx="6768198" cy="1384995"/>
          </a:xfrm>
          <a:prstGeom prst="rect">
            <a:avLst/>
          </a:prstGeom>
        </p:spPr>
        <p:txBody>
          <a:bodyPr wrap="none">
            <a:spAutoFit/>
          </a:bodyPr>
          <a:lstStyle/>
          <a:p>
            <a:pPr>
              <a:lnSpc>
                <a:spcPct val="150000"/>
              </a:lnSpc>
            </a:pP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ابوالحسن قطب‏الدین محمد بن حسین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کیذری بیهقی</a:t>
            </a:r>
            <a:b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b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(از علماء بزرگ شیعه در قرن ششم)</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endParaRPr>
          </a:p>
        </p:txBody>
      </p:sp>
      <p:sp>
        <p:nvSpPr>
          <p:cNvPr id="6" name="Rectangle 5"/>
          <p:cNvSpPr/>
          <p:nvPr/>
        </p:nvSpPr>
        <p:spPr>
          <a:xfrm>
            <a:off x="3505200" y="2609671"/>
            <a:ext cx="5589933" cy="1200329"/>
          </a:xfrm>
          <a:prstGeom prst="rect">
            <a:avLst/>
          </a:prstGeom>
        </p:spPr>
        <p:txBody>
          <a:bodyPr wrap="square">
            <a:spAutoFit/>
          </a:bodyPr>
          <a:lstStyle/>
          <a:p>
            <a:pPr>
              <a:lnSpc>
                <a:spcPct val="150000"/>
              </a:lnSpc>
            </a:pPr>
            <a:r>
              <a:rPr lang="fa-IR" sz="2400" b="1" dirty="0" smtClean="0">
                <a:blipFill>
                  <a:blip r:embed="rId2"/>
                  <a:tile tx="0" ty="0" sx="100000" sy="100000" flip="none" algn="tl"/>
                </a:blipFill>
                <a:cs typeface="B Nazanin" pitchFamily="2" charset="-78"/>
              </a:rPr>
              <a:t>نگارش این شرح در سال 576 ق پایان یافت. این شرح هم اکنون در دو جلد منتشر شده است.</a:t>
            </a:r>
            <a:endParaRPr lang="fa-IR" sz="2400" b="1" dirty="0">
              <a:blipFill>
                <a:blip r:embed="rId2"/>
                <a:tile tx="0" ty="0" sx="100000" sy="100000" flip="none" algn="tl"/>
              </a:blipFill>
              <a:cs typeface="B Nazanin" pitchFamily="2" charset="-78"/>
            </a:endParaRPr>
          </a:p>
        </p:txBody>
      </p:sp>
      <p:sp>
        <p:nvSpPr>
          <p:cNvPr id="2" name="Rectangle 1"/>
          <p:cNvSpPr/>
          <p:nvPr/>
        </p:nvSpPr>
        <p:spPr>
          <a:xfrm>
            <a:off x="2685381" y="60320"/>
            <a:ext cx="6382419" cy="854080"/>
          </a:xfrm>
          <a:prstGeom prst="rect">
            <a:avLst/>
          </a:prstGeom>
        </p:spPr>
        <p:txBody>
          <a:bodyPr wrap="square">
            <a:spAutoFit/>
          </a:bodyPr>
          <a:lstStyle/>
          <a:p>
            <a:pPr lvl="0">
              <a:lnSpc>
                <a:spcPct val="150000"/>
              </a:lnSpc>
            </a:pPr>
            <a:r>
              <a:rPr lang="fa-IR" sz="3600" b="1" dirty="0">
                <a:solidFill>
                  <a:srgbClr val="FF8021">
                    <a:lumMod val="75000"/>
                  </a:srgbClr>
                </a:solidFill>
                <a:effectLst>
                  <a:glow rad="63500">
                    <a:srgbClr val="5ECCF3">
                      <a:satMod val="175000"/>
                      <a:alpha val="40000"/>
                    </a:srgbClr>
                  </a:glow>
                </a:effectLst>
                <a:cs typeface="B Zar" pitchFamily="2" charset="-78"/>
              </a:rPr>
              <a:t>حدائق الحقائق فی شرح نهج البلاغة </a:t>
            </a:r>
          </a:p>
        </p:txBody>
      </p:sp>
      <p:pic>
        <p:nvPicPr>
          <p:cNvPr id="7" name="Picture 6" descr="D:\نهج البلاغه\کتابشناسی نهج البلاغه\کتابشناسی اصلی نهج البلاغه\2-شروح نهج البلاغه\اسکن شروح به سایر زبانها\3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2151698" cy="3154681"/>
          </a:xfrm>
          <a:prstGeom prst="rect">
            <a:avLst/>
          </a:prstGeom>
          <a:noFill/>
          <a:ln>
            <a:noFill/>
          </a:ln>
        </p:spPr>
      </p:pic>
    </p:spTree>
    <p:extLst>
      <p:ext uri="{BB962C8B-B14F-4D97-AF65-F5344CB8AC3E}">
        <p14:creationId xmlns:p14="http://schemas.microsoft.com/office/powerpoint/2010/main" val="9766933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1280" y="990600"/>
            <a:ext cx="6477000" cy="1012585"/>
          </a:xfrm>
          <a:prstGeom prst="rect">
            <a:avLst/>
          </a:prstGeom>
        </p:spPr>
        <p:txBody>
          <a:bodyPr wrap="square">
            <a:spAutoFit/>
          </a:bodyPr>
          <a:lstStyle/>
          <a:p>
            <a:pPr marL="179070">
              <a:lnSpc>
                <a:spcPct val="115000"/>
              </a:lnSpc>
              <a:spcAft>
                <a:spcPts val="1000"/>
              </a:spcAft>
            </a:pPr>
            <a:r>
              <a:rPr lang="fa-IR" sz="2800" b="1" dirty="0" smtClean="0">
                <a:solidFill>
                  <a:schemeClr val="accent2">
                    <a:lumMod val="50000"/>
                  </a:schemeClr>
                </a:solidFill>
                <a:latin typeface="Calibri"/>
                <a:ea typeface="Calibri"/>
                <a:cs typeface="B Zar" pitchFamily="2" charset="-78"/>
              </a:rPr>
              <a:t>مولف: علی بن ناصر سرخسی </a:t>
            </a:r>
            <a:br>
              <a:rPr lang="fa-IR" sz="2800" b="1" dirty="0" smtClean="0">
                <a:solidFill>
                  <a:schemeClr val="accent2">
                    <a:lumMod val="50000"/>
                  </a:schemeClr>
                </a:solidFill>
                <a:latin typeface="Calibri"/>
                <a:ea typeface="Calibri"/>
                <a:cs typeface="B Zar" pitchFamily="2" charset="-78"/>
              </a:rPr>
            </a:br>
            <a:r>
              <a:rPr lang="fa-IR" sz="2400" b="1" dirty="0" smtClean="0">
                <a:solidFill>
                  <a:schemeClr val="accent2">
                    <a:lumMod val="50000"/>
                  </a:schemeClr>
                </a:solidFill>
                <a:latin typeface="Calibri"/>
                <a:ea typeface="Calibri"/>
                <a:cs typeface="B Zar" pitchFamily="2" charset="-78"/>
              </a:rPr>
              <a:t>(اواخر قرن ششم و اوایل قرن هفتم)</a:t>
            </a:r>
            <a:endParaRPr lang="fa-IR" sz="2400" b="1" dirty="0">
              <a:solidFill>
                <a:schemeClr val="accent2">
                  <a:lumMod val="50000"/>
                </a:schemeClr>
              </a:solidFill>
              <a:cs typeface="B Zar" pitchFamily="2" charset="-78"/>
            </a:endParaRPr>
          </a:p>
        </p:txBody>
      </p:sp>
      <p:sp>
        <p:nvSpPr>
          <p:cNvPr id="5" name="Rectangle 4"/>
          <p:cNvSpPr/>
          <p:nvPr/>
        </p:nvSpPr>
        <p:spPr>
          <a:xfrm>
            <a:off x="304800" y="5167959"/>
            <a:ext cx="8526779" cy="1366528"/>
          </a:xfrm>
          <a:prstGeom prst="rect">
            <a:avLst/>
          </a:prstGeom>
        </p:spPr>
        <p:txBody>
          <a:bodyPr wrap="square">
            <a:spAutoFit/>
          </a:bodyPr>
          <a:lstStyle/>
          <a:p>
            <a:pPr marL="63500" algn="ctr">
              <a:lnSpc>
                <a:spcPct val="115000"/>
              </a:lnSpc>
              <a:spcAft>
                <a:spcPts val="1000"/>
              </a:spcAft>
            </a:pP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B Nazanin" pitchFamily="2" charset="-78"/>
              </a:rPr>
              <a:t>برخی به اشتباه او را معاصر سید رضی و اولین شارح نهج البلاغه معرفی کرده‌اند در حالی که وی در شرح خود از شرح وَبَری و قطب راوندی</a:t>
            </a:r>
            <a:b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B Nazanin" pitchFamily="2" charset="-78"/>
              </a:rPr>
            </a:b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B Nazanin" pitchFamily="2" charset="-78"/>
              </a:rPr>
              <a:t> و قطب الدین کیذری بهره گرفته است.</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B Nazanin" pitchFamily="2" charset="-78"/>
            </a:endParaRPr>
          </a:p>
        </p:txBody>
      </p:sp>
      <p:sp>
        <p:nvSpPr>
          <p:cNvPr id="6" name="Rectangle 5"/>
          <p:cNvSpPr/>
          <p:nvPr/>
        </p:nvSpPr>
        <p:spPr>
          <a:xfrm>
            <a:off x="3112770" y="2902760"/>
            <a:ext cx="5494020" cy="13665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79070" algn="ctr">
              <a:lnSpc>
                <a:spcPct val="115000"/>
              </a:lnSpc>
              <a:spcAft>
                <a:spcPts val="1000"/>
              </a:spcAft>
            </a:pPr>
            <a:r>
              <a:rPr lang="fa-IR" sz="2400" b="1" dirty="0" smtClean="0">
                <a:effectLst/>
                <a:latin typeface="Calibri"/>
                <a:ea typeface="Calibri"/>
                <a:cs typeface="B Mitra" pitchFamily="2" charset="-78"/>
              </a:rPr>
              <a:t>وی در شرح خود به شرح مشکلات عبارات نهج‌البلاغه و تفسیر معضلات و توضیح برخی از کلمات همت گماشته است. </a:t>
            </a:r>
          </a:p>
        </p:txBody>
      </p:sp>
      <p:sp>
        <p:nvSpPr>
          <p:cNvPr id="2" name="Rectangle 1"/>
          <p:cNvSpPr/>
          <p:nvPr/>
        </p:nvSpPr>
        <p:spPr>
          <a:xfrm>
            <a:off x="5181600" y="120631"/>
            <a:ext cx="3886200" cy="800219"/>
          </a:xfrm>
          <a:prstGeom prst="rect">
            <a:avLst/>
          </a:prstGeom>
        </p:spPr>
        <p:txBody>
          <a:bodyPr wrap="square">
            <a:spAutoFit/>
          </a:bodyPr>
          <a:lstStyle/>
          <a:p>
            <a:pPr marL="179070" lvl="0">
              <a:lnSpc>
                <a:spcPct val="115000"/>
              </a:lnSpc>
              <a:spcAft>
                <a:spcPts val="1000"/>
              </a:spcAft>
            </a:pPr>
            <a:r>
              <a:rPr lang="fa-IR" sz="4000" b="1" dirty="0">
                <a:solidFill>
                  <a:srgbClr val="F14124">
                    <a:lumMod val="75000"/>
                  </a:srgbClr>
                </a:solidFill>
                <a:effectLst>
                  <a:glow rad="101600">
                    <a:srgbClr val="5ECCF3">
                      <a:satMod val="175000"/>
                      <a:alpha val="40000"/>
                    </a:srgbClr>
                  </a:glow>
                </a:effectLst>
                <a:latin typeface="Calibri"/>
                <a:ea typeface="Calibri"/>
                <a:cs typeface="B Zar" pitchFamily="2" charset="-78"/>
              </a:rPr>
              <a:t>اعلام نهج البلاغه</a:t>
            </a:r>
          </a:p>
        </p:txBody>
      </p:sp>
      <p:pic>
        <p:nvPicPr>
          <p:cNvPr id="1026" name="Picture 2" descr="http://mtif.org/thumbnail.php?table=pic&amp;full_size=1&amp;id=1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51" y="228600"/>
            <a:ext cx="2267382" cy="335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5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62200" y="990600"/>
            <a:ext cx="6781800" cy="2286000"/>
          </a:xfrm>
        </p:spPr>
        <p:txBody>
          <a:bodyPr>
            <a:normAutofit fontScale="85000" lnSpcReduction="20000"/>
          </a:bodyPr>
          <a:lstStyle/>
          <a:p>
            <a:pPr marL="0" indent="0">
              <a:lnSpc>
                <a:spcPct val="115000"/>
              </a:lnSpc>
              <a:spcAft>
                <a:spcPts val="1000"/>
              </a:spcAft>
              <a:buNone/>
            </a:pP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عبد </a:t>
            </a: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الحمید بن هبة الله بن محمد بن الحسین بن أبی الحدید أبو حامد عز الدین </a:t>
            </a: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معتزلی </a:t>
            </a: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معروف به ابن ابی </a:t>
            </a: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الحدید</a:t>
            </a:r>
          </a:p>
          <a:p>
            <a:pPr marL="0" indent="0">
              <a:lnSpc>
                <a:spcPct val="115000"/>
              </a:lnSpc>
              <a:spcAft>
                <a:spcPts val="1000"/>
              </a:spcAft>
              <a:buNone/>
            </a:pP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ادیب</a:t>
            </a: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 متکلم، مورخ، شاعر و فقیه </a:t>
            </a: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شافعی </a:t>
            </a: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و اصولی </a:t>
            </a: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معتزلی. متولد سال 586 ق در شهر مدائن. </a:t>
            </a:r>
          </a:p>
          <a:p>
            <a:pPr marL="0" indent="0">
              <a:lnSpc>
                <a:spcPct val="115000"/>
              </a:lnSpc>
              <a:spcAft>
                <a:spcPts val="1000"/>
              </a:spcAft>
              <a:buNone/>
            </a:pP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و</a:t>
            </a: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ی در </a:t>
            </a: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سال ۶۵۶ </a:t>
            </a: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ق، در </a:t>
            </a: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سن ۷۰ سالگی در بغداد از دنیا </a:t>
            </a:r>
            <a:r>
              <a:rPr lang="fa-IR" sz="2800" b="1" cap="all" dirty="0" smtClean="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رفت</a:t>
            </a:r>
            <a:r>
              <a:rPr lang="fa-IR" sz="2800" b="1" cap="all" dirty="0">
                <a:ln w="9000" cmpd="sng">
                  <a:solidFill>
                    <a:schemeClr val="accent4">
                      <a:shade val="50000"/>
                      <a:satMod val="120000"/>
                    </a:schemeClr>
                  </a:solidFill>
                  <a:prstDash val="solid"/>
                </a:ln>
                <a:solidFill>
                  <a:schemeClr val="accent5">
                    <a:lumMod val="75000"/>
                  </a:schemeClr>
                </a:solidFill>
                <a:latin typeface="Calibri"/>
                <a:ea typeface="Calibri"/>
                <a:cs typeface="B Zar" pitchFamily="2" charset="-78"/>
              </a:rPr>
              <a:t>.</a:t>
            </a:r>
            <a:endParaRPr lang="en-US" sz="2800" b="1" cap="all" dirty="0">
              <a:ln w="9000" cmpd="sng">
                <a:solidFill>
                  <a:schemeClr val="accent4">
                    <a:shade val="50000"/>
                    <a:satMod val="120000"/>
                  </a:schemeClr>
                </a:solidFill>
                <a:prstDash val="solid"/>
              </a:ln>
              <a:solidFill>
                <a:schemeClr val="accent5">
                  <a:lumMod val="75000"/>
                </a:schemeClr>
              </a:solidFill>
              <a:effectLst/>
              <a:latin typeface="Calibri"/>
              <a:ea typeface="Calibri"/>
              <a:cs typeface="B Zar" pitchFamily="2" charset="-78"/>
            </a:endParaRPr>
          </a:p>
        </p:txBody>
      </p:sp>
      <p:sp>
        <p:nvSpPr>
          <p:cNvPr id="4" name="Rectangle 3"/>
          <p:cNvSpPr/>
          <p:nvPr/>
        </p:nvSpPr>
        <p:spPr>
          <a:xfrm>
            <a:off x="76200" y="5029200"/>
            <a:ext cx="8981313" cy="1791260"/>
          </a:xfrm>
          <a:prstGeom prst="rect">
            <a:avLst/>
          </a:prstGeom>
        </p:spPr>
        <p:txBody>
          <a:bodyPr wrap="square">
            <a:spAutoFit/>
          </a:bodyPr>
          <a:lstStyle/>
          <a:p>
            <a:pPr lvl="0" algn="ctr">
              <a:lnSpc>
                <a:spcPct val="115000"/>
              </a:lnSpc>
              <a:spcBef>
                <a:spcPct val="20000"/>
              </a:spcBef>
              <a:spcAft>
                <a:spcPts val="1000"/>
              </a:spcAft>
              <a:buClr>
                <a:srgbClr val="F14124">
                  <a:lumMod val="75000"/>
                </a:srgbClr>
              </a:buClr>
              <a:buSzPct val="130000"/>
            </a:pPr>
            <a:r>
              <a:rPr lang="fa-IR" sz="2400" b="1" dirty="0">
                <a:solidFill>
                  <a:srgbClr val="002060"/>
                </a:solidFill>
                <a:latin typeface="Calibri"/>
                <a:ea typeface="Calibri"/>
                <a:cs typeface="B Nazanin" pitchFamily="2" charset="-78"/>
              </a:rPr>
              <a:t>به اعتقاد </a:t>
            </a:r>
            <a:r>
              <a:rPr lang="fa-IR" sz="2400" b="1" dirty="0" smtClean="0">
                <a:solidFill>
                  <a:srgbClr val="002060"/>
                </a:solidFill>
                <a:latin typeface="Calibri"/>
                <a:ea typeface="Calibri"/>
                <a:cs typeface="B Nazanin" pitchFamily="2" charset="-78"/>
              </a:rPr>
              <a:t>علامه </a:t>
            </a:r>
            <a:r>
              <a:rPr lang="fa-IR" sz="2400" b="1" dirty="0">
                <a:solidFill>
                  <a:srgbClr val="002060"/>
                </a:solidFill>
                <a:latin typeface="Calibri"/>
                <a:ea typeface="Calibri"/>
                <a:cs typeface="B Nazanin" pitchFamily="2" charset="-78"/>
              </a:rPr>
              <a:t>شوشتری و دکتر سید جواد مصطفوی، این شرح یکی از معروفترین، مهمترین و کاملترین و متین‏ترین شرحهای نهج‏البلاغه است و با توجه به اینکه ابن ابی الحدید در شرح خود به فضایل بی‏شمار امام </a:t>
            </a:r>
            <a:r>
              <a:rPr lang="fa-IR" sz="2400" b="1" dirty="0" smtClean="0">
                <a:solidFill>
                  <a:srgbClr val="002060"/>
                </a:solidFill>
                <a:latin typeface="Calibri"/>
                <a:ea typeface="Calibri"/>
                <a:cs typeface="B Nazanin" pitchFamily="2" charset="-78"/>
              </a:rPr>
              <a:t>علی(ع) </a:t>
            </a:r>
            <a:r>
              <a:rPr lang="fa-IR" sz="2400" b="1" dirty="0">
                <a:solidFill>
                  <a:srgbClr val="002060"/>
                </a:solidFill>
                <a:latin typeface="Calibri"/>
                <a:ea typeface="Calibri"/>
                <a:cs typeface="B Nazanin" pitchFamily="2" charset="-78"/>
              </a:rPr>
              <a:t>و مطاعن مخالفان او اعتراف کرده است، بعضی از دانشمندان اهل سنت او را متمایل به تشیع یا شیعه دانسته‏</a:t>
            </a:r>
            <a:r>
              <a:rPr lang="fa-IR" sz="2400" b="1" dirty="0" smtClean="0">
                <a:solidFill>
                  <a:srgbClr val="002060"/>
                </a:solidFill>
                <a:latin typeface="Calibri"/>
                <a:ea typeface="Calibri"/>
                <a:cs typeface="B Nazanin" pitchFamily="2" charset="-78"/>
              </a:rPr>
              <a:t>اند.</a:t>
            </a:r>
            <a:endParaRPr lang="en-US" dirty="0">
              <a:solidFill>
                <a:schemeClr val="accent6">
                  <a:lumMod val="75000"/>
                </a:schemeClr>
              </a:solidFill>
              <a:latin typeface="Calibri"/>
              <a:ea typeface="Calibri"/>
              <a:cs typeface="Arial"/>
            </a:endParaRPr>
          </a:p>
        </p:txBody>
      </p:sp>
      <p:sp>
        <p:nvSpPr>
          <p:cNvPr id="5" name="Rectangle 4"/>
          <p:cNvSpPr/>
          <p:nvPr/>
        </p:nvSpPr>
        <p:spPr>
          <a:xfrm>
            <a:off x="184458" y="3429000"/>
            <a:ext cx="8807142" cy="1568635"/>
          </a:xfrm>
          <a:prstGeom prst="rect">
            <a:avLst/>
          </a:prstGeom>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a:lnSpc>
                <a:spcPct val="115000"/>
              </a:lnSpc>
              <a:spcBef>
                <a:spcPct val="20000"/>
              </a:spcBef>
              <a:spcAft>
                <a:spcPts val="1000"/>
              </a:spcAft>
              <a:buClr>
                <a:srgbClr val="F14124">
                  <a:lumMod val="75000"/>
                </a:srgbClr>
              </a:buClr>
              <a:buSzPct val="130000"/>
            </a:pPr>
            <a:r>
              <a:rPr lang="fa-IR" sz="2400" b="1" dirty="0" smtClean="0">
                <a:solidFill>
                  <a:srgbClr val="FF0000"/>
                </a:solidFill>
                <a:effectLst>
                  <a:glow rad="228600">
                    <a:schemeClr val="accent3">
                      <a:satMod val="175000"/>
                      <a:alpha val="40000"/>
                    </a:schemeClr>
                  </a:glow>
                </a:effectLst>
                <a:latin typeface="Calibri"/>
                <a:ea typeface="Calibri"/>
                <a:cs typeface="B Mitra" pitchFamily="2" charset="-78"/>
              </a:rPr>
              <a:t>این شرح در 20 جلد به چاپ رسیده و منتشر شده است.</a:t>
            </a:r>
          </a:p>
          <a:p>
            <a:pPr lvl="0" algn="ctr">
              <a:lnSpc>
                <a:spcPct val="115000"/>
              </a:lnSpc>
              <a:spcBef>
                <a:spcPct val="20000"/>
              </a:spcBef>
              <a:spcAft>
                <a:spcPts val="1000"/>
              </a:spcAft>
              <a:buClr>
                <a:srgbClr val="F14124">
                  <a:lumMod val="75000"/>
                </a:srgbClr>
              </a:buClr>
              <a:buSzPct val="130000"/>
            </a:pPr>
            <a:r>
              <a:rPr lang="fa-IR" sz="2400" b="1" dirty="0">
                <a:solidFill>
                  <a:srgbClr val="FF0000"/>
                </a:solidFill>
                <a:effectLst>
                  <a:glow rad="228600">
                    <a:schemeClr val="accent3">
                      <a:satMod val="175000"/>
                      <a:alpha val="40000"/>
                    </a:schemeClr>
                  </a:glow>
                </a:effectLst>
                <a:latin typeface="Calibri"/>
                <a:ea typeface="Calibri"/>
                <a:cs typeface="B Mitra" pitchFamily="2" charset="-78"/>
              </a:rPr>
              <a:t> سبک </a:t>
            </a:r>
            <a:r>
              <a:rPr lang="fa-IR" sz="2400" b="1" dirty="0" smtClean="0">
                <a:solidFill>
                  <a:srgbClr val="FF0000"/>
                </a:solidFill>
                <a:effectLst>
                  <a:glow rad="228600">
                    <a:schemeClr val="accent3">
                      <a:satMod val="175000"/>
                      <a:alpha val="40000"/>
                    </a:schemeClr>
                  </a:glow>
                </a:effectLst>
                <a:latin typeface="Calibri"/>
                <a:ea typeface="Calibri"/>
                <a:cs typeface="B Mitra" pitchFamily="2" charset="-78"/>
              </a:rPr>
              <a:t>نگارش این شرح </a:t>
            </a:r>
            <a:r>
              <a:rPr lang="fa-IR" sz="2400" b="1" dirty="0">
                <a:solidFill>
                  <a:srgbClr val="FF0000"/>
                </a:solidFill>
                <a:effectLst>
                  <a:glow rad="228600">
                    <a:schemeClr val="accent3">
                      <a:satMod val="175000"/>
                      <a:alpha val="40000"/>
                    </a:schemeClr>
                  </a:glow>
                </a:effectLst>
                <a:latin typeface="Calibri"/>
                <a:ea typeface="Calibri"/>
                <a:cs typeface="B Mitra" pitchFamily="2" charset="-78"/>
              </a:rPr>
              <a:t>تاریخی و ادبی و اخلاقی </a:t>
            </a:r>
            <a:r>
              <a:rPr lang="fa-IR" sz="2400" b="1" dirty="0" smtClean="0">
                <a:solidFill>
                  <a:srgbClr val="FF0000"/>
                </a:solidFill>
                <a:effectLst>
                  <a:glow rad="228600">
                    <a:schemeClr val="accent3">
                      <a:satMod val="175000"/>
                      <a:alpha val="40000"/>
                    </a:schemeClr>
                  </a:glow>
                </a:effectLst>
                <a:latin typeface="Calibri"/>
                <a:ea typeface="Calibri"/>
                <a:cs typeface="B Mitra" pitchFamily="2" charset="-78"/>
              </a:rPr>
              <a:t>است </a:t>
            </a:r>
            <a:r>
              <a:rPr lang="fa-IR" sz="2400" b="1" dirty="0">
                <a:solidFill>
                  <a:srgbClr val="FF0000"/>
                </a:solidFill>
                <a:effectLst>
                  <a:glow rad="228600">
                    <a:schemeClr val="accent3">
                      <a:satMod val="175000"/>
                      <a:alpha val="40000"/>
                    </a:schemeClr>
                  </a:glow>
                </a:effectLst>
                <a:latin typeface="Calibri"/>
                <a:ea typeface="Calibri"/>
                <a:cs typeface="B Mitra" pitchFamily="2" charset="-78"/>
              </a:rPr>
              <a:t>در بحثهای تاریخی </a:t>
            </a:r>
            <a:r>
              <a:rPr lang="fa-IR" sz="2400" b="1" dirty="0" smtClean="0">
                <a:solidFill>
                  <a:srgbClr val="FF0000"/>
                </a:solidFill>
                <a:effectLst>
                  <a:glow rad="228600">
                    <a:schemeClr val="accent3">
                      <a:satMod val="175000"/>
                      <a:alpha val="40000"/>
                    </a:schemeClr>
                  </a:glow>
                </a:effectLst>
                <a:latin typeface="Calibri"/>
                <a:ea typeface="Calibri"/>
                <a:cs typeface="B Mitra" pitchFamily="2" charset="-78"/>
              </a:rPr>
              <a:t>بسیار سخن آورده شده است.</a:t>
            </a:r>
            <a:endParaRPr lang="en-US" b="1" dirty="0">
              <a:solidFill>
                <a:srgbClr val="FF0000"/>
              </a:solidFill>
              <a:effectLst>
                <a:glow rad="228600">
                  <a:schemeClr val="accent3">
                    <a:satMod val="175000"/>
                    <a:alpha val="40000"/>
                  </a:schemeClr>
                </a:glow>
              </a:effectLst>
              <a:latin typeface="Calibri"/>
              <a:ea typeface="Calibri"/>
              <a:cs typeface="B Mitra" pitchFamily="2" charset="-78"/>
            </a:endParaRPr>
          </a:p>
        </p:txBody>
      </p:sp>
      <p:sp>
        <p:nvSpPr>
          <p:cNvPr id="2" name="Rectangle 1"/>
          <p:cNvSpPr/>
          <p:nvPr/>
        </p:nvSpPr>
        <p:spPr>
          <a:xfrm>
            <a:off x="4572000" y="76200"/>
            <a:ext cx="4419600" cy="871008"/>
          </a:xfrm>
          <a:prstGeom prst="rect">
            <a:avLst/>
          </a:prstGeom>
        </p:spPr>
        <p:txBody>
          <a:bodyPr wrap="square">
            <a:spAutoFit/>
          </a:bodyPr>
          <a:lstStyle/>
          <a:p>
            <a:pPr lvl="0">
              <a:lnSpc>
                <a:spcPct val="115000"/>
              </a:lnSpc>
              <a:spcBef>
                <a:spcPct val="20000"/>
              </a:spcBef>
              <a:spcAft>
                <a:spcPts val="1000"/>
              </a:spcAft>
              <a:buClr>
                <a:srgbClr val="F14124">
                  <a:lumMod val="75000"/>
                </a:srgbClr>
              </a:buClr>
              <a:buSzPct val="130000"/>
            </a:pPr>
            <a:r>
              <a:rPr lang="fa-IR" sz="4400" b="1" cap="all" dirty="0" smtClean="0">
                <a:ln w="9000" cmpd="sng">
                  <a:solidFill>
                    <a:srgbClr val="5DCEAF">
                      <a:shade val="50000"/>
                      <a:satMod val="120000"/>
                    </a:srgbClr>
                  </a:solidFill>
                  <a:prstDash val="solid"/>
                </a:ln>
                <a:solidFill>
                  <a:srgbClr val="00CC00"/>
                </a:solidFill>
                <a:effectLst>
                  <a:reflection blurRad="12700" stA="28000" endPos="45000" dist="1000" dir="5400000" sy="-100000" algn="bl" rotWithShape="0"/>
                </a:effectLst>
                <a:latin typeface="Calibri"/>
                <a:ea typeface="Calibri"/>
                <a:cs typeface="B Zar" pitchFamily="2" charset="-78"/>
              </a:rPr>
              <a:t>شرح ابن ابی الحدید</a:t>
            </a:r>
            <a:endParaRPr lang="fa-IR" sz="4400" b="1" cap="all" dirty="0">
              <a:ln w="9000" cmpd="sng">
                <a:solidFill>
                  <a:srgbClr val="5DCEAF">
                    <a:shade val="50000"/>
                    <a:satMod val="120000"/>
                  </a:srgbClr>
                </a:solidFill>
                <a:prstDash val="solid"/>
              </a:ln>
              <a:solidFill>
                <a:srgbClr val="00CC00"/>
              </a:solidFill>
              <a:effectLst>
                <a:reflection blurRad="12700" stA="28000" endPos="45000" dist="1000" dir="5400000" sy="-100000" algn="bl" rotWithShape="0"/>
              </a:effectLst>
              <a:latin typeface="Calibri"/>
              <a:ea typeface="Calibri"/>
              <a:cs typeface="B Zar" pitchFamily="2" charset="-78"/>
            </a:endParaRPr>
          </a:p>
        </p:txBody>
      </p:sp>
      <p:pic>
        <p:nvPicPr>
          <p:cNvPr id="1026" name="Picture 2" descr="D:\کتابشناسی نهج البلاغه\لیست نهایی و اصلی کتاب های نهج البلاغه\2-شروح نهج البلاغه\اسکن شروح به سایر زبانها\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58" y="246465"/>
            <a:ext cx="2025342" cy="297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08883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1735</TotalTime>
  <Words>2132</Words>
  <Application>Microsoft Office PowerPoint</Application>
  <PresentationFormat>On-screen Show (4:3)</PresentationFormat>
  <Paragraphs>210</Paragraphs>
  <Slides>42</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42</vt:i4>
      </vt:variant>
    </vt:vector>
  </HeadingPairs>
  <TitlesOfParts>
    <vt:vector size="59" baseType="lpstr">
      <vt:lpstr>2  Mitra</vt:lpstr>
      <vt:lpstr>2  Zar</vt:lpstr>
      <vt:lpstr>Adobe Arabic</vt:lpstr>
      <vt:lpstr>Arial</vt:lpstr>
      <vt:lpstr>B Badr</vt:lpstr>
      <vt:lpstr>B Compset</vt:lpstr>
      <vt:lpstr>B Jadid</vt:lpstr>
      <vt:lpstr>B Lotus</vt:lpstr>
      <vt:lpstr>B Mitra</vt:lpstr>
      <vt:lpstr>B Nazanin</vt:lpstr>
      <vt:lpstr>B Yagut</vt:lpstr>
      <vt:lpstr>B Zar</vt:lpstr>
      <vt:lpstr>Calibri</vt:lpstr>
      <vt:lpstr>Georgia</vt:lpstr>
      <vt:lpstr>Tahoma</vt:lpstr>
      <vt:lpstr>Trebuchet MS</vt:lpstr>
      <vt:lpstr>Slipstream</vt:lpstr>
      <vt:lpstr>شروح نهج البلاغه</vt:lpstr>
      <vt:lpstr>PowerPoint Presentation</vt:lpstr>
      <vt:lpstr>تا کنون بیش از 120 شرح از نهج البلاغه نوشته شده که هر یک دارای ویژگی هایی خاص و قابل توجه است</vt:lpstr>
      <vt:lpstr>* معارج نهج البلاغه  (ابوالحسن علی بن زید بیهقی، متوفای 565 ق) * منهاج البراعه فی شرح نهج البلاغه  (قطب الدین راوندی، متوفای 573 ق) * حدائق الحقایق فی شرح نهج البلاغه (قطب الدین کیذری – قرن ششم) * شرح ابن ابی الحدید معتزلی (قرن هفتم) * مصباح السالکین  ابن میثم بحرانی (قرن هفتم) * منهاج البراعه فی شرح نهج البلاغه  (میرزا حبیب الله خوئی، متوفای 1324 ق) * بهج الصباغه فی شرح نهج البلاغه  (علامه تستری (شوشتری))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ترجمه و تفسیر نهج البلاغه (علامه محمد تقی جعفری) * پیام امام امیرالمومنین(ع) (آیت الله مکارم شیرازی) * منشور جاودانه  (آیت الله دین پرور) * اندیشه های سیاسی – تربیتی در نامه‌های نهج البلاغه (احمد بهشتی)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تا کنون بیش از هشتاد ترجمه به زبان فارسی از نهج البلاغه  منتشر شده است  که هر یک دارای ویژگی هایی بوده و از جهاتی قابل توجه است</vt:lpstr>
      <vt:lpstr>PowerPoint Presentation</vt:lpstr>
      <vt:lpstr>- ترجمه فیض الاسلام -ترجمه سید جعفر شهیدی - ترجمه عبدالمحمد آیتی - ترجمه محمد دشتی - ترجمه حسین استادولی  - ترجمه آیت الله مکارم شیرازی - ترجمه آیت الله دین پرور - ترجمه علی شیروانی - ترجمه حسین انصاریان - ترجمه عقیقی بخشایشی - ترجمه محمد علی انصاری - ترجمه عبدالمجید معادیخواه و ... </vt:lpstr>
      <vt:lpstr>- ترجمه سید کاظم ارفع -ترجمه محمد مهدی فولادوند - ترجمه مصطفی زمانی - ترجمه احمد سپهر خراسانی - ترجمه علی اکبر مظاهری - ترجمه سید مهدی حجتی - ترجمه محمد مهدی جعفری - ترجمه ناصر احمد زاده - ترجمه محمد بهشتی - ترجمه محمد جواد شریعت - ترجمه خانم ناهید آقا میرزایی  و جدید ترین ترجمه: دکتر علی موسوی گرمارودی</vt:lpstr>
      <vt:lpstr>- ترجمه منظوم امید مجد - ترجمه منظوم شهاب تشکری آرانی - ترجمه منظوم محمد حسین سلطانی - ترجمه منظوم ناصر باریکانی طالقانی - ترجمه منظوم حسین ملائی - ترجمه منظوم مهدی شفیعی (پردیسی) - ترجمه منظوم عباس مهوری حبیب آبادی - ترجمه منظوم محمود رزاقی  - ترجمه منظوم عباس ایراندوست گوهری و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اساتید نهج البلاغه</dc:title>
  <dc:creator>pc</dc:creator>
  <cp:lastModifiedBy>Windows User</cp:lastModifiedBy>
  <cp:revision>116</cp:revision>
  <cp:lastPrinted>2015-10-12T12:41:05Z</cp:lastPrinted>
  <dcterms:created xsi:type="dcterms:W3CDTF">2015-04-20T10:38:02Z</dcterms:created>
  <dcterms:modified xsi:type="dcterms:W3CDTF">2017-10-04T10:48:13Z</dcterms:modified>
</cp:coreProperties>
</file>