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7" r:id="rId1"/>
  </p:sldMasterIdLst>
  <p:sldIdLst>
    <p:sldId id="265" r:id="rId2"/>
    <p:sldId id="266" r:id="rId3"/>
    <p:sldId id="263" r:id="rId4"/>
    <p:sldId id="310" r:id="rId5"/>
    <p:sldId id="264" r:id="rId6"/>
    <p:sldId id="267" r:id="rId7"/>
    <p:sldId id="284" r:id="rId8"/>
    <p:sldId id="268" r:id="rId9"/>
    <p:sldId id="286" r:id="rId10"/>
    <p:sldId id="285" r:id="rId11"/>
    <p:sldId id="283" r:id="rId12"/>
    <p:sldId id="287" r:id="rId13"/>
    <p:sldId id="288" r:id="rId14"/>
    <p:sldId id="270" r:id="rId15"/>
    <p:sldId id="271" r:id="rId16"/>
    <p:sldId id="272" r:id="rId17"/>
    <p:sldId id="273" r:id="rId18"/>
    <p:sldId id="275" r:id="rId19"/>
    <p:sldId id="278" r:id="rId20"/>
    <p:sldId id="277" r:id="rId21"/>
    <p:sldId id="279" r:id="rId22"/>
    <p:sldId id="274" r:id="rId23"/>
    <p:sldId id="280" r:id="rId24"/>
    <p:sldId id="282" r:id="rId25"/>
    <p:sldId id="281" r:id="rId26"/>
    <p:sldId id="289" r:id="rId27"/>
    <p:sldId id="290" r:id="rId28"/>
    <p:sldId id="291" r:id="rId29"/>
    <p:sldId id="293" r:id="rId30"/>
    <p:sldId id="292"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FF66"/>
    <a:srgbClr val="B3C5DA"/>
    <a:srgbClr val="663C60"/>
    <a:srgbClr val="FFFFFF"/>
    <a:srgbClr val="FF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687" autoAdjust="0"/>
  </p:normalViewPr>
  <p:slideViewPr>
    <p:cSldViewPr>
      <p:cViewPr varScale="1">
        <p:scale>
          <a:sx n="70" d="100"/>
          <a:sy n="70" d="100"/>
        </p:scale>
        <p:origin x="-510" y="-90"/>
      </p:cViewPr>
      <p:guideLst>
        <p:guide orient="horz" pos="2160"/>
        <p:guide pos="2880"/>
      </p:guideLst>
    </p:cSldViewPr>
  </p:slideViewPr>
  <p:outlineViewPr>
    <p:cViewPr>
      <p:scale>
        <a:sx n="33" d="100"/>
        <a:sy n="33" d="100"/>
      </p:scale>
      <p:origin x="0" y="2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endParaRPr lang="hi-IN"/>
          </a:p>
        </p:txBody>
      </p:sp>
      <p:sp>
        <p:nvSpPr>
          <p:cNvPr id="16" name="Slide Number Placeholder 15"/>
          <p:cNvSpPr>
            <a:spLocks noGrp="1"/>
          </p:cNvSpPr>
          <p:nvPr>
            <p:ph type="sldNum" sz="quarter" idx="11"/>
          </p:nvPr>
        </p:nvSpPr>
        <p:spPr/>
        <p:txBody>
          <a:bodyPr/>
          <a:lstStyle/>
          <a:p>
            <a:pPr>
              <a:defRPr/>
            </a:pPr>
            <a:fld id="{626C8BE0-459E-4197-BC33-4A52CF2CFD54}" type="slidenum">
              <a:rPr lang="fa-IR" smtClean="0"/>
              <a:pPr>
                <a:defRPr/>
              </a:pPr>
              <a:t>‹#›</a:t>
            </a:fld>
            <a:endParaRPr lang="hi-IN"/>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hi-IN"/>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DEAF9A-84D0-4A2A-8458-F04F72BD042C}" type="slidenum">
              <a:rPr lang="fa-IR" smtClean="0"/>
              <a:pPr>
                <a:defRPr/>
              </a:pPr>
              <a:t>‹#›</a:t>
            </a:fld>
            <a:endParaRPr lang="hi-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hi-IN"/>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BA779E-611F-4FA5-A48F-49ECD62C8201}" type="slidenum">
              <a:rPr lang="fa-IR" smtClean="0"/>
              <a:pPr>
                <a:defRPr/>
              </a:pPr>
              <a:t>‹#›</a:t>
            </a:fld>
            <a:endParaRPr lang="hi-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hi-IN"/>
          </a:p>
        </p:txBody>
      </p:sp>
      <p:sp>
        <p:nvSpPr>
          <p:cNvPr id="15" name="Slide Number Placeholder 14"/>
          <p:cNvSpPr>
            <a:spLocks noGrp="1"/>
          </p:cNvSpPr>
          <p:nvPr>
            <p:ph type="sldNum" sz="quarter" idx="15"/>
          </p:nvPr>
        </p:nvSpPr>
        <p:spPr/>
        <p:txBody>
          <a:bodyPr/>
          <a:lstStyle>
            <a:lvl1pPr algn="ctr">
              <a:defRPr/>
            </a:lvl1pPr>
          </a:lstStyle>
          <a:p>
            <a:pPr>
              <a:defRPr/>
            </a:pPr>
            <a:fld id="{D2B6C932-0DD7-457C-9F14-3244A0E7FAD7}" type="slidenum">
              <a:rPr lang="fa-IR" smtClean="0"/>
              <a:pPr>
                <a:defRPr/>
              </a:pPr>
              <a:t>‹#›</a:t>
            </a:fld>
            <a:endParaRPr lang="hi-IN"/>
          </a:p>
        </p:txBody>
      </p:sp>
      <p:sp>
        <p:nvSpPr>
          <p:cNvPr id="16" name="Footer Placeholder 15"/>
          <p:cNvSpPr>
            <a:spLocks noGrp="1"/>
          </p:cNvSpPr>
          <p:nvPr>
            <p:ph type="ftr" sz="quarter" idx="16"/>
          </p:nvPr>
        </p:nvSpPr>
        <p:spPr/>
        <p:txBody>
          <a:bodyPr/>
          <a:lstStyle/>
          <a:p>
            <a:pPr>
              <a:defRPr/>
            </a:pP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hi-IN"/>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1A2F53-0847-437F-AB78-A255C2998FE8}" type="slidenum">
              <a:rPr lang="fa-IR" smtClean="0"/>
              <a:pPr>
                <a:defRPr/>
              </a:pPr>
              <a:t>‹#›</a:t>
            </a:fld>
            <a:endParaRPr lang="hi-IN"/>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hi-IN"/>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AC14FC-14EF-4169-9302-9A968F6517E9}" type="slidenum">
              <a:rPr lang="fa-IR" smtClean="0"/>
              <a:pPr>
                <a:defRPr/>
              </a:pPr>
              <a:t>‹#›</a:t>
            </a:fld>
            <a:endParaRPr lang="hi-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932FA43D-016C-4953-A2EA-7D062F237B5E}" type="slidenum">
              <a:rPr lang="fa-IR" smtClean="0"/>
              <a:pPr>
                <a:defRPr/>
              </a:pPr>
              <a:t>‹#›</a:t>
            </a:fld>
            <a:endParaRPr lang="hi-IN"/>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sz="half" idx="10"/>
          </p:nvPr>
        </p:nvSpPr>
        <p:spPr/>
        <p:txBody>
          <a:bodyPr/>
          <a:lstStyle/>
          <a:p>
            <a:pPr>
              <a:defRPr/>
            </a:pPr>
            <a:endParaRPr lang="hi-IN"/>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hi-IN"/>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19DAA2D-DBCF-4AF9-8F81-4BDCD0389174}" type="slidenum">
              <a:rPr lang="fa-IR" smtClean="0"/>
              <a:pPr>
                <a:defRPr/>
              </a:pPr>
              <a:t>‹#›</a:t>
            </a:fld>
            <a:endParaRPr lang="hi-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hi-IN"/>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C64C1A5-68D6-4CF5-B34A-ADE5F6465B24}" type="slidenum">
              <a:rPr lang="fa-IR" smtClean="0"/>
              <a:pPr>
                <a:defRPr/>
              </a:pPr>
              <a:t>‹#›</a:t>
            </a:fld>
            <a:endParaRPr lang="hi-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hi-IN"/>
          </a:p>
        </p:txBody>
      </p:sp>
      <p:sp>
        <p:nvSpPr>
          <p:cNvPr id="9" name="Slide Number Placeholder 8"/>
          <p:cNvSpPr>
            <a:spLocks noGrp="1"/>
          </p:cNvSpPr>
          <p:nvPr>
            <p:ph type="sldNum" sz="quarter" idx="15"/>
          </p:nvPr>
        </p:nvSpPr>
        <p:spPr/>
        <p:txBody>
          <a:bodyPr/>
          <a:lstStyle/>
          <a:p>
            <a:pPr>
              <a:defRPr/>
            </a:pPr>
            <a:fld id="{9C03CF9A-D2F6-4810-8066-E72B1E8EE394}" type="slidenum">
              <a:rPr lang="fa-IR" smtClean="0"/>
              <a:pPr>
                <a:defRPr/>
              </a:pPr>
              <a:t>‹#›</a:t>
            </a:fld>
            <a:endParaRPr lang="hi-IN"/>
          </a:p>
        </p:txBody>
      </p:sp>
      <p:sp>
        <p:nvSpPr>
          <p:cNvPr id="10" name="Footer Placeholder 9"/>
          <p:cNvSpPr>
            <a:spLocks noGrp="1"/>
          </p:cNvSpPr>
          <p:nvPr>
            <p:ph type="ftr" sz="quarter" idx="16"/>
          </p:nvPr>
        </p:nvSpPr>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hi-IN"/>
          </a:p>
        </p:txBody>
      </p:sp>
      <p:sp>
        <p:nvSpPr>
          <p:cNvPr id="9" name="Slide Number Placeholder 8"/>
          <p:cNvSpPr>
            <a:spLocks noGrp="1"/>
          </p:cNvSpPr>
          <p:nvPr>
            <p:ph type="sldNum" sz="quarter" idx="11"/>
          </p:nvPr>
        </p:nvSpPr>
        <p:spPr/>
        <p:txBody>
          <a:bodyPr/>
          <a:lstStyle/>
          <a:p>
            <a:pPr>
              <a:defRPr/>
            </a:pPr>
            <a:fld id="{4B35B7C7-D37F-42DB-ACBD-414AD304AB88}" type="slidenum">
              <a:rPr lang="fa-IR" smtClean="0"/>
              <a:pPr>
                <a:defRPr/>
              </a:pPr>
              <a:t>‹#›</a:t>
            </a:fld>
            <a:endParaRPr lang="hi-IN"/>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hi-IN"/>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AF0CC936-D4BA-4BA1-989B-503C2BFF7EA7}" type="slidenum">
              <a:rPr lang="fa-IR" smtClean="0"/>
              <a:pPr>
                <a:defRPr/>
              </a:pPr>
              <a:t>‹#›</a:t>
            </a:fld>
            <a:endParaRPr lang="hi-IN"/>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715000" y="4429125"/>
            <a:ext cx="3143250" cy="2071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dirty="0"/>
          </a:p>
        </p:txBody>
      </p:sp>
      <p:sp>
        <p:nvSpPr>
          <p:cNvPr id="5" name="Oval 4"/>
          <p:cNvSpPr/>
          <p:nvPr/>
        </p:nvSpPr>
        <p:spPr>
          <a:xfrm>
            <a:off x="2786063" y="2428875"/>
            <a:ext cx="3143250" cy="2000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dirty="0"/>
          </a:p>
        </p:txBody>
      </p:sp>
      <p:sp>
        <p:nvSpPr>
          <p:cNvPr id="6" name="Oval 5"/>
          <p:cNvSpPr/>
          <p:nvPr/>
        </p:nvSpPr>
        <p:spPr>
          <a:xfrm>
            <a:off x="214313" y="214313"/>
            <a:ext cx="2857500" cy="2071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dirty="0"/>
          </a:p>
        </p:txBody>
      </p:sp>
      <p:sp>
        <p:nvSpPr>
          <p:cNvPr id="13317" name="Rectangle 6"/>
          <p:cNvSpPr>
            <a:spLocks noChangeArrowheads="1"/>
          </p:cNvSpPr>
          <p:nvPr/>
        </p:nvSpPr>
        <p:spPr bwMode="auto">
          <a:xfrm>
            <a:off x="5794375" y="5135563"/>
            <a:ext cx="2998788" cy="769937"/>
          </a:xfrm>
          <a:prstGeom prst="rect">
            <a:avLst/>
          </a:prstGeom>
          <a:noFill/>
          <a:ln w="9525">
            <a:noFill/>
            <a:miter lim="800000"/>
            <a:headEnd/>
            <a:tailEnd/>
          </a:ln>
        </p:spPr>
        <p:txBody>
          <a:bodyPr wrap="none">
            <a:spAutoFit/>
          </a:bodyPr>
          <a:lstStyle/>
          <a:p>
            <a:pPr algn="ctr"/>
            <a:r>
              <a:rPr lang="fa-IR" sz="4400" dirty="0">
                <a:cs typeface="2  Lotus" pitchFamily="2" charset="-78"/>
              </a:rPr>
              <a:t>مقدمات پژوهش</a:t>
            </a:r>
          </a:p>
        </p:txBody>
      </p:sp>
      <p:sp>
        <p:nvSpPr>
          <p:cNvPr id="13318" name="Rectangle 7"/>
          <p:cNvSpPr>
            <a:spLocks noChangeArrowheads="1"/>
          </p:cNvSpPr>
          <p:nvPr/>
        </p:nvSpPr>
        <p:spPr bwMode="auto">
          <a:xfrm>
            <a:off x="2817813" y="3000375"/>
            <a:ext cx="3000375" cy="769938"/>
          </a:xfrm>
          <a:prstGeom prst="rect">
            <a:avLst/>
          </a:prstGeom>
          <a:noFill/>
          <a:ln w="9525">
            <a:noFill/>
            <a:miter lim="800000"/>
            <a:headEnd/>
            <a:tailEnd/>
          </a:ln>
        </p:spPr>
        <p:txBody>
          <a:bodyPr>
            <a:spAutoFit/>
          </a:bodyPr>
          <a:lstStyle/>
          <a:p>
            <a:pPr algn="ctr"/>
            <a:r>
              <a:rPr lang="fa-IR" sz="4400" dirty="0">
                <a:cs typeface="2  Lotus" pitchFamily="2" charset="-78"/>
              </a:rPr>
              <a:t>پژوهش مقدماتي</a:t>
            </a:r>
          </a:p>
        </p:txBody>
      </p:sp>
      <p:sp>
        <p:nvSpPr>
          <p:cNvPr id="13319" name="Rectangle 9"/>
          <p:cNvSpPr>
            <a:spLocks noChangeArrowheads="1"/>
          </p:cNvSpPr>
          <p:nvPr/>
        </p:nvSpPr>
        <p:spPr bwMode="auto">
          <a:xfrm>
            <a:off x="101600" y="817563"/>
            <a:ext cx="3000375" cy="769937"/>
          </a:xfrm>
          <a:prstGeom prst="rect">
            <a:avLst/>
          </a:prstGeom>
          <a:noFill/>
          <a:ln w="9525">
            <a:noFill/>
            <a:miter lim="800000"/>
            <a:headEnd/>
            <a:tailEnd/>
          </a:ln>
        </p:spPr>
        <p:txBody>
          <a:bodyPr>
            <a:spAutoFit/>
          </a:bodyPr>
          <a:lstStyle/>
          <a:p>
            <a:pPr algn="ctr"/>
            <a:r>
              <a:rPr lang="fa-IR" sz="4400" dirty="0">
                <a:cs typeface="2  Lotus" pitchFamily="2" charset="-78"/>
              </a:rPr>
              <a:t>پژوهش‌حرفه‌اي</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500" fill="hold"/>
                                        <p:tgtEl>
                                          <p:spTgt spid="13319"/>
                                        </p:tgtEl>
                                        <p:attrNameLst>
                                          <p:attrName>ppt_x</p:attrName>
                                        </p:attrNameLst>
                                      </p:cBhvr>
                                      <p:tavLst>
                                        <p:tav tm="0">
                                          <p:val>
                                            <p:strVal val="#ppt_x"/>
                                          </p:val>
                                        </p:tav>
                                        <p:tav tm="100000">
                                          <p:val>
                                            <p:strVal val="#ppt_x"/>
                                          </p:val>
                                        </p:tav>
                                      </p:tavLst>
                                    </p:anim>
                                    <p:anim calcmode="lin" valueType="num">
                                      <p:cBhvr additive="base">
                                        <p:cTn id="8"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8"/>
                                        </p:tgtEl>
                                        <p:attrNameLst>
                                          <p:attrName>style.visibility</p:attrName>
                                        </p:attrNameLst>
                                      </p:cBhvr>
                                      <p:to>
                                        <p:strVal val="visible"/>
                                      </p:to>
                                    </p:set>
                                    <p:anim calcmode="lin" valueType="num">
                                      <p:cBhvr additive="base">
                                        <p:cTn id="13" dur="500" fill="hold"/>
                                        <p:tgtEl>
                                          <p:spTgt spid="13318"/>
                                        </p:tgtEl>
                                        <p:attrNameLst>
                                          <p:attrName>ppt_x</p:attrName>
                                        </p:attrNameLst>
                                      </p:cBhvr>
                                      <p:tavLst>
                                        <p:tav tm="0">
                                          <p:val>
                                            <p:strVal val="#ppt_x"/>
                                          </p:val>
                                        </p:tav>
                                        <p:tav tm="100000">
                                          <p:val>
                                            <p:strVal val="#ppt_x"/>
                                          </p:val>
                                        </p:tav>
                                      </p:tavLst>
                                    </p:anim>
                                    <p:anim calcmode="lin" valueType="num">
                                      <p:cBhvr additive="base">
                                        <p:cTn id="14"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7"/>
                                        </p:tgtEl>
                                        <p:attrNameLst>
                                          <p:attrName>style.visibility</p:attrName>
                                        </p:attrNameLst>
                                      </p:cBhvr>
                                      <p:to>
                                        <p:strVal val="visible"/>
                                      </p:to>
                                    </p:set>
                                    <p:anim calcmode="lin" valueType="num">
                                      <p:cBhvr additive="base">
                                        <p:cTn id="19" dur="500" fill="hold"/>
                                        <p:tgtEl>
                                          <p:spTgt spid="13317"/>
                                        </p:tgtEl>
                                        <p:attrNameLst>
                                          <p:attrName>ppt_x</p:attrName>
                                        </p:attrNameLst>
                                      </p:cBhvr>
                                      <p:tavLst>
                                        <p:tav tm="0">
                                          <p:val>
                                            <p:strVal val="#ppt_x"/>
                                          </p:val>
                                        </p:tav>
                                        <p:tav tm="100000">
                                          <p:val>
                                            <p:strVal val="#ppt_x"/>
                                          </p:val>
                                        </p:tav>
                                      </p:tavLst>
                                    </p:anim>
                                    <p:anim calcmode="lin" valueType="num">
                                      <p:cBhvr additive="base">
                                        <p:cTn id="20"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133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00372"/>
            <a:ext cx="9144000" cy="923330"/>
          </a:xfrm>
          <a:prstGeom prst="rect">
            <a:avLst/>
          </a:prstGeom>
          <a:noFill/>
        </p:spPr>
        <p:txBody>
          <a:bodyPr wrap="square" lIns="91440" tIns="45720" rIns="91440" bIns="45720" anchor="ctr" anchorCtr="1">
            <a:spAutoFit/>
            <a:scene3d>
              <a:camera prst="perspectiveRight"/>
              <a:lightRig rig="threePt" dir="t"/>
            </a:scene3d>
            <a:sp3d extrusionH="57150">
              <a:bevelT w="38100" h="38100" prst="slope"/>
            </a:sp3d>
          </a:bodyPr>
          <a:lstStyle/>
          <a:p>
            <a:pPr algn="ctr"/>
            <a:r>
              <a:rPr lang="fa-IR" sz="5400" b="1" dirty="0" smtClean="0">
                <a:ln>
                  <a:solidFill>
                    <a:schemeClr val="accent6">
                      <a:lumMod val="50000"/>
                    </a:schemeClr>
                  </a:solidFill>
                </a:ln>
                <a:solidFill>
                  <a:schemeClr val="tx2">
                    <a:lumMod val="10000"/>
                  </a:schemeClr>
                </a:solidFill>
                <a:effectLst>
                  <a:reflection blurRad="6350" stA="55000" endA="50" endPos="85000" dist="60007" dir="5400000" sy="-100000" algn="bl" rotWithShape="0"/>
                </a:effectLst>
                <a:cs typeface="2  Ziba" pitchFamily="2" charset="-78"/>
              </a:rPr>
              <a:t>دوران </a:t>
            </a:r>
            <a:r>
              <a:rPr lang="ar-SA" sz="5400" b="1" dirty="0" smtClean="0">
                <a:ln>
                  <a:solidFill>
                    <a:schemeClr val="accent6">
                      <a:lumMod val="50000"/>
                    </a:schemeClr>
                  </a:solidFill>
                </a:ln>
                <a:solidFill>
                  <a:schemeClr val="tx2">
                    <a:lumMod val="10000"/>
                  </a:schemeClr>
                </a:solidFill>
                <a:effectLst>
                  <a:reflection blurRad="6350" stA="55000" endA="50" endPos="85000" dist="60007" dir="5400000" sy="-100000" algn="bl" rotWithShape="0"/>
                </a:effectLst>
                <a:cs typeface="2  Ziba" pitchFamily="2" charset="-78"/>
              </a:rPr>
              <a:t>دبستان و </a:t>
            </a:r>
            <a:r>
              <a:rPr lang="fa-IR" sz="5400" b="1" dirty="0" smtClean="0">
                <a:ln>
                  <a:solidFill>
                    <a:schemeClr val="accent6">
                      <a:lumMod val="50000"/>
                    </a:schemeClr>
                  </a:solidFill>
                </a:ln>
                <a:solidFill>
                  <a:schemeClr val="tx2">
                    <a:lumMod val="10000"/>
                  </a:schemeClr>
                </a:solidFill>
                <a:effectLst>
                  <a:reflection blurRad="6350" stA="55000" endA="50" endPos="85000" dist="60007" dir="5400000" sy="-100000" algn="bl" rotWithShape="0"/>
                </a:effectLst>
                <a:cs typeface="2  Ziba" pitchFamily="2" charset="-78"/>
              </a:rPr>
              <a:t>راهنمايي</a:t>
            </a:r>
            <a:endParaRPr lang="en-US" sz="5400" b="1" cap="none" spc="0" dirty="0">
              <a:ln>
                <a:solidFill>
                  <a:schemeClr val="accent6">
                    <a:lumMod val="50000"/>
                  </a:schemeClr>
                </a:solidFill>
              </a:ln>
              <a:solidFill>
                <a:schemeClr val="tx2">
                  <a:lumMod val="10000"/>
                </a:schemeClr>
              </a:solidFill>
              <a:effectLst>
                <a:reflection blurRad="6350" stA="55000" endA="50" endPos="85000" dist="60007" dir="5400000" sy="-100000" algn="bl" rotWithShape="0"/>
              </a:effectLst>
              <a:cs typeface="2  Ziba" pitchFamily="2" charset="-78"/>
            </a:endParaRPr>
          </a:p>
        </p:txBody>
      </p:sp>
      <p:sp>
        <p:nvSpPr>
          <p:cNvPr id="5" name="Rectangle 4"/>
          <p:cNvSpPr/>
          <p:nvPr/>
        </p:nvSpPr>
        <p:spPr>
          <a:xfrm>
            <a:off x="0" y="857232"/>
            <a:ext cx="9144000"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5400" b="1" cap="none" spc="0" dirty="0" smtClean="0">
                <a:ln/>
                <a:solidFill>
                  <a:schemeClr val="accent3"/>
                </a:solidFill>
                <a:effectLst/>
                <a:cs typeface="2  Yas" pitchFamily="2" charset="-78"/>
              </a:rPr>
              <a:t>زمان مناسب براي فراگيري مقدمات پژوهش</a:t>
            </a:r>
            <a:endParaRPr lang="en-US" sz="5400" b="1" cap="none" spc="0" dirty="0">
              <a:ln/>
              <a:solidFill>
                <a:schemeClr val="accent3"/>
              </a:solidFill>
              <a:effectLst/>
              <a:cs typeface="2  Yas"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830997"/>
          </a:xfrm>
          <a:prstGeom prst="rect">
            <a:avLst/>
          </a:prstGeom>
        </p:spPr>
        <p:txBody>
          <a:bodyPr wrap="square">
            <a:spAutoFit/>
            <a:scene3d>
              <a:camera prst="perspectiveAbove"/>
              <a:lightRig rig="sunset" dir="t"/>
            </a:scene3d>
            <a:sp3d extrusionH="57150" prstMaterial="metal">
              <a:bevelT h="25400" prst="softRound"/>
              <a:bevelB w="38100" h="38100" prst="slope"/>
            </a:sp3d>
          </a:bodyPr>
          <a:lstStyle/>
          <a:p>
            <a:pPr algn="ctr"/>
            <a:r>
              <a:rPr lang="fa-IR" sz="4800" b="1" dirty="0" smtClean="0">
                <a:ln>
                  <a:solidFill>
                    <a:schemeClr val="accent1">
                      <a:lumMod val="20000"/>
                      <a:lumOff val="80000"/>
                    </a:schemeClr>
                  </a:solidFill>
                </a:ln>
                <a:solidFill>
                  <a:schemeClr val="bg1"/>
                </a:solidFill>
                <a:effectLst>
                  <a:glow rad="63500">
                    <a:schemeClr val="accent3">
                      <a:satMod val="175000"/>
                      <a:alpha val="40000"/>
                    </a:schemeClr>
                  </a:glow>
                  <a:outerShdw blurRad="50800" dist="38100" dir="13500000" algn="br" rotWithShape="0">
                    <a:prstClr val="black">
                      <a:alpha val="40000"/>
                    </a:prstClr>
                  </a:outerShdw>
                  <a:reflection blurRad="6350" stA="55000" endA="300" endPos="45500" dir="5400000" sy="-100000" algn="bl" rotWithShape="0"/>
                </a:effectLst>
                <a:cs typeface="2  Mah" pitchFamily="2" charset="-78"/>
              </a:rPr>
              <a:t>زمان مناسب براي فراگيري </a:t>
            </a:r>
            <a:r>
              <a:rPr lang="fa-IR" sz="4800" b="1" dirty="0" smtClean="0">
                <a:ln>
                  <a:solidFill>
                    <a:schemeClr val="accent1">
                      <a:lumMod val="20000"/>
                      <a:lumOff val="80000"/>
                    </a:schemeClr>
                  </a:solidFill>
                </a:ln>
                <a:solidFill>
                  <a:schemeClr val="bg1"/>
                </a:solidFill>
                <a:effectLst>
                  <a:glow rad="63500">
                    <a:schemeClr val="accent3">
                      <a:satMod val="175000"/>
                      <a:alpha val="40000"/>
                    </a:schemeClr>
                  </a:glow>
                  <a:outerShdw blurRad="50800" dist="38100" dir="13500000" algn="br" rotWithShape="0">
                    <a:prstClr val="black">
                      <a:alpha val="40000"/>
                    </a:prstClr>
                  </a:outerShdw>
                  <a:reflection blurRad="6350" stA="55000" endA="300" endPos="45500" dir="5400000" sy="-100000" algn="bl" rotWithShape="0"/>
                </a:effectLst>
                <a:latin typeface="_MRT_Win2Farsi_1" pitchFamily="2" charset="0"/>
                <a:cs typeface="2  Mah" pitchFamily="2" charset="-78"/>
              </a:rPr>
              <a:t>پژوهش</a:t>
            </a:r>
            <a:r>
              <a:rPr lang="fa-IR" sz="4800" b="1" dirty="0" smtClean="0">
                <a:ln>
                  <a:solidFill>
                    <a:schemeClr val="accent1">
                      <a:lumMod val="20000"/>
                      <a:lumOff val="80000"/>
                    </a:schemeClr>
                  </a:solidFill>
                </a:ln>
                <a:solidFill>
                  <a:schemeClr val="bg1"/>
                </a:solidFill>
                <a:effectLst>
                  <a:glow rad="63500">
                    <a:schemeClr val="accent3">
                      <a:satMod val="175000"/>
                      <a:alpha val="40000"/>
                    </a:schemeClr>
                  </a:glow>
                  <a:outerShdw blurRad="50800" dist="38100" dir="13500000" algn="br" rotWithShape="0">
                    <a:prstClr val="black">
                      <a:alpha val="40000"/>
                    </a:prstClr>
                  </a:outerShdw>
                  <a:reflection blurRad="6350" stA="55000" endA="300" endPos="45500" dir="5400000" sy="-100000" algn="bl" rotWithShape="0"/>
                </a:effectLst>
                <a:cs typeface="2  Mah" pitchFamily="2" charset="-78"/>
              </a:rPr>
              <a:t> مقدماتي</a:t>
            </a:r>
            <a:endParaRPr lang="en-US" sz="4800" b="1" dirty="0">
              <a:ln>
                <a:solidFill>
                  <a:schemeClr val="accent1">
                    <a:lumMod val="20000"/>
                    <a:lumOff val="80000"/>
                  </a:schemeClr>
                </a:solidFill>
              </a:ln>
              <a:solidFill>
                <a:schemeClr val="bg1"/>
              </a:solidFill>
              <a:effectLst>
                <a:glow rad="63500">
                  <a:schemeClr val="accent3">
                    <a:satMod val="175000"/>
                    <a:alpha val="40000"/>
                  </a:schemeClr>
                </a:glow>
                <a:outerShdw blurRad="50800" dist="38100" dir="13500000" algn="br" rotWithShape="0">
                  <a:prstClr val="black">
                    <a:alpha val="40000"/>
                  </a:prstClr>
                </a:outerShdw>
                <a:reflection blurRad="6350" stA="55000" endA="300" endPos="45500" dir="5400000" sy="-100000" algn="bl" rotWithShape="0"/>
              </a:effectLst>
              <a:cs typeface="2  Mah" pitchFamily="2" charset="-78"/>
            </a:endParaRPr>
          </a:p>
        </p:txBody>
      </p:sp>
      <p:sp>
        <p:nvSpPr>
          <p:cNvPr id="3" name="Rectangle 2"/>
          <p:cNvSpPr/>
          <p:nvPr/>
        </p:nvSpPr>
        <p:spPr>
          <a:xfrm>
            <a:off x="1" y="2967335"/>
            <a:ext cx="9144000" cy="1323439"/>
          </a:xfrm>
          <a:prstGeom prst="rect">
            <a:avLst/>
          </a:prstGeom>
          <a:noFill/>
        </p:spPr>
        <p:txBody>
          <a:bodyPr wrap="square" lIns="91440" tIns="45720" rIns="91440" bIns="45720">
            <a:spAutoFit/>
            <a:scene3d>
              <a:camera prst="perspectiveFront"/>
              <a:lightRig rig="threePt" dir="t"/>
            </a:scene3d>
            <a:sp3d extrusionH="57150">
              <a:bevelT h="25400" prst="softRound"/>
            </a:sp3d>
          </a:bodyPr>
          <a:lstStyle/>
          <a:p>
            <a:pPr algn="ctr"/>
            <a:r>
              <a:rPr lang="fa-IR" sz="8000" b="1" cap="none" spc="0" dirty="0" smtClean="0">
                <a:ln w="900" cmpd="sng">
                  <a:solidFill>
                    <a:schemeClr val="bg1">
                      <a:alpha val="55000"/>
                    </a:schemeClr>
                  </a:solidFill>
                  <a:prstDash val="solid"/>
                </a:ln>
                <a:solidFill>
                  <a:schemeClr val="accent5">
                    <a:lumMod val="50000"/>
                  </a:schemeClr>
                </a:solidFill>
                <a:effectLst>
                  <a:glow rad="63500">
                    <a:schemeClr val="accent6">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2  Tanab" pitchFamily="2" charset="-78"/>
              </a:rPr>
              <a:t>دبيرستان و کارشناسي</a:t>
            </a:r>
            <a:endParaRPr lang="en-US" sz="8000" b="1" cap="none" spc="0" dirty="0">
              <a:ln w="900" cmpd="sng">
                <a:solidFill>
                  <a:schemeClr val="bg1">
                    <a:alpha val="55000"/>
                  </a:schemeClr>
                </a:solidFill>
                <a:prstDash val="solid"/>
              </a:ln>
              <a:solidFill>
                <a:schemeClr val="accent5">
                  <a:lumMod val="50000"/>
                </a:schemeClr>
              </a:solidFill>
              <a:effectLst>
                <a:glow rad="63500">
                  <a:schemeClr val="accent6">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2  Tanab"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57232"/>
            <a:ext cx="9144000" cy="923330"/>
          </a:xfrm>
          <a:prstGeom prst="rect">
            <a:avLst/>
          </a:prstGeom>
          <a:noFill/>
        </p:spPr>
        <p:txBody>
          <a:bodyPr wrap="square" lIns="91440" tIns="45720" rIns="91440" bIns="45720">
            <a:spAutoFit/>
          </a:bodyPr>
          <a:lstStyle/>
          <a:p>
            <a:pPr algn="ctr"/>
            <a:r>
              <a:rPr lang="ar-SA" sz="5400" b="1" dirty="0" smtClean="0">
                <a:ln>
                  <a:solidFill>
                    <a:schemeClr val="tx2">
                      <a:lumMod val="10000"/>
                    </a:schemeClr>
                  </a:solidFill>
                </a:ln>
                <a:effectLst>
                  <a:glow rad="63500">
                    <a:schemeClr val="accent3">
                      <a:satMod val="175000"/>
                      <a:alpha val="40000"/>
                    </a:schemeClr>
                  </a:glow>
                </a:effectLst>
                <a:cs typeface="2  Zar" pitchFamily="2" charset="-78"/>
              </a:rPr>
              <a:t>پژوهش دقیق علمی</a:t>
            </a:r>
            <a:endParaRPr lang="en-US" sz="5400" b="1" cap="none" spc="0" dirty="0">
              <a:ln>
                <a:solidFill>
                  <a:schemeClr val="tx2">
                    <a:lumMod val="10000"/>
                  </a:schemeClr>
                </a:solidFill>
              </a:ln>
              <a:effectLst>
                <a:glow rad="63500">
                  <a:schemeClr val="accent3">
                    <a:satMod val="175000"/>
                    <a:alpha val="40000"/>
                  </a:schemeClr>
                </a:glow>
              </a:effectLst>
              <a:cs typeface="2  Zar" pitchFamily="2" charset="-78"/>
            </a:endParaRPr>
          </a:p>
        </p:txBody>
      </p:sp>
      <p:sp>
        <p:nvSpPr>
          <p:cNvPr id="7" name="Content Placeholder 6"/>
          <p:cNvSpPr>
            <a:spLocks noGrp="1"/>
          </p:cNvSpPr>
          <p:nvPr>
            <p:ph idx="1"/>
          </p:nvPr>
        </p:nvSpPr>
        <p:spPr>
          <a:xfrm>
            <a:off x="0" y="2571744"/>
            <a:ext cx="9144000" cy="3524256"/>
          </a:xfrm>
          <a:solidFill>
            <a:schemeClr val="tx2">
              <a:lumMod val="90000"/>
            </a:schemeClr>
          </a:solidFill>
          <a:ln>
            <a:noFill/>
          </a:ln>
          <a:effectLst>
            <a:glow rad="228600">
              <a:schemeClr val="accent5">
                <a:satMod val="175000"/>
                <a:alpha val="40000"/>
              </a:schemeClr>
            </a:glow>
            <a:outerShdw blurRad="50800" dist="38100" dir="18900000" algn="bl" rotWithShape="0">
              <a:prstClr val="black">
                <a:alpha val="40000"/>
              </a:prstClr>
            </a:outerShdw>
            <a:reflection blurRad="6350" stA="50000" endA="275" endPos="40000" dist="101600" dir="5400000" sy="-100000" algn="bl" rotWithShape="0"/>
            <a:softEdge rad="635000"/>
          </a:effectLst>
          <a:scene3d>
            <a:camera prst="isometricOffAxis2Left"/>
            <a:lightRig rig="harsh" dir="t">
              <a:rot lat="0" lon="0" rev="3000000"/>
            </a:lightRig>
          </a:scene3d>
          <a:sp3d extrusionH="254000" contourW="19050">
            <a:bevelT w="82550" h="44450" prst="slope"/>
            <a:bevelB w="82550" h="44450" prst="angle"/>
            <a:contourClr>
              <a:srgbClr val="FFFFFF"/>
            </a:contourClr>
          </a:sp3d>
        </p:spPr>
        <p:style>
          <a:lnRef idx="0">
            <a:scrgbClr r="0" g="0" b="0"/>
          </a:lnRef>
          <a:fillRef idx="1003">
            <a:schemeClr val="lt1"/>
          </a:fillRef>
          <a:effectRef idx="0">
            <a:scrgbClr r="0" g="0" b="0"/>
          </a:effectRef>
          <a:fontRef idx="major"/>
        </p:style>
        <p:txBody>
          <a:bodyPr numCol="1" anchor="ctr">
            <a:normAutofit/>
          </a:bodyPr>
          <a:lstStyle/>
          <a:p>
            <a:pPr algn="just">
              <a:lnSpc>
                <a:spcPct val="150000"/>
              </a:lnSpc>
              <a:buFont typeface="Arial" pitchFamily="34" charset="0"/>
              <a:buChar char="•"/>
            </a:pPr>
            <a:r>
              <a:rPr lang="fa-IR" sz="4000" b="1" spc="300" dirty="0" smtClean="0">
                <a:solidFill>
                  <a:schemeClr val="tx2">
                    <a:lumMod val="10000"/>
                  </a:schemeClr>
                </a:solidFill>
                <a:cs typeface="B Vahid" pitchFamily="2" charset="-78"/>
              </a:rPr>
              <a:t>انتظار‌انجام‌</a:t>
            </a:r>
            <a:r>
              <a:rPr lang="ar-SA" sz="4000" b="1" spc="300" dirty="0" smtClean="0">
                <a:solidFill>
                  <a:schemeClr val="tx2">
                    <a:lumMod val="10000"/>
                  </a:schemeClr>
                </a:solidFill>
                <a:cs typeface="B Vahid" pitchFamily="2" charset="-78"/>
              </a:rPr>
              <a:t>یک</a:t>
            </a:r>
            <a:r>
              <a:rPr lang="fa-IR" sz="4000" b="1" spc="300" dirty="0" smtClean="0">
                <a:solidFill>
                  <a:schemeClr val="tx2">
                    <a:lumMod val="10000"/>
                  </a:schemeClr>
                </a:solidFill>
                <a:cs typeface="B Vahid" pitchFamily="2" charset="-78"/>
              </a:rPr>
              <a:t>‌</a:t>
            </a:r>
            <a:r>
              <a:rPr lang="ar-SA" sz="4000" b="1" spc="300" dirty="0" smtClean="0">
                <a:solidFill>
                  <a:schemeClr val="tx2">
                    <a:lumMod val="10000"/>
                  </a:schemeClr>
                </a:solidFill>
                <a:cs typeface="B Vahid" pitchFamily="2" charset="-78"/>
              </a:rPr>
              <a:t>پژوهش</a:t>
            </a:r>
            <a:r>
              <a:rPr lang="fa-IR" sz="4000" b="1" spc="300" dirty="0" smtClean="0">
                <a:solidFill>
                  <a:schemeClr val="tx2">
                    <a:lumMod val="10000"/>
                  </a:schemeClr>
                </a:solidFill>
                <a:cs typeface="B Vahid" pitchFamily="2" charset="-78"/>
              </a:rPr>
              <a:t>‌</a:t>
            </a:r>
            <a:r>
              <a:rPr lang="ar-SA" sz="4000" b="1" spc="300" dirty="0" smtClean="0">
                <a:solidFill>
                  <a:schemeClr val="tx2">
                    <a:lumMod val="10000"/>
                  </a:schemeClr>
                </a:solidFill>
                <a:cs typeface="B Vahid" pitchFamily="2" charset="-78"/>
              </a:rPr>
              <a:t>دقیق</a:t>
            </a:r>
            <a:r>
              <a:rPr lang="fa-IR" sz="4000" b="1" spc="300" dirty="0" smtClean="0">
                <a:solidFill>
                  <a:schemeClr val="tx2">
                    <a:lumMod val="10000"/>
                  </a:schemeClr>
                </a:solidFill>
                <a:cs typeface="B Vahid" pitchFamily="2" charset="-78"/>
              </a:rPr>
              <a:t>‌</a:t>
            </a:r>
            <a:r>
              <a:rPr lang="ar-SA" sz="4000" b="1" spc="300" dirty="0" smtClean="0">
                <a:solidFill>
                  <a:schemeClr val="tx2">
                    <a:lumMod val="10000"/>
                  </a:schemeClr>
                </a:solidFill>
                <a:cs typeface="B Vahid" pitchFamily="2" charset="-78"/>
              </a:rPr>
              <a:t>علمی</a:t>
            </a:r>
            <a:r>
              <a:rPr lang="fa-IR" sz="4000" b="1" spc="300" dirty="0" smtClean="0">
                <a:solidFill>
                  <a:schemeClr val="tx2">
                    <a:lumMod val="10000"/>
                  </a:schemeClr>
                </a:solidFill>
                <a:cs typeface="B Vahid" pitchFamily="2" charset="-78"/>
              </a:rPr>
              <a:t>‌</a:t>
            </a:r>
            <a:r>
              <a:rPr lang="ar-SA" sz="4000" b="1" spc="300" dirty="0" smtClean="0">
                <a:solidFill>
                  <a:schemeClr val="tx2">
                    <a:lumMod val="10000"/>
                  </a:schemeClr>
                </a:solidFill>
                <a:cs typeface="B Vahid" pitchFamily="2" charset="-78"/>
              </a:rPr>
              <a:t>از</a:t>
            </a:r>
            <a:r>
              <a:rPr lang="fa-IR" sz="4000" b="1" spc="300" dirty="0" smtClean="0">
                <a:solidFill>
                  <a:schemeClr val="tx2">
                    <a:lumMod val="10000"/>
                  </a:schemeClr>
                </a:solidFill>
                <a:cs typeface="B Vahid" pitchFamily="2" charset="-78"/>
              </a:rPr>
              <a:t>د</a:t>
            </a:r>
            <a:r>
              <a:rPr lang="ar-SA" sz="4000" b="1" spc="300" dirty="0" smtClean="0">
                <a:solidFill>
                  <a:schemeClr val="tx2">
                    <a:lumMod val="10000"/>
                  </a:schemeClr>
                </a:solidFill>
                <a:cs typeface="B Vahid" pitchFamily="2" charset="-78"/>
              </a:rPr>
              <a:t>انشجویان</a:t>
            </a:r>
            <a:r>
              <a:rPr lang="fa-IR" sz="4000" b="1" spc="300" dirty="0" smtClean="0">
                <a:solidFill>
                  <a:schemeClr val="tx2">
                    <a:lumMod val="10000"/>
                  </a:schemeClr>
                </a:solidFill>
                <a:cs typeface="B Vahid" pitchFamily="2" charset="-78"/>
              </a:rPr>
              <a:t>‌</a:t>
            </a:r>
            <a:r>
              <a:rPr lang="ar-SA" sz="4000" b="1" spc="300" dirty="0" smtClean="0">
                <a:solidFill>
                  <a:schemeClr val="tx2">
                    <a:lumMod val="10000"/>
                  </a:schemeClr>
                </a:solidFill>
                <a:cs typeface="B Vahid" pitchFamily="2" charset="-78"/>
              </a:rPr>
              <a:t>دوره</a:t>
            </a:r>
            <a:r>
              <a:rPr lang="fa-IR" sz="4000" b="1" spc="300" dirty="0" smtClean="0">
                <a:solidFill>
                  <a:schemeClr val="tx2">
                    <a:lumMod val="10000"/>
                  </a:schemeClr>
                </a:solidFill>
                <a:cs typeface="B Vahid" pitchFamily="2" charset="-78"/>
              </a:rPr>
              <a:t>‌</a:t>
            </a:r>
            <a:r>
              <a:rPr lang="ar-SA" sz="4000" b="1" spc="300" dirty="0" smtClean="0">
                <a:solidFill>
                  <a:schemeClr val="tx2">
                    <a:lumMod val="10000"/>
                  </a:schemeClr>
                </a:solidFill>
                <a:cs typeface="B Vahid" pitchFamily="2" charset="-78"/>
              </a:rPr>
              <a:t>های</a:t>
            </a:r>
            <a:r>
              <a:rPr lang="fa-IR" sz="4000" b="1" spc="300" dirty="0" smtClean="0">
                <a:solidFill>
                  <a:schemeClr val="tx2">
                    <a:lumMod val="10000"/>
                  </a:schemeClr>
                </a:solidFill>
                <a:cs typeface="B Vahid" pitchFamily="2" charset="-78"/>
              </a:rPr>
              <a:t>‌</a:t>
            </a:r>
            <a:r>
              <a:rPr lang="ar-SA" sz="4000" b="1" spc="300" dirty="0" smtClean="0">
                <a:solidFill>
                  <a:schemeClr val="tx2">
                    <a:lumMod val="10000"/>
                  </a:schemeClr>
                </a:solidFill>
                <a:cs typeface="B Vahid" pitchFamily="2" charset="-78"/>
              </a:rPr>
              <a:t>کارشناسی</a:t>
            </a:r>
            <a:r>
              <a:rPr lang="fa-IR" sz="4000" b="1" spc="300" dirty="0" smtClean="0">
                <a:solidFill>
                  <a:schemeClr val="tx2">
                    <a:lumMod val="10000"/>
                  </a:schemeClr>
                </a:solidFill>
                <a:cs typeface="B Vahid" pitchFamily="2" charset="-78"/>
              </a:rPr>
              <a:t>‌</a:t>
            </a:r>
            <a:r>
              <a:rPr lang="ar-SA" sz="4000" b="1" spc="300" dirty="0" smtClean="0">
                <a:solidFill>
                  <a:schemeClr val="tx2">
                    <a:lumMod val="10000"/>
                  </a:schemeClr>
                </a:solidFill>
                <a:cs typeface="B Vahid" pitchFamily="2" charset="-78"/>
              </a:rPr>
              <a:t>ارشدو</a:t>
            </a:r>
            <a:r>
              <a:rPr lang="fa-IR" sz="4000" b="1" spc="300" dirty="0" smtClean="0">
                <a:solidFill>
                  <a:schemeClr val="tx2">
                    <a:lumMod val="10000"/>
                  </a:schemeClr>
                </a:solidFill>
                <a:cs typeface="B Vahid" pitchFamily="2" charset="-78"/>
              </a:rPr>
              <a:t> </a:t>
            </a:r>
            <a:r>
              <a:rPr lang="ar-SA" sz="4000" b="1" spc="300" dirty="0" smtClean="0">
                <a:solidFill>
                  <a:schemeClr val="tx2">
                    <a:lumMod val="10000"/>
                  </a:schemeClr>
                </a:solidFill>
                <a:cs typeface="B Vahid" pitchFamily="2" charset="-78"/>
              </a:rPr>
              <a:t>د</a:t>
            </a:r>
            <a:r>
              <a:rPr lang="fa-IR" sz="4000" b="1" spc="300" dirty="0" smtClean="0">
                <a:solidFill>
                  <a:schemeClr val="tx2">
                    <a:lumMod val="10000"/>
                  </a:schemeClr>
                </a:solidFill>
                <a:cs typeface="B Vahid" pitchFamily="2" charset="-78"/>
              </a:rPr>
              <a:t>‌ک</a:t>
            </a:r>
            <a:r>
              <a:rPr lang="ar-SA" sz="4000" b="1" spc="300" dirty="0" smtClean="0">
                <a:solidFill>
                  <a:schemeClr val="tx2">
                    <a:lumMod val="10000"/>
                  </a:schemeClr>
                </a:solidFill>
                <a:cs typeface="B Vahid" pitchFamily="2" charset="-78"/>
              </a:rPr>
              <a:t>تری</a:t>
            </a:r>
            <a:r>
              <a:rPr lang="fa-IR" sz="4000" b="1" spc="300" dirty="0" smtClean="0">
                <a:solidFill>
                  <a:schemeClr val="tx2">
                    <a:lumMod val="10000"/>
                  </a:schemeClr>
                </a:solidFill>
                <a:cs typeface="B Vahid" pitchFamily="2" charset="-78"/>
              </a:rPr>
              <a:t>‌ وجود‌دارد</a:t>
            </a:r>
            <a:endParaRPr lang="en-US" sz="4000" b="1" spc="300" dirty="0" smtClean="0">
              <a:ln/>
              <a:solidFill>
                <a:schemeClr val="tx2">
                  <a:lumMod val="10000"/>
                </a:schemeClr>
              </a:solidFill>
              <a:cs typeface="B Vahid" pitchFamily="2" charset="-78"/>
            </a:endParaRPr>
          </a:p>
          <a:p>
            <a:pPr algn="just"/>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5875"/>
            <a:ext cx="8229600" cy="4810125"/>
          </a:xfrm>
        </p:spPr>
        <p:txBody>
          <a:bodyPr>
            <a:normAutofit fontScale="85000" lnSpcReduction="20000"/>
          </a:bodyPr>
          <a:lstStyle/>
          <a:p>
            <a:pPr>
              <a:defRPr/>
            </a:pPr>
            <a:r>
              <a:rPr lang="fa-IR" sz="3600" b="1" dirty="0" smtClean="0">
                <a:cs typeface="2  Davat" pitchFamily="2" charset="-78"/>
              </a:rPr>
              <a:t>انتخاب </a:t>
            </a:r>
            <a:r>
              <a:rPr lang="fa-IR" sz="3600" b="1" dirty="0">
                <a:cs typeface="2  Davat" pitchFamily="2" charset="-78"/>
              </a:rPr>
              <a:t>موضوع تحقيق يكي از مهم ترين مراحل يك پژوهش علمي و از دشوارترين آن به شمار مي رود. </a:t>
            </a:r>
            <a:endParaRPr lang="fa-IR" sz="3600" b="1" dirty="0" smtClean="0">
              <a:cs typeface="2  Davat" pitchFamily="2" charset="-78"/>
            </a:endParaRPr>
          </a:p>
          <a:p>
            <a:pPr>
              <a:defRPr/>
            </a:pPr>
            <a:r>
              <a:rPr lang="fa-IR" sz="3600" b="1" dirty="0" smtClean="0">
                <a:cs typeface="2  Davat" pitchFamily="2" charset="-78"/>
              </a:rPr>
              <a:t>موضوع </a:t>
            </a:r>
            <a:r>
              <a:rPr lang="fa-IR" sz="3600" b="1" dirty="0">
                <a:cs typeface="2  Davat" pitchFamily="2" charset="-78"/>
              </a:rPr>
              <a:t>تحقيق چيست؟</a:t>
            </a:r>
          </a:p>
          <a:p>
            <a:pPr>
              <a:defRPr/>
            </a:pPr>
            <a:r>
              <a:rPr lang="fa-IR" sz="3600" b="1" dirty="0">
                <a:cs typeface="2  Davat" pitchFamily="2" charset="-78"/>
              </a:rPr>
              <a:t>تعابير مختلفي از موضوع تحقيق </a:t>
            </a:r>
            <a:r>
              <a:rPr lang="fa-IR" sz="3600" b="1" dirty="0" smtClean="0">
                <a:cs typeface="2  Davat" pitchFamily="2" charset="-78"/>
              </a:rPr>
              <a:t>:</a:t>
            </a:r>
            <a:endParaRPr lang="fa-IR" sz="3600" b="1" dirty="0">
              <a:cs typeface="2  Davat" pitchFamily="2" charset="-78"/>
            </a:endParaRPr>
          </a:p>
          <a:p>
            <a:pPr>
              <a:defRPr/>
            </a:pPr>
            <a:r>
              <a:rPr lang="fa-IR" sz="3600" b="1" dirty="0">
                <a:cs typeface="2  Davat" pitchFamily="2" charset="-78"/>
              </a:rPr>
              <a:t>1-	موضوع تحقيق عبارت است از هر آنچه كه از قابليت بررسي و تحقيق برخوردار است. در اين زمينه كه امور قابل پژوهش كدام ها مي باشند؟ اختلاف نظر موجود است. هيچ دليلي ندارد كه موضوعات تحقيق علمي را منحصر در روش شناسايي خاصي مثلا عقلي و يا حسي نماييم.</a:t>
            </a:r>
          </a:p>
          <a:p>
            <a:pPr>
              <a:defRPr/>
            </a:pPr>
            <a:r>
              <a:rPr lang="fa-IR" sz="3600" b="1" dirty="0">
                <a:cs typeface="2  Davat" pitchFamily="2" charset="-78"/>
              </a:rPr>
              <a:t>2-	 موضوع تحقيق عبارت است از آنچه كه ما درصدد رسيدن به آن و تحقيق بر روي آن مي باشيم.</a:t>
            </a:r>
          </a:p>
        </p:txBody>
      </p:sp>
      <p:sp>
        <p:nvSpPr>
          <p:cNvPr id="5" name="Title 4"/>
          <p:cNvSpPr>
            <a:spLocks noGrp="1"/>
          </p:cNvSpPr>
          <p:nvPr>
            <p:ph type="title"/>
          </p:nvPr>
        </p:nvSpPr>
        <p:spPr>
          <a:xfrm>
            <a:off x="2823896" y="716616"/>
            <a:ext cx="3054041" cy="584775"/>
          </a:xfrm>
        </p:spPr>
        <p:txBody>
          <a:bodyPr wrap="none" lIns="91440" tIns="45720" rIns="91440" bIns="45720">
            <a:spAutoFit/>
          </a:bodyPr>
          <a:lstStyle/>
          <a:p>
            <a:pPr algn="ctr">
              <a:defRPr/>
            </a:pPr>
            <a:r>
              <a:rPr lang="fa-IR" sz="3200" b="1" dirty="0">
                <a:solidFill>
                  <a:schemeClr val="accent4">
                    <a:lumMod val="75000"/>
                  </a:schemeClr>
                </a:solidFill>
                <a:cs typeface="2  Lotus" pitchFamily="2" charset="-78"/>
              </a:rPr>
              <a:t>انتخاب موضوع پژوهش</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395536" y="1484784"/>
            <a:ext cx="8229600" cy="4572000"/>
          </a:xfrm>
        </p:spPr>
        <p:txBody>
          <a:bodyPr>
            <a:normAutofit fontScale="85000" lnSpcReduction="20000"/>
          </a:bodyPr>
          <a:lstStyle/>
          <a:p>
            <a:r>
              <a:rPr lang="ar-SA" dirty="0" smtClean="0">
                <a:latin typeface="Aral"/>
                <a:cs typeface="B Nazanin" pitchFamily="2" charset="-78"/>
              </a:rPr>
              <a:t>الف</a:t>
            </a:r>
            <a:r>
              <a:rPr lang="ar-SA" dirty="0">
                <a:latin typeface="Aral"/>
                <a:cs typeface="B Nazanin" pitchFamily="2" charset="-78"/>
              </a:rPr>
              <a:t>. خودشناسي.  ب. موضوع </a:t>
            </a:r>
            <a:r>
              <a:rPr lang="ar-SA" dirty="0" smtClean="0">
                <a:latin typeface="Aral"/>
                <a:cs typeface="B Nazanin" pitchFamily="2" charset="-78"/>
              </a:rPr>
              <a:t>شناسي</a:t>
            </a:r>
            <a:r>
              <a:rPr lang="fa-IR" dirty="0" smtClean="0">
                <a:latin typeface="Aral"/>
                <a:cs typeface="B Nazanin" pitchFamily="2" charset="-78"/>
              </a:rPr>
              <a:t>         </a:t>
            </a:r>
          </a:p>
          <a:p>
            <a:endParaRPr lang="fa-IR" dirty="0">
              <a:latin typeface="Aral"/>
              <a:cs typeface="B Nazanin" pitchFamily="2" charset="-78"/>
            </a:endParaRPr>
          </a:p>
          <a:p>
            <a:r>
              <a:rPr lang="ar-SA" dirty="0" smtClean="0">
                <a:latin typeface="Aral"/>
                <a:cs typeface="B Nazanin" pitchFamily="2" charset="-78"/>
              </a:rPr>
              <a:t>الف </a:t>
            </a:r>
            <a:r>
              <a:rPr lang="ar-SA" dirty="0">
                <a:latin typeface="Aral"/>
                <a:cs typeface="B Nazanin" pitchFamily="2" charset="-78"/>
              </a:rPr>
              <a:t>ـ خود شناسي:</a:t>
            </a:r>
          </a:p>
          <a:p>
            <a:r>
              <a:rPr lang="ar-SA" dirty="0">
                <a:latin typeface="Aral"/>
                <a:cs typeface="B Nazanin" pitchFamily="2" charset="-78"/>
              </a:rPr>
              <a:t>به جهت نيل به اين هدف اين پرسش ها را با خود در ميان بگذاريد:</a:t>
            </a:r>
          </a:p>
          <a:p>
            <a:r>
              <a:rPr lang="ar-SA" b="1" dirty="0">
                <a:latin typeface="Aral"/>
                <a:cs typeface="B Nazanin" pitchFamily="2" charset="-78"/>
              </a:rPr>
              <a:t>پرسش اول: علاقه ي معطوف به تخصص من در چه حوزه اي است</a:t>
            </a:r>
            <a:r>
              <a:rPr lang="ar-SA" dirty="0">
                <a:latin typeface="Aral"/>
                <a:cs typeface="B Nazanin" pitchFamily="2" charset="-78"/>
              </a:rPr>
              <a:t>؟</a:t>
            </a:r>
          </a:p>
          <a:p>
            <a:r>
              <a:rPr lang="ar-SA" dirty="0">
                <a:latin typeface="Aral"/>
                <a:cs typeface="B Nazanin" pitchFamily="2" charset="-78"/>
              </a:rPr>
              <a:t>1-	چند حوزه ي كلي مورد توجه خود را بر روي كاغذ بنويسيد.  به عنوان مثال علاقمند به انجام پژوهش در كدام يك از رشته ها مي باشيد؟ علوم قرآني، فقه و اصول، تاريخ اسلام، عرفان و حكمت اسلامي و نظاير آنها. }</a:t>
            </a:r>
          </a:p>
          <a:p>
            <a:r>
              <a:rPr lang="ar-SA" dirty="0">
                <a:latin typeface="Aral"/>
                <a:cs typeface="B Nazanin" pitchFamily="2" charset="-78"/>
              </a:rPr>
              <a:t>2-	  سرشناس ترين پژوهشگران اين رشته ها را شناسايي نماييد. اين پرسش را مي توانيد با استفاده از نظرات  اساتيد مطلع در حوزه و دانشگاه بپرسيد.</a:t>
            </a:r>
          </a:p>
          <a:p>
            <a:r>
              <a:rPr lang="ar-SA" dirty="0">
                <a:latin typeface="Aral"/>
                <a:cs typeface="B Nazanin" pitchFamily="2" charset="-78"/>
              </a:rPr>
              <a:t>3-	 تحقيق نماييم كه مهم ترين اثر علمي هر يك چه بوده و چه تعريفي از رشته ي خود ارائه مي دهند؟</a:t>
            </a:r>
          </a:p>
          <a:p>
            <a:r>
              <a:rPr lang="ar-SA" dirty="0">
                <a:latin typeface="Aral"/>
                <a:cs typeface="B Nazanin" pitchFamily="2" charset="-78"/>
              </a:rPr>
              <a:t>4-	 خواندن خاطرات اساتيد برجسته ي هر علم مي تواند كمك بسياري در پاسخ به اين پرسش نمايد. </a:t>
            </a:r>
          </a:p>
        </p:txBody>
      </p:sp>
      <p:sp>
        <p:nvSpPr>
          <p:cNvPr id="3" name="Title 2"/>
          <p:cNvSpPr>
            <a:spLocks noGrp="1"/>
          </p:cNvSpPr>
          <p:nvPr>
            <p:ph type="title"/>
          </p:nvPr>
        </p:nvSpPr>
        <p:spPr/>
        <p:txBody>
          <a:bodyPr>
            <a:normAutofit/>
          </a:bodyPr>
          <a:lstStyle/>
          <a:p>
            <a:pPr algn="ctr">
              <a:defRPr/>
            </a:pPr>
            <a:r>
              <a:rPr lang="ar-SA" sz="2400" dirty="0" smtClean="0">
                <a:solidFill>
                  <a:schemeClr val="tx1"/>
                </a:solidFill>
                <a:latin typeface="+mn-lt"/>
                <a:ea typeface="+mn-ea"/>
                <a:cs typeface="B Titr" pitchFamily="2" charset="-78"/>
              </a:rPr>
              <a:t> </a:t>
            </a:r>
            <a:r>
              <a:rPr lang="ar-SA" sz="2400" dirty="0">
                <a:solidFill>
                  <a:schemeClr val="tx1"/>
                </a:solidFill>
                <a:latin typeface="+mn-lt"/>
                <a:ea typeface="+mn-ea"/>
                <a:cs typeface="B Titr" pitchFamily="2" charset="-78"/>
              </a:rPr>
              <a:t>براي انتخاب موضوع، نيازمند انجام حداقل دو كار هستيم</a:t>
            </a:r>
            <a:r>
              <a:rPr lang="ar-SA" sz="6600" b="1" dirty="0">
                <a:cs typeface="2  Lotus" pitchFamily="2" charset="-7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anim calcmode="lin" valueType="num">
                                      <p:cBhvr additive="base">
                                        <p:cTn id="13"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additive="base">
                                        <p:cTn id="19"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2">
                                            <p:txEl>
                                              <p:pRg st="3" end="3"/>
                                            </p:txEl>
                                          </p:spTgt>
                                        </p:tgtEl>
                                        <p:attrNameLst>
                                          <p:attrName>style.visibility</p:attrName>
                                        </p:attrNameLst>
                                      </p:cBhvr>
                                      <p:to>
                                        <p:strVal val="visible"/>
                                      </p:to>
                                    </p:set>
                                    <p:anim calcmode="lin" valueType="num">
                                      <p:cBhvr additive="base">
                                        <p:cTn id="25"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2">
                                            <p:txEl>
                                              <p:pRg st="4" end="4"/>
                                            </p:txEl>
                                          </p:spTgt>
                                        </p:tgtEl>
                                        <p:attrNameLst>
                                          <p:attrName>style.visibility</p:attrName>
                                        </p:attrNameLst>
                                      </p:cBhvr>
                                      <p:to>
                                        <p:strVal val="visible"/>
                                      </p:to>
                                    </p:set>
                                    <p:anim calcmode="lin" valueType="num">
                                      <p:cBhvr additive="base">
                                        <p:cTn id="31"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2">
                                            <p:txEl>
                                              <p:pRg st="5" end="5"/>
                                            </p:txEl>
                                          </p:spTgt>
                                        </p:tgtEl>
                                        <p:attrNameLst>
                                          <p:attrName>style.visibility</p:attrName>
                                        </p:attrNameLst>
                                      </p:cBhvr>
                                      <p:to>
                                        <p:strVal val="visible"/>
                                      </p:to>
                                    </p:set>
                                    <p:anim calcmode="lin" valueType="num">
                                      <p:cBhvr additive="base">
                                        <p:cTn id="37" dur="5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2">
                                            <p:txEl>
                                              <p:pRg st="6" end="6"/>
                                            </p:txEl>
                                          </p:spTgt>
                                        </p:tgtEl>
                                        <p:attrNameLst>
                                          <p:attrName>style.visibility</p:attrName>
                                        </p:attrNameLst>
                                      </p:cBhvr>
                                      <p:to>
                                        <p:strVal val="visible"/>
                                      </p:to>
                                    </p:set>
                                    <p:anim calcmode="lin" valueType="num">
                                      <p:cBhvr additive="base">
                                        <p:cTn id="43" dur="5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2">
                                            <p:txEl>
                                              <p:pRg st="7" end="7"/>
                                            </p:txEl>
                                          </p:spTgt>
                                        </p:tgtEl>
                                        <p:attrNameLst>
                                          <p:attrName>style.visibility</p:attrName>
                                        </p:attrNameLst>
                                      </p:cBhvr>
                                      <p:to>
                                        <p:strVal val="visible"/>
                                      </p:to>
                                    </p:set>
                                    <p:anim calcmode="lin" valueType="num">
                                      <p:cBhvr additive="base">
                                        <p:cTn id="49" dur="500" fill="hold"/>
                                        <p:tgtEl>
                                          <p:spTgt spid="1536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362">
                                            <p:txEl>
                                              <p:pRg st="8" end="8"/>
                                            </p:txEl>
                                          </p:spTgt>
                                        </p:tgtEl>
                                        <p:attrNameLst>
                                          <p:attrName>style.visibility</p:attrName>
                                        </p:attrNameLst>
                                      </p:cBhvr>
                                      <p:to>
                                        <p:strVal val="visible"/>
                                      </p:to>
                                    </p:set>
                                    <p:anim calcmode="lin" valueType="num">
                                      <p:cBhvr additive="base">
                                        <p:cTn id="55" dur="500" fill="hold"/>
                                        <p:tgtEl>
                                          <p:spTgt spid="1536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6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457200" y="404664"/>
            <a:ext cx="8229600" cy="4572000"/>
          </a:xfrm>
        </p:spPr>
        <p:txBody>
          <a:bodyPr>
            <a:noAutofit/>
          </a:bodyPr>
          <a:lstStyle/>
          <a:p>
            <a:r>
              <a:rPr lang="fa-IR" sz="2000" dirty="0"/>
              <a:t>پرسش دوم : توانايي هاي من در حوزه ي پژوهش در چه زمينه هايي است؟</a:t>
            </a:r>
          </a:p>
          <a:p>
            <a:r>
              <a:rPr lang="fa-IR" sz="2000" dirty="0"/>
              <a:t>توانايي ها ي خود را يادداشت نماييد. بعضي وقت ها نيازمند كشف استعدادهاي دروني خود هستيم. </a:t>
            </a:r>
          </a:p>
          <a:p>
            <a:r>
              <a:rPr lang="fa-IR" sz="2000" dirty="0"/>
              <a:t>پرسش هاي مربوط به خود شناسي:</a:t>
            </a:r>
          </a:p>
          <a:p>
            <a:r>
              <a:rPr lang="fa-IR" sz="2000" dirty="0"/>
              <a:t>پرسش اول:  علاقه ي معطوف به تخصص من در چه حوزه اي است؟</a:t>
            </a:r>
          </a:p>
          <a:p>
            <a:r>
              <a:rPr lang="fa-IR" sz="2000" dirty="0"/>
              <a:t>پرسش دوم : توانايي هاي من در حوزه ي پژوهش در چه زمينه هايي است؟</a:t>
            </a:r>
          </a:p>
          <a:p>
            <a:endParaRPr lang="fa-IR" sz="2000" dirty="0"/>
          </a:p>
          <a:p>
            <a:r>
              <a:rPr lang="fa-IR" sz="2000" dirty="0"/>
              <a:t>  </a:t>
            </a:r>
            <a:endParaRPr lang="fa-IR"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6">
                                            <p:txEl>
                                              <p:pRg st="1" end="1"/>
                                            </p:txEl>
                                          </p:spTgt>
                                        </p:tgtEl>
                                        <p:attrNameLst>
                                          <p:attrName>style.visibility</p:attrName>
                                        </p:attrNameLst>
                                      </p:cBhvr>
                                      <p:to>
                                        <p:strVal val="visible"/>
                                      </p:to>
                                    </p:set>
                                    <p:anim calcmode="lin" valueType="num">
                                      <p:cBhvr additive="base">
                                        <p:cTn id="13"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anim calcmode="lin" valueType="num">
                                      <p:cBhvr additive="base">
                                        <p:cTn id="19"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6">
                                            <p:txEl>
                                              <p:pRg st="3" end="3"/>
                                            </p:txEl>
                                          </p:spTgt>
                                        </p:tgtEl>
                                        <p:attrNameLst>
                                          <p:attrName>style.visibility</p:attrName>
                                        </p:attrNameLst>
                                      </p:cBhvr>
                                      <p:to>
                                        <p:strVal val="visible"/>
                                      </p:to>
                                    </p:set>
                                    <p:anim calcmode="lin" valueType="num">
                                      <p:cBhvr additive="base">
                                        <p:cTn id="25"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6">
                                            <p:txEl>
                                              <p:pRg st="4" end="4"/>
                                            </p:txEl>
                                          </p:spTgt>
                                        </p:tgtEl>
                                        <p:attrNameLst>
                                          <p:attrName>style.visibility</p:attrName>
                                        </p:attrNameLst>
                                      </p:cBhvr>
                                      <p:to>
                                        <p:strVal val="visible"/>
                                      </p:to>
                                    </p:set>
                                    <p:anim calcmode="lin" valueType="num">
                                      <p:cBhvr additive="base">
                                        <p:cTn id="31" dur="5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6">
                                            <p:txEl>
                                              <p:pRg st="6" end="6"/>
                                            </p:txEl>
                                          </p:spTgt>
                                        </p:tgtEl>
                                        <p:attrNameLst>
                                          <p:attrName>style.visibility</p:attrName>
                                        </p:attrNameLst>
                                      </p:cBhvr>
                                      <p:to>
                                        <p:strVal val="visible"/>
                                      </p:to>
                                    </p:set>
                                    <p:anim calcmode="lin" valueType="num">
                                      <p:cBhvr additive="base">
                                        <p:cTn id="37" dur="5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4572000"/>
          </a:xfrm>
        </p:spPr>
        <p:txBody>
          <a:bodyPr>
            <a:noAutofit/>
          </a:bodyPr>
          <a:lstStyle/>
          <a:p>
            <a:pPr algn="just">
              <a:defRPr/>
            </a:pPr>
            <a:r>
              <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rPr>
              <a:t>ب ـ موضوع شناسي:</a:t>
            </a:r>
          </a:p>
          <a:p>
            <a:pPr algn="just">
              <a:defRPr/>
            </a:pPr>
            <a:r>
              <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rPr>
              <a:t>در اين زمينه نيز نيازمند طرح چند پرسش اساسي مي باشيم:</a:t>
            </a:r>
          </a:p>
          <a:p>
            <a:pPr algn="just">
              <a:defRPr/>
            </a:pPr>
            <a:r>
              <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rPr>
              <a:t>پرسش اول: در زمينه ي مورد علاقه ي من چه موضوعاتي وجود دارد؟</a:t>
            </a:r>
          </a:p>
          <a:p>
            <a:pPr algn="just">
              <a:defRPr/>
            </a:pPr>
            <a:r>
              <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rPr>
              <a:t>روش کاربردی رسيدن به پاسخ اين پرسش ( فرض؛ شخصي علاقمند به پژوهش تاريخ اسلام است)</a:t>
            </a:r>
          </a:p>
          <a:p>
            <a:pPr algn="just">
              <a:defRPr/>
            </a:pPr>
            <a:r>
              <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rPr>
              <a:t>1-	به كتابخانه برويد.</a:t>
            </a:r>
          </a:p>
          <a:p>
            <a:pPr algn="just">
              <a:defRPr/>
            </a:pPr>
            <a:r>
              <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rPr>
              <a:t>2-	ابتدا آخرين شماره هاي مجلات تخصصي در حوزه ي تاريخ و تاريخ اسلام را مشاهده نماييد. عناوين مقاله هاي مجلات فوق را يادداشت نماييد.</a:t>
            </a:r>
          </a:p>
          <a:p>
            <a:pPr algn="just">
              <a:defRPr/>
            </a:pPr>
            <a:r>
              <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rPr>
              <a:t>3-	چند كتاب اصلي در زمينه ي تاريخ اسلام را انتخاب نموده و « فهرست مطالب » كتاب هاي فوق را به دقت مطالعه نماييد. ( در اين مرحله نيازي به مطالعه ي خود كتاب نداريد. ) سعي كنيد با دقت در فهرست هاي فوق به نحوه ي « طبقه بندي دوره هاي تاريخي » نويسنده آگاه گرديد.</a:t>
            </a:r>
          </a:p>
          <a:p>
            <a:pPr algn="just">
              <a:defRPr/>
            </a:pPr>
            <a:r>
              <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rPr>
              <a:t>4-	با راهنمايي از كتابدار كتابخانه از فهرست هاي كتابشناسي در زمينه ي مورد علاقه ي خود استفاده نماييد.</a:t>
            </a:r>
          </a:p>
          <a:p>
            <a:pPr algn="just">
              <a:defRPr/>
            </a:pPr>
            <a:r>
              <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rPr>
              <a:t>5-	از افراد مطلع بپرسيد.</a:t>
            </a:r>
          </a:p>
          <a:p>
            <a:pPr algn="just">
              <a:defRPr/>
            </a:pPr>
            <a:r>
              <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rPr>
              <a:t>از اساتيدی كه اولا در زمينه ي مورد سئوال تخصص داشته باشند و ثانيا خود از زمره ي پژوهشگران به نام آن محسوب شوند. </a:t>
            </a:r>
          </a:p>
          <a:p>
            <a:pPr algn="just">
              <a:defRPr/>
            </a:pPr>
            <a:r>
              <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rPr>
              <a:t>اكنون فهرستي از عناوين مهم ترين مقالات مربوط به تاريخ اسلام و نيز برخي از عنوان هاي مطالب كتاب ها و پيشنهادهاي افراد متخصص و خبره را در اختيار داريد. </a:t>
            </a:r>
          </a:p>
          <a:p>
            <a:pPr algn="just">
              <a:defRPr/>
            </a:pPr>
            <a:r>
              <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rPr>
              <a:t>از صدها حوزه ي موجود در تاريخ اسلام علاقمند به مطالعه در زمينه ي تاريخ اندلس دوران تمدن اسلامي در آن شده باشيد.</a:t>
            </a:r>
          </a:p>
          <a:p>
            <a:pPr algn="just">
              <a:defRPr/>
            </a:pPr>
            <a:endParaRPr lang="fa-IR" sz="2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5595958"/>
          </a:xfrm>
        </p:spPr>
        <p:txBody>
          <a:bodyPr>
            <a:normAutofit/>
          </a:bodyPr>
          <a:lstStyle/>
          <a:p>
            <a:pPr marL="274320" indent="-274320" eaLnBrk="1" fontAlgn="auto" hangingPunct="1">
              <a:lnSpc>
                <a:spcPct val="200000"/>
              </a:lnSpc>
              <a:spcAft>
                <a:spcPts val="0"/>
              </a:spcAft>
              <a:buFont typeface="Wingdings 2"/>
              <a:buChar char=""/>
              <a:defRPr/>
            </a:pP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فعالیتی منظم و طراحی شده به منظور گردآوری اطلاعات وپردازش آنها به منظور کشف حقیقت</a:t>
            </a:r>
            <a:endParaRPr lang="en-US"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endParaRPr>
          </a:p>
          <a:p>
            <a:pPr marL="274320" indent="-274320" eaLnBrk="1" fontAlgn="auto" hangingPunct="1">
              <a:spcAft>
                <a:spcPts val="0"/>
              </a:spcAft>
              <a:buFont typeface="Wingdings 2"/>
              <a:buChar char=""/>
              <a:defRPr/>
            </a:pPr>
            <a:endParaRPr lang="fa-IR" dirty="0">
              <a:cs typeface="B Tit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indent="-274320" eaLnBrk="1" fontAlgn="auto" hangingPunct="1">
              <a:lnSpc>
                <a:spcPct val="150000"/>
              </a:lnSpc>
              <a:spcAft>
                <a:spcPts val="0"/>
              </a:spcAft>
              <a:buFont typeface="Wingdings 2"/>
              <a:buChar char=""/>
              <a:defRPr/>
            </a:pPr>
            <a:r>
              <a:rPr lang="ar-SA"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تحقيق ازنوع فعاليت و مهارت است و بايد به صورت عملی انجام پذيرد. از اين رو مادامی که فرد صرفاً با مراحل و گام</a:t>
            </a: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a:t>
            </a:r>
            <a:r>
              <a:rPr lang="ar-SA"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های تحقيق آشنا شود، ولی عملاً وارد ميدان تحقيق نشود و به طور عملی گام</a:t>
            </a: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a:t>
            </a:r>
            <a:r>
              <a:rPr lang="ar-SA"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های تحقيق را پشت سر نگذارد در تحقيق مهارت پيدا نخواهد کرد.</a:t>
            </a:r>
            <a:endParaRPr lang="en-US"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endParaRPr>
          </a:p>
        </p:txBody>
      </p:sp>
      <p:sp>
        <p:nvSpPr>
          <p:cNvPr id="3" name="Title 2"/>
          <p:cNvSpPr>
            <a:spLocks noGrp="1"/>
          </p:cNvSpPr>
          <p:nvPr>
            <p:ph type="title"/>
          </p:nvPr>
        </p:nvSpPr>
        <p:spPr/>
        <p:txBody>
          <a:bodyPr>
            <a:normAutofit/>
          </a:bodyPr>
          <a:lstStyle/>
          <a:p>
            <a:pPr algn="ctr" eaLnBrk="1" fontAlgn="auto" hangingPunct="1">
              <a:spcAft>
                <a:spcPts val="0"/>
              </a:spcAft>
              <a:defRPr/>
            </a:pPr>
            <a:r>
              <a:rPr lang="ar-SA" sz="6000" b="1" smtClean="0">
                <a:cs typeface="2  Lotus" pitchFamily="2" charset="-78"/>
              </a:rPr>
              <a:t>تحقيق فعاليت است</a:t>
            </a:r>
            <a:endParaRPr lang="fa-IR" sz="6000" b="1" smtClean="0">
              <a:cs typeface="2  Lotus"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anzarehBills"/>
          <p:cNvPicPr>
            <a:picLocks noChangeAspect="1" noChangeArrowheads="1"/>
          </p:cNvPicPr>
          <p:nvPr/>
        </p:nvPicPr>
        <p:blipFill>
          <a:blip r:embed="rId2"/>
          <a:srcRect/>
          <a:stretch>
            <a:fillRect/>
          </a:stretch>
        </p:blipFill>
        <p:spPr bwMode="auto">
          <a:xfrm>
            <a:off x="-609600" y="-430213"/>
            <a:ext cx="9753600" cy="7315201"/>
          </a:xfrm>
          <a:prstGeom prst="rect">
            <a:avLst/>
          </a:prstGeom>
          <a:noFill/>
          <a:ln w="9525">
            <a:noFill/>
            <a:miter lim="800000"/>
            <a:headEnd/>
            <a:tailEnd/>
          </a:ln>
        </p:spPr>
      </p:pic>
      <p:sp>
        <p:nvSpPr>
          <p:cNvPr id="4103" name="WordArt 7" descr="Paper bag"/>
          <p:cNvSpPr>
            <a:spLocks noChangeArrowheads="1" noChangeShapeType="1" noTextEdit="1"/>
          </p:cNvSpPr>
          <p:nvPr/>
        </p:nvSpPr>
        <p:spPr bwMode="auto">
          <a:xfrm>
            <a:off x="539750" y="1196975"/>
            <a:ext cx="7704138" cy="1512888"/>
          </a:xfrm>
          <a:prstGeom prst="rect">
            <a:avLst/>
          </a:prstGeom>
        </p:spPr>
        <p:txBody>
          <a:bodyPr wrap="none" fromWordArt="1">
            <a:prstTxWarp prst="textPlain">
              <a:avLst>
                <a:gd name="adj" fmla="val 50000"/>
              </a:avLst>
            </a:prstTxWarp>
            <a:scene3d>
              <a:camera prst="orthographicFront"/>
              <a:lightRig rig="threePt" dir="t"/>
            </a:scene3d>
            <a:sp3d extrusionH="57150">
              <a:bevelT w="57150" h="38100" prst="artDeco"/>
            </a:sp3d>
          </a:bodyPr>
          <a:lstStyle/>
          <a:p>
            <a:pPr algn="ctr">
              <a:defRPr/>
            </a:pPr>
            <a:r>
              <a:rPr lang="fa-IR" sz="3600" b="1" kern="10" dirty="0">
                <a:ln w="9525">
                  <a:solidFill>
                    <a:srgbClr val="FFFF99"/>
                  </a:solidFill>
                  <a:round/>
                  <a:headEnd/>
                  <a:tailEnd/>
                </a:ln>
                <a:blipFill dpi="0" rotWithShape="1">
                  <a:blip r:embed="rId3"/>
                  <a:srcRect/>
                  <a:tile tx="0" ty="0" sx="100000" sy="100000" flip="none" algn="tl"/>
                </a:blipFill>
                <a:effectLst>
                  <a:glow rad="228600">
                    <a:schemeClr val="accent4">
                      <a:satMod val="175000"/>
                      <a:alpha val="40000"/>
                    </a:schemeClr>
                  </a:glow>
                  <a:outerShdw dist="563972" dir="14049741" sx="125000" sy="125000" algn="tl" rotWithShape="0">
                    <a:srgbClr val="C7DFD3">
                      <a:alpha val="80000"/>
                    </a:srgbClr>
                  </a:outerShdw>
                </a:effectLst>
                <a:latin typeface="Times New Roman"/>
                <a:cs typeface="2  Lotus" pitchFamily="2" charset="-78"/>
              </a:rPr>
              <a:t>بسم الله الرحمن الرحيم</a:t>
            </a:r>
          </a:p>
        </p:txBody>
      </p:sp>
      <p:sp>
        <p:nvSpPr>
          <p:cNvPr id="6148" name="WordArt 8"/>
          <p:cNvSpPr>
            <a:spLocks noChangeArrowheads="1" noChangeShapeType="1" noTextEdit="1"/>
          </p:cNvSpPr>
          <p:nvPr/>
        </p:nvSpPr>
        <p:spPr bwMode="auto">
          <a:xfrm>
            <a:off x="1619250" y="3532188"/>
            <a:ext cx="5924550" cy="904875"/>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2  Mehr"/>
              </a:rPr>
              <a:t>وصلي الله علي محمد و آله الطاهرين</a:t>
            </a:r>
          </a:p>
        </p:txBody>
      </p:sp>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643050"/>
            <a:ext cx="8229600" cy="4572000"/>
          </a:xfrm>
        </p:spPr>
        <p:txBody>
          <a:bodyPr/>
          <a:lstStyle/>
          <a:p>
            <a:pPr algn="just" eaLnBrk="1" hangingPunct="1">
              <a:lnSpc>
                <a:spcPct val="200000"/>
              </a:lnSpc>
              <a:defRPr/>
            </a:pPr>
            <a:r>
              <a:rPr lang="ar-SA"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تحقيق فعاليت</a:t>
            </a: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ي</a:t>
            </a:r>
            <a:r>
              <a:rPr lang="ar-SA"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 منظم است</a:t>
            </a: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 </a:t>
            </a:r>
            <a:r>
              <a:rPr lang="ar-SA"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فرايندی است که ا ز مراحل و گام</a:t>
            </a: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a:t>
            </a:r>
            <a:r>
              <a:rPr lang="ar-SA"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های مشخص و منظم تشکيل شده است و لازم است هر گام و فعاليتی در محل مناسب خود انجام گيرد</a:t>
            </a:r>
            <a:endParaRPr lang="en-US"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endParaRPr>
          </a:p>
        </p:txBody>
      </p:sp>
      <p:sp>
        <p:nvSpPr>
          <p:cNvPr id="4" name="Title 3"/>
          <p:cNvSpPr>
            <a:spLocks noGrp="1"/>
          </p:cNvSpPr>
          <p:nvPr>
            <p:ph type="title"/>
          </p:nvPr>
        </p:nvSpPr>
        <p:spPr/>
        <p:txBody>
          <a:bodyPr>
            <a:normAutofit/>
          </a:bodyPr>
          <a:lstStyle/>
          <a:p>
            <a:pPr algn="ctr" eaLnBrk="1" hangingPunct="1">
              <a:defRPr/>
            </a:pPr>
            <a:r>
              <a:rPr lang="ar-SA" sz="6000" b="1" smtClean="0">
                <a:cs typeface="2  Lotus" pitchFamily="2" charset="-78"/>
              </a:rPr>
              <a:t>منظم است</a:t>
            </a:r>
            <a:endParaRPr lang="fa-IR" sz="6000" b="1" smtClean="0">
              <a:cs typeface="2  Lotus"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eaLnBrk="1" hangingPunct="1">
              <a:lnSpc>
                <a:spcPct val="200000"/>
              </a:lnSpc>
              <a:defRPr/>
            </a:pPr>
            <a:r>
              <a:rPr lang="ar-SA"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در تحقيق تفکر و انديشه جايگاه مهمی دارد واز اين طريق محقق به طراحی و تدوين نقشه تحقيق اقدام می کند و بر اساس يک طرح و نقشه از پيش تعيين شده تحقيق خود را به سرانجام می رساند</a:t>
            </a:r>
            <a:endParaRPr lang="en-US"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endParaRPr>
          </a:p>
          <a:p>
            <a:pPr eaLnBrk="1" hangingPunct="1">
              <a:defRPr/>
            </a:pPr>
            <a:endPar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endParaRPr>
          </a:p>
        </p:txBody>
      </p:sp>
      <p:sp>
        <p:nvSpPr>
          <p:cNvPr id="3" name="Title 2"/>
          <p:cNvSpPr>
            <a:spLocks noGrp="1"/>
          </p:cNvSpPr>
          <p:nvPr>
            <p:ph type="title"/>
          </p:nvPr>
        </p:nvSpPr>
        <p:spPr/>
        <p:txBody>
          <a:bodyPr>
            <a:normAutofit/>
          </a:bodyPr>
          <a:lstStyle/>
          <a:p>
            <a:pPr algn="ctr" eaLnBrk="1" hangingPunct="1">
              <a:defRPr/>
            </a:pPr>
            <a:r>
              <a:rPr lang="ar-SA" sz="6000" b="1" smtClean="0">
                <a:cs typeface="2  Lotus" pitchFamily="2" charset="-78"/>
              </a:rPr>
              <a:t>طراحی شده است</a:t>
            </a:r>
            <a:endParaRPr lang="fa-IR" sz="6000" b="1" smtClean="0">
              <a:cs typeface="2  Lotus"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indent="-274320" algn="just" eaLnBrk="1" fontAlgn="auto" hangingPunct="1">
              <a:lnSpc>
                <a:spcPct val="200000"/>
              </a:lnSpc>
              <a:spcAft>
                <a:spcPts val="0"/>
              </a:spcAft>
              <a:buFont typeface="Wingdings 2"/>
              <a:buChar char=""/>
              <a:defRPr/>
            </a:pP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پژوهش نباید از دو عنصر اساسی تتبّع (گردآوری اطلاعات) و احیا یا خلق یک اثر (پردازش اطلاعات) خالی باشد</a:t>
            </a:r>
          </a:p>
        </p:txBody>
      </p:sp>
      <p:sp>
        <p:nvSpPr>
          <p:cNvPr id="3" name="Title 2"/>
          <p:cNvSpPr>
            <a:spLocks noGrp="1"/>
          </p:cNvSpPr>
          <p:nvPr>
            <p:ph type="title"/>
          </p:nvPr>
        </p:nvSpPr>
        <p:spPr/>
        <p:txBody>
          <a:bodyPr>
            <a:normAutofit/>
          </a:bodyPr>
          <a:lstStyle/>
          <a:p>
            <a:pPr algn="ctr" eaLnBrk="1" fontAlgn="auto" hangingPunct="1">
              <a:spcAft>
                <a:spcPts val="0"/>
              </a:spcAft>
              <a:defRPr/>
            </a:pPr>
            <a:r>
              <a:rPr lang="fa-IR" sz="6000" b="1" smtClean="0">
                <a:solidFill>
                  <a:schemeClr val="tx1"/>
                </a:solidFill>
                <a:cs typeface="2  Lotus" pitchFamily="2" charset="-78"/>
              </a:rPr>
              <a:t>دو عنصر اساسی </a:t>
            </a:r>
            <a:r>
              <a:rPr lang="ar-SA" sz="6000" b="1" smtClean="0">
                <a:solidFill>
                  <a:schemeClr val="tx1"/>
                </a:solidFill>
                <a:cs typeface="2  Lotus" pitchFamily="2" charset="-78"/>
              </a:rPr>
              <a:t>تحقيق</a:t>
            </a:r>
            <a:endParaRPr lang="fa-IR" sz="6000" b="1" smtClean="0">
              <a:solidFill>
                <a:schemeClr val="tx1"/>
              </a:solidFill>
              <a:cs typeface="2  Lotus"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lnSpc>
                <a:spcPct val="200000"/>
              </a:lnSpc>
              <a:defRPr/>
            </a:pPr>
            <a:r>
              <a:rPr lang="ar-SA"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2  Lotus" pitchFamily="2" charset="-78"/>
              </a:rPr>
              <a:t>کشف حقيقت</a:t>
            </a:r>
            <a:endPar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2  Lotus" pitchFamily="2" charset="-78"/>
            </a:endParaRPr>
          </a:p>
          <a:p>
            <a:pPr eaLnBrk="1" hangingPunct="1">
              <a:defRPr/>
            </a:pP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2  Lotus" pitchFamily="2" charset="-78"/>
              </a:rPr>
              <a:t>حل مشکل</a:t>
            </a:r>
          </a:p>
          <a:p>
            <a:pPr eaLnBrk="1" hangingPunct="1">
              <a:defRPr/>
            </a:pP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2  Lotus" pitchFamily="2" charset="-78"/>
              </a:rPr>
              <a:t>...</a:t>
            </a:r>
          </a:p>
          <a:p>
            <a:pPr eaLnBrk="1" hangingPunct="1">
              <a:defRPr/>
            </a:pP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2  Lotus" pitchFamily="2" charset="-78"/>
              </a:rPr>
              <a:t>...</a:t>
            </a:r>
          </a:p>
          <a:p>
            <a:pPr eaLnBrk="1" hangingPunct="1">
              <a:defRPr/>
            </a:pP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2  Lotus" pitchFamily="2" charset="-78"/>
              </a:rPr>
              <a:t>...</a:t>
            </a:r>
          </a:p>
          <a:p>
            <a:pPr eaLnBrk="1" hangingPunct="1">
              <a:defRPr/>
            </a:pPr>
            <a:endParaRPr lang="fa-IR" dirty="0"/>
          </a:p>
        </p:txBody>
      </p:sp>
      <p:sp>
        <p:nvSpPr>
          <p:cNvPr id="3" name="Title 2"/>
          <p:cNvSpPr>
            <a:spLocks noGrp="1"/>
          </p:cNvSpPr>
          <p:nvPr>
            <p:ph type="title"/>
          </p:nvPr>
        </p:nvSpPr>
        <p:spPr/>
        <p:txBody>
          <a:bodyPr/>
          <a:lstStyle/>
          <a:p>
            <a:pPr algn="ctr" eaLnBrk="1" hangingPunct="1">
              <a:defRPr/>
            </a:pPr>
            <a:r>
              <a:rPr lang="ar-SA" sz="6000" b="1" smtClean="0">
                <a:solidFill>
                  <a:schemeClr val="tx1"/>
                </a:solidFill>
                <a:cs typeface="2  Lotus" pitchFamily="2" charset="-78"/>
              </a:rPr>
              <a:t>هدف از تحقيق</a:t>
            </a:r>
            <a:endParaRPr lang="fa-IR" sz="6000" b="1" smtClean="0">
              <a:solidFill>
                <a:schemeClr val="tx1"/>
              </a:solidFill>
              <a:cs typeface="2  Lotus"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lnSpc>
                <a:spcPct val="200000"/>
              </a:lnSpc>
              <a:defRPr/>
            </a:pP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روش به معنای شیوه، راه و طریق و چگونگی راه رفتن است </a:t>
            </a:r>
          </a:p>
          <a:p>
            <a:pPr eaLnBrk="1" hangingPunct="1">
              <a:lnSpc>
                <a:spcPct val="200000"/>
              </a:lnSpc>
              <a:defRPr/>
            </a:pP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در اصطلاح مجموعه وسایل و طرقی است که وصول به هدف را آسان می‌سازد </a:t>
            </a:r>
            <a:endParaRPr lang="en-US"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endParaRPr>
          </a:p>
          <a:p>
            <a:pPr eaLnBrk="1" hangingPunct="1">
              <a:defRPr/>
            </a:pPr>
            <a:endParaRPr lang="fa-IR" dirty="0">
              <a:cs typeface="B Titr" pitchFamily="2" charset="-78"/>
            </a:endParaRPr>
          </a:p>
        </p:txBody>
      </p:sp>
      <p:sp>
        <p:nvSpPr>
          <p:cNvPr id="3" name="Title 2"/>
          <p:cNvSpPr>
            <a:spLocks noGrp="1"/>
          </p:cNvSpPr>
          <p:nvPr>
            <p:ph type="title"/>
          </p:nvPr>
        </p:nvSpPr>
        <p:spPr/>
        <p:txBody>
          <a:bodyPr/>
          <a:lstStyle/>
          <a:p>
            <a:pPr algn="ctr" eaLnBrk="1" hangingPunct="1">
              <a:defRPr/>
            </a:pPr>
            <a:r>
              <a:rPr lang="ar-SA" sz="6000" b="1" dirty="0" smtClean="0">
                <a:solidFill>
                  <a:schemeClr val="tx1"/>
                </a:solidFill>
                <a:cs typeface="B Titr" pitchFamily="2" charset="-78"/>
              </a:rPr>
              <a:t>تعریف روش</a:t>
            </a:r>
            <a:endParaRPr lang="fa-IR" sz="6000" b="1" dirty="0" smtClean="0">
              <a:solidFill>
                <a:schemeClr val="tx1"/>
              </a:solidFill>
              <a:cs typeface="B Titr"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0174"/>
            <a:ext cx="8229600" cy="4595826"/>
          </a:xfrm>
        </p:spPr>
        <p:txBody>
          <a:bodyPr>
            <a:normAutofit fontScale="92500"/>
          </a:bodyPr>
          <a:lstStyle/>
          <a:p>
            <a:pPr algn="just" eaLnBrk="1" hangingPunct="1">
              <a:lnSpc>
                <a:spcPct val="150000"/>
              </a:lnSpc>
              <a:defRPr/>
            </a:pP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در تعریف روش تحقیق تعاریف متعددی مطرح شده است</a:t>
            </a:r>
          </a:p>
          <a:p>
            <a:pPr algn="just" eaLnBrk="1" hangingPunct="1">
              <a:lnSpc>
                <a:spcPct val="150000"/>
              </a:lnSpc>
              <a:defRPr/>
            </a:pPr>
            <a:r>
              <a:rPr lang="fa-IR"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rPr>
              <a:t>روش تحقیق عبارت است از: «مجموعه‌ای از قواعد و ابزارهای معتبر (قابل اطمینان) ونظام یافته برای بررسی واقیت‌ها، کشف مجهولات و دستیابی به راه حل مشکلات</a:t>
            </a:r>
            <a:endParaRPr lang="en-US" sz="3600" b="1" spc="-100" dirty="0" smtClean="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B Titr" pitchFamily="2" charset="-78"/>
            </a:endParaRPr>
          </a:p>
        </p:txBody>
      </p:sp>
      <p:sp>
        <p:nvSpPr>
          <p:cNvPr id="3" name="Title 2"/>
          <p:cNvSpPr>
            <a:spLocks noGrp="1"/>
          </p:cNvSpPr>
          <p:nvPr>
            <p:ph type="title"/>
          </p:nvPr>
        </p:nvSpPr>
        <p:spPr>
          <a:xfrm>
            <a:off x="500034" y="285728"/>
            <a:ext cx="8229600" cy="1357322"/>
          </a:xfrm>
        </p:spPr>
        <p:txBody>
          <a:bodyPr/>
          <a:lstStyle/>
          <a:p>
            <a:pPr algn="ctr" eaLnBrk="1" hangingPunct="1">
              <a:defRPr/>
            </a:pPr>
            <a:r>
              <a:rPr lang="ar-SA" sz="6000" b="1" dirty="0" smtClean="0">
                <a:solidFill>
                  <a:schemeClr val="tx1"/>
                </a:solidFill>
                <a:cs typeface="B Titr" pitchFamily="2" charset="-78"/>
              </a:rPr>
              <a:t>تعریف روش تحقیق</a:t>
            </a:r>
            <a:endParaRPr lang="fa-IR" sz="6000" b="1" dirty="0" smtClean="0">
              <a:solidFill>
                <a:schemeClr val="tx1"/>
              </a:solidFill>
              <a:cs typeface="B Tit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scene3d>
              <a:camera prst="orthographicFront"/>
              <a:lightRig rig="threePt" dir="t"/>
            </a:scene3d>
            <a:sp3d extrusionH="57150">
              <a:bevelT h="25400" prst="softRound"/>
            </a:sp3d>
          </a:bodyPr>
          <a:lstStyle/>
          <a:p>
            <a:pPr>
              <a:lnSpc>
                <a:spcPct val="150000"/>
              </a:lnSpc>
            </a:pPr>
            <a:r>
              <a:rPr lang="ar-SA" sz="3600" dirty="0" smtClean="0">
                <a:ln>
                  <a:solidFill>
                    <a:schemeClr val="accent6">
                      <a:lumMod val="75000"/>
                    </a:schemeClr>
                  </a:solidFill>
                </a:ln>
                <a:solidFill>
                  <a:schemeClr val="bg2">
                    <a:lumMod val="75000"/>
                  </a:schemeClr>
                </a:solidFill>
                <a:effectLst>
                  <a:outerShdw blurRad="50800" dist="38100" dir="8100000" algn="tr" rotWithShape="0">
                    <a:prstClr val="black">
                      <a:alpha val="40000"/>
                    </a:prstClr>
                  </a:outerShdw>
                </a:effectLst>
                <a:cs typeface="_MRT_Khodkar" pitchFamily="2" charset="-78"/>
              </a:rPr>
              <a:t>مستدل بودن</a:t>
            </a:r>
            <a:endParaRPr lang="en-US" sz="3600" dirty="0" smtClean="0">
              <a:ln>
                <a:solidFill>
                  <a:schemeClr val="accent6">
                    <a:lumMod val="75000"/>
                  </a:schemeClr>
                </a:solidFill>
              </a:ln>
              <a:solidFill>
                <a:schemeClr val="bg2">
                  <a:lumMod val="75000"/>
                </a:schemeClr>
              </a:solidFill>
              <a:effectLst>
                <a:outerShdw blurRad="50800" dist="38100" dir="8100000" algn="tr" rotWithShape="0">
                  <a:prstClr val="black">
                    <a:alpha val="40000"/>
                  </a:prstClr>
                </a:outerShdw>
              </a:effectLst>
              <a:cs typeface="_MRT_Khodkar" pitchFamily="2" charset="-78"/>
            </a:endParaRPr>
          </a:p>
          <a:p>
            <a:pPr>
              <a:lnSpc>
                <a:spcPct val="150000"/>
              </a:lnSpc>
            </a:pPr>
            <a:r>
              <a:rPr lang="ar-SA" sz="3600" dirty="0" smtClean="0">
                <a:ln>
                  <a:solidFill>
                    <a:schemeClr val="accent6">
                      <a:lumMod val="75000"/>
                    </a:schemeClr>
                  </a:solidFill>
                </a:ln>
                <a:solidFill>
                  <a:schemeClr val="bg2">
                    <a:lumMod val="75000"/>
                  </a:schemeClr>
                </a:solidFill>
                <a:effectLst>
                  <a:outerShdw blurRad="50800" dist="38100" dir="8100000" algn="tr" rotWithShape="0">
                    <a:prstClr val="black">
                      <a:alpha val="40000"/>
                    </a:prstClr>
                  </a:outerShdw>
                </a:effectLst>
                <a:cs typeface="_MRT_Khodkar" pitchFamily="2" charset="-78"/>
              </a:rPr>
              <a:t>مستند بودن</a:t>
            </a:r>
            <a:endParaRPr lang="en-US" sz="3600" dirty="0" smtClean="0">
              <a:ln>
                <a:solidFill>
                  <a:schemeClr val="accent6">
                    <a:lumMod val="75000"/>
                  </a:schemeClr>
                </a:solidFill>
              </a:ln>
              <a:solidFill>
                <a:schemeClr val="bg2">
                  <a:lumMod val="75000"/>
                </a:schemeClr>
              </a:solidFill>
              <a:effectLst>
                <a:outerShdw blurRad="50800" dist="38100" dir="8100000" algn="tr" rotWithShape="0">
                  <a:prstClr val="black">
                    <a:alpha val="40000"/>
                  </a:prstClr>
                </a:outerShdw>
              </a:effectLst>
              <a:cs typeface="_MRT_Khodkar" pitchFamily="2" charset="-78"/>
            </a:endParaRPr>
          </a:p>
          <a:p>
            <a:pPr>
              <a:lnSpc>
                <a:spcPct val="150000"/>
              </a:lnSpc>
            </a:pPr>
            <a:r>
              <a:rPr lang="ar-SA" sz="3600" dirty="0" smtClean="0">
                <a:ln>
                  <a:solidFill>
                    <a:schemeClr val="accent6">
                      <a:lumMod val="75000"/>
                    </a:schemeClr>
                  </a:solidFill>
                </a:ln>
                <a:solidFill>
                  <a:schemeClr val="bg2">
                    <a:lumMod val="75000"/>
                  </a:schemeClr>
                </a:solidFill>
                <a:effectLst>
                  <a:outerShdw blurRad="50800" dist="38100" dir="8100000" algn="tr" rotWithShape="0">
                    <a:prstClr val="black">
                      <a:alpha val="40000"/>
                    </a:prstClr>
                  </a:outerShdw>
                </a:effectLst>
                <a:cs typeface="_MRT_Khodkar" pitchFamily="2" charset="-78"/>
              </a:rPr>
              <a:t>جامع بودن</a:t>
            </a:r>
            <a:endParaRPr lang="en-US" sz="3600" dirty="0" smtClean="0">
              <a:ln>
                <a:solidFill>
                  <a:schemeClr val="accent6">
                    <a:lumMod val="75000"/>
                  </a:schemeClr>
                </a:solidFill>
              </a:ln>
              <a:solidFill>
                <a:schemeClr val="bg2">
                  <a:lumMod val="75000"/>
                </a:schemeClr>
              </a:solidFill>
              <a:effectLst>
                <a:outerShdw blurRad="50800" dist="38100" dir="8100000" algn="tr" rotWithShape="0">
                  <a:prstClr val="black">
                    <a:alpha val="40000"/>
                  </a:prstClr>
                </a:outerShdw>
              </a:effectLst>
              <a:cs typeface="_MRT_Khodkar" pitchFamily="2" charset="-78"/>
            </a:endParaRPr>
          </a:p>
          <a:p>
            <a:pPr>
              <a:lnSpc>
                <a:spcPct val="150000"/>
              </a:lnSpc>
            </a:pPr>
            <a:r>
              <a:rPr lang="ar-SA" sz="3600" dirty="0" smtClean="0">
                <a:ln>
                  <a:solidFill>
                    <a:schemeClr val="accent6">
                      <a:lumMod val="75000"/>
                    </a:schemeClr>
                  </a:solidFill>
                </a:ln>
                <a:solidFill>
                  <a:schemeClr val="bg2">
                    <a:lumMod val="75000"/>
                  </a:schemeClr>
                </a:solidFill>
                <a:effectLst>
                  <a:outerShdw blurRad="50800" dist="38100" dir="8100000" algn="tr" rotWithShape="0">
                    <a:prstClr val="black">
                      <a:alpha val="40000"/>
                    </a:prstClr>
                  </a:outerShdw>
                </a:effectLst>
                <a:cs typeface="_MRT_Khodkar" pitchFamily="2" charset="-78"/>
              </a:rPr>
              <a:t>ساختار و سازماندهی منطقی داشتن</a:t>
            </a:r>
            <a:endParaRPr lang="en-US" sz="3600" dirty="0" smtClean="0">
              <a:ln>
                <a:solidFill>
                  <a:schemeClr val="accent6">
                    <a:lumMod val="75000"/>
                  </a:schemeClr>
                </a:solidFill>
              </a:ln>
              <a:solidFill>
                <a:schemeClr val="bg2">
                  <a:lumMod val="75000"/>
                </a:schemeClr>
              </a:solidFill>
              <a:effectLst>
                <a:outerShdw blurRad="50800" dist="38100" dir="8100000" algn="tr" rotWithShape="0">
                  <a:prstClr val="black">
                    <a:alpha val="40000"/>
                  </a:prstClr>
                </a:outerShdw>
              </a:effectLst>
              <a:cs typeface="_MRT_Khodkar" pitchFamily="2" charset="-78"/>
            </a:endParaRPr>
          </a:p>
          <a:p>
            <a:pPr>
              <a:lnSpc>
                <a:spcPct val="150000"/>
              </a:lnSpc>
            </a:pPr>
            <a:r>
              <a:rPr lang="ar-SA" sz="3600" dirty="0" smtClean="0">
                <a:ln>
                  <a:solidFill>
                    <a:schemeClr val="accent6">
                      <a:lumMod val="75000"/>
                    </a:schemeClr>
                  </a:solidFill>
                </a:ln>
                <a:solidFill>
                  <a:schemeClr val="bg2">
                    <a:lumMod val="75000"/>
                  </a:schemeClr>
                </a:solidFill>
                <a:effectLst>
                  <a:outerShdw blurRad="50800" dist="38100" dir="8100000" algn="tr" rotWithShape="0">
                    <a:prstClr val="black">
                      <a:alpha val="40000"/>
                    </a:prstClr>
                  </a:outerShdw>
                </a:effectLst>
                <a:cs typeface="_MRT_Khodkar" pitchFamily="2" charset="-78"/>
              </a:rPr>
              <a:t>روش تحقيق مناسب داشتن</a:t>
            </a:r>
            <a:endParaRPr lang="en-US" sz="3600" dirty="0" smtClean="0">
              <a:ln>
                <a:solidFill>
                  <a:schemeClr val="accent6">
                    <a:lumMod val="75000"/>
                  </a:schemeClr>
                </a:solidFill>
              </a:ln>
              <a:solidFill>
                <a:schemeClr val="bg2">
                  <a:lumMod val="75000"/>
                </a:schemeClr>
              </a:solidFill>
              <a:effectLst>
                <a:outerShdw blurRad="50800" dist="38100" dir="8100000" algn="tr" rotWithShape="0">
                  <a:prstClr val="black">
                    <a:alpha val="40000"/>
                  </a:prstClr>
                </a:outerShdw>
              </a:effectLst>
              <a:cs typeface="_MRT_Khodkar" pitchFamily="2" charset="-78"/>
            </a:endParaRPr>
          </a:p>
          <a:p>
            <a:pPr>
              <a:buNone/>
            </a:pPr>
            <a:endParaRPr lang="fa-IR" dirty="0"/>
          </a:p>
        </p:txBody>
      </p:sp>
      <p:sp>
        <p:nvSpPr>
          <p:cNvPr id="8" name="Title 7"/>
          <p:cNvSpPr>
            <a:spLocks noGrp="1"/>
          </p:cNvSpPr>
          <p:nvPr>
            <p:ph type="title"/>
          </p:nvPr>
        </p:nvSpPr>
        <p:spPr/>
        <p:txBody>
          <a:bodyPr>
            <a:normAutofit/>
          </a:bodyPr>
          <a:lstStyle/>
          <a:p>
            <a:pPr algn="ctr"/>
            <a:r>
              <a:rPr lang="ar-SA" sz="6000" b="1" dirty="0" smtClean="0">
                <a:solidFill>
                  <a:schemeClr val="tx2">
                    <a:lumMod val="90000"/>
                  </a:schemeClr>
                </a:solidFill>
                <a:cs typeface="B Vahid" pitchFamily="2" charset="-78"/>
              </a:rPr>
              <a:t>ویژگی</a:t>
            </a:r>
            <a:r>
              <a:rPr lang="fa-IR" sz="6000" b="1" dirty="0" smtClean="0">
                <a:solidFill>
                  <a:schemeClr val="tx2">
                    <a:lumMod val="90000"/>
                  </a:schemeClr>
                </a:solidFill>
                <a:cs typeface="B Vahid" pitchFamily="2" charset="-78"/>
              </a:rPr>
              <a:t> </a:t>
            </a:r>
            <a:r>
              <a:rPr lang="ar-SA" sz="6000" b="1" dirty="0" smtClean="0">
                <a:solidFill>
                  <a:schemeClr val="tx2">
                    <a:lumMod val="90000"/>
                  </a:schemeClr>
                </a:solidFill>
                <a:cs typeface="B Vahid" pitchFamily="2" charset="-78"/>
              </a:rPr>
              <a:t>های یک تحقیق خوب </a:t>
            </a:r>
            <a:endParaRPr lang="fa-IR" sz="6000" b="1" dirty="0">
              <a:solidFill>
                <a:schemeClr val="tx2">
                  <a:lumMod val="90000"/>
                </a:schemeClr>
              </a:solidFill>
              <a:cs typeface="B Vahid"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571480"/>
            <a:ext cx="9144000" cy="1219200"/>
          </a:xfrm>
        </p:spPr>
        <p:txBody>
          <a:bodyPr anchor="ctr">
            <a:normAutofit/>
          </a:bodyPr>
          <a:lstStyle/>
          <a:p>
            <a:pPr algn="ctr">
              <a:defRPr/>
            </a:pPr>
            <a:r>
              <a:rPr lang="ar-SA" sz="6600" dirty="0" smtClean="0">
                <a:ln w="3200">
                  <a:solidFill>
                    <a:srgbClr val="00FF00">
                      <a:alpha val="25000"/>
                    </a:srgbClr>
                  </a:solidFill>
                  <a:prstDash val="solid"/>
                  <a:round/>
                </a:ln>
                <a:solidFill>
                  <a:schemeClr val="accent4">
                    <a:lumMod val="75000"/>
                  </a:schemeClr>
                </a:solidFill>
                <a:effectLst>
                  <a:outerShdw blurRad="50800" dist="38100" dir="8100000" algn="tr" rotWithShape="0">
                    <a:prstClr val="black">
                      <a:alpha val="40000"/>
                    </a:prstClr>
                  </a:outerShdw>
                </a:effectLst>
                <a:cs typeface="B Zar" pitchFamily="2" charset="-78"/>
              </a:rPr>
              <a:t>ويژگي</a:t>
            </a:r>
            <a:r>
              <a:rPr lang="fa-IR" sz="6600" dirty="0" smtClean="0">
                <a:ln w="3200">
                  <a:solidFill>
                    <a:srgbClr val="00FF00">
                      <a:alpha val="25000"/>
                    </a:srgbClr>
                  </a:solidFill>
                  <a:prstDash val="solid"/>
                  <a:round/>
                </a:ln>
                <a:solidFill>
                  <a:schemeClr val="accent4">
                    <a:lumMod val="75000"/>
                  </a:schemeClr>
                </a:solidFill>
                <a:effectLst>
                  <a:outerShdw blurRad="50800" dist="38100" dir="8100000" algn="tr" rotWithShape="0">
                    <a:prstClr val="black">
                      <a:alpha val="40000"/>
                    </a:prstClr>
                  </a:outerShdw>
                </a:effectLst>
                <a:cs typeface="B Zar" pitchFamily="2" charset="-78"/>
              </a:rPr>
              <a:t>‌</a:t>
            </a:r>
            <a:r>
              <a:rPr lang="ar-SA" sz="6600" dirty="0" smtClean="0">
                <a:ln w="3200">
                  <a:solidFill>
                    <a:srgbClr val="00FF00">
                      <a:alpha val="25000"/>
                    </a:srgbClr>
                  </a:solidFill>
                  <a:prstDash val="solid"/>
                  <a:round/>
                </a:ln>
                <a:solidFill>
                  <a:schemeClr val="accent4">
                    <a:lumMod val="75000"/>
                  </a:schemeClr>
                </a:solidFill>
                <a:effectLst>
                  <a:outerShdw blurRad="50800" dist="38100" dir="8100000" algn="tr" rotWithShape="0">
                    <a:prstClr val="black">
                      <a:alpha val="40000"/>
                    </a:prstClr>
                  </a:outerShdw>
                </a:effectLst>
                <a:cs typeface="B Zar" pitchFamily="2" charset="-78"/>
              </a:rPr>
              <a:t>هاي پژوهشگر</a:t>
            </a:r>
            <a:endParaRPr lang="en-US" sz="6600" dirty="0" smtClean="0">
              <a:ln w="3200">
                <a:solidFill>
                  <a:srgbClr val="00FF00">
                    <a:alpha val="25000"/>
                  </a:srgbClr>
                </a:solidFill>
                <a:prstDash val="solid"/>
                <a:round/>
              </a:ln>
              <a:solidFill>
                <a:schemeClr val="accent4">
                  <a:lumMod val="75000"/>
                </a:schemeClr>
              </a:solidFill>
              <a:effectLst>
                <a:outerShdw blurRad="50800" dist="38100" dir="8100000" algn="tr" rotWithShape="0">
                  <a:prstClr val="black">
                    <a:alpha val="40000"/>
                  </a:prstClr>
                </a:outerShdw>
              </a:effectLst>
              <a:cs typeface="B Zar" pitchFamily="2" charset="-78"/>
            </a:endParaRPr>
          </a:p>
        </p:txBody>
      </p:sp>
      <p:sp>
        <p:nvSpPr>
          <p:cNvPr id="41987" name="Rectangle 3"/>
          <p:cNvSpPr>
            <a:spLocks noGrp="1" noChangeArrowheads="1"/>
          </p:cNvSpPr>
          <p:nvPr>
            <p:ph type="body" idx="1"/>
          </p:nvPr>
        </p:nvSpPr>
        <p:spPr/>
        <p:txBody>
          <a:bodyPr/>
          <a:lstStyle/>
          <a:p>
            <a:pPr>
              <a:lnSpc>
                <a:spcPct val="300000"/>
              </a:lnSpc>
              <a:defRPr/>
            </a:pPr>
            <a:r>
              <a:rPr lang="ar-SA" sz="4400" b="1" dirty="0" smtClean="0">
                <a:solidFill>
                  <a:schemeClr val="accent6">
                    <a:lumMod val="50000"/>
                  </a:schemeClr>
                </a:solidFill>
                <a:cs typeface="2  Lotus" pitchFamily="2" charset="-78"/>
              </a:rPr>
              <a:t>ویژگی</a:t>
            </a:r>
            <a:r>
              <a:rPr lang="fa-IR" sz="4400" b="1" dirty="0" smtClean="0">
                <a:solidFill>
                  <a:schemeClr val="accent6">
                    <a:lumMod val="50000"/>
                  </a:schemeClr>
                </a:solidFill>
                <a:cs typeface="2  Lotus" pitchFamily="2" charset="-78"/>
              </a:rPr>
              <a:t> </a:t>
            </a:r>
            <a:r>
              <a:rPr lang="ar-SA" sz="4400" b="1" dirty="0" smtClean="0">
                <a:solidFill>
                  <a:schemeClr val="accent6">
                    <a:lumMod val="50000"/>
                  </a:schemeClr>
                </a:solidFill>
                <a:cs typeface="2  Lotus" pitchFamily="2" charset="-78"/>
              </a:rPr>
              <a:t>های علمی</a:t>
            </a:r>
            <a:endParaRPr lang="fa-IR" sz="4400" b="1" dirty="0" smtClean="0">
              <a:solidFill>
                <a:schemeClr val="accent6">
                  <a:lumMod val="50000"/>
                </a:schemeClr>
              </a:solidFill>
              <a:cs typeface="2  Lotus" pitchFamily="2" charset="-78"/>
            </a:endParaRPr>
          </a:p>
          <a:p>
            <a:pPr>
              <a:lnSpc>
                <a:spcPct val="300000"/>
              </a:lnSpc>
              <a:defRPr/>
            </a:pPr>
            <a:r>
              <a:rPr lang="ar-SA" sz="4400" b="1" dirty="0" smtClean="0">
                <a:solidFill>
                  <a:schemeClr val="accent6">
                    <a:lumMod val="50000"/>
                  </a:schemeClr>
                </a:solidFill>
                <a:cs typeface="2  Lotus" pitchFamily="2" charset="-78"/>
              </a:rPr>
              <a:t>ویژگی</a:t>
            </a:r>
            <a:r>
              <a:rPr lang="fa-IR" sz="4400" b="1" dirty="0" smtClean="0">
                <a:solidFill>
                  <a:schemeClr val="accent6">
                    <a:lumMod val="50000"/>
                  </a:schemeClr>
                </a:solidFill>
                <a:cs typeface="2  Lotus" pitchFamily="2" charset="-78"/>
              </a:rPr>
              <a:t> </a:t>
            </a:r>
            <a:r>
              <a:rPr lang="ar-SA" sz="4400" b="1" dirty="0" smtClean="0">
                <a:solidFill>
                  <a:schemeClr val="accent6">
                    <a:lumMod val="50000"/>
                  </a:schemeClr>
                </a:solidFill>
                <a:cs typeface="2  Lotus" pitchFamily="2" charset="-78"/>
              </a:rPr>
              <a:t>های روحی</a:t>
            </a:r>
            <a:r>
              <a:rPr lang="fa-IR" sz="4400" b="1" dirty="0" smtClean="0">
                <a:solidFill>
                  <a:schemeClr val="accent6">
                    <a:lumMod val="50000"/>
                  </a:schemeClr>
                </a:solidFill>
                <a:cs typeface="2  Lotus" pitchFamily="2" charset="-78"/>
              </a:rPr>
              <a:t>،</a:t>
            </a:r>
            <a:r>
              <a:rPr lang="ar-SA" sz="4400" b="1" dirty="0" smtClean="0">
                <a:solidFill>
                  <a:schemeClr val="accent6">
                    <a:lumMod val="50000"/>
                  </a:schemeClr>
                </a:solidFill>
                <a:cs typeface="2  Lotus" pitchFamily="2" charset="-78"/>
              </a:rPr>
              <a:t> اخلاقی و عاطفی</a:t>
            </a:r>
            <a:endParaRPr lang="fa-IR" sz="4400" b="1" dirty="0" smtClean="0">
              <a:solidFill>
                <a:schemeClr val="accent6">
                  <a:lumMod val="50000"/>
                </a:schemeClr>
              </a:solidFill>
              <a:cs typeface="2  Lotus" pitchFamily="2" charset="-78"/>
            </a:endParaRPr>
          </a:p>
          <a:p>
            <a:pPr>
              <a:lnSpc>
                <a:spcPct val="200000"/>
              </a:lnSpc>
              <a:defRPr/>
            </a:pPr>
            <a:endParaRPr lang="fa-IR" b="1" dirty="0" smtClean="0"/>
          </a:p>
          <a:p>
            <a:pPr>
              <a:lnSpc>
                <a:spcPct val="200000"/>
              </a:lnSpc>
              <a:defRPr/>
            </a:pPr>
            <a:endParaRPr lang="en-US" dirty="0" smtClean="0"/>
          </a:p>
          <a:p>
            <a:pPr>
              <a:lnSpc>
                <a:spcPct val="200000"/>
              </a:lnSpc>
              <a:defRPr/>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pPr algn="ctr"/>
            <a:r>
              <a:rPr lang="ar-SA" sz="4000" b="1" dirty="0" smtClean="0">
                <a:solidFill>
                  <a:schemeClr val="accent6">
                    <a:lumMod val="50000"/>
                  </a:schemeClr>
                </a:solidFill>
                <a:cs typeface="2  Lotus" pitchFamily="2" charset="-78"/>
              </a:rPr>
              <a:t>ویژگی</a:t>
            </a:r>
            <a:r>
              <a:rPr lang="fa-IR" sz="4000" b="1" dirty="0" smtClean="0">
                <a:solidFill>
                  <a:schemeClr val="accent6">
                    <a:lumMod val="50000"/>
                  </a:schemeClr>
                </a:solidFill>
                <a:cs typeface="2  Lotus" pitchFamily="2" charset="-78"/>
              </a:rPr>
              <a:t> </a:t>
            </a:r>
            <a:r>
              <a:rPr lang="ar-SA" sz="4000" b="1" dirty="0" smtClean="0">
                <a:solidFill>
                  <a:schemeClr val="accent6">
                    <a:lumMod val="50000"/>
                  </a:schemeClr>
                </a:solidFill>
                <a:cs typeface="2  Lotus" pitchFamily="2" charset="-78"/>
              </a:rPr>
              <a:t>های علمی</a:t>
            </a:r>
            <a:r>
              <a:rPr lang="fa-IR" sz="4000" b="1" dirty="0" smtClean="0">
                <a:solidFill>
                  <a:schemeClr val="accent6">
                    <a:lumMod val="50000"/>
                  </a:schemeClr>
                </a:solidFill>
                <a:cs typeface="2  Lotus" pitchFamily="2" charset="-78"/>
              </a:rPr>
              <a:t> پژوهشگر</a:t>
            </a:r>
            <a:endParaRPr lang="fa-IR" dirty="0"/>
          </a:p>
        </p:txBody>
      </p:sp>
      <p:sp>
        <p:nvSpPr>
          <p:cNvPr id="6" name="Content Placeholder 5"/>
          <p:cNvSpPr>
            <a:spLocks noGrp="1"/>
          </p:cNvSpPr>
          <p:nvPr>
            <p:ph idx="1"/>
          </p:nvPr>
        </p:nvSpPr>
        <p:spPr/>
        <p:txBody>
          <a:bodyPr numCol="1">
            <a:normAutofit fontScale="92500" lnSpcReduction="20000"/>
          </a:bodyPr>
          <a:lstStyle/>
          <a:p>
            <a:pPr>
              <a:lnSpc>
                <a:spcPct val="200000"/>
              </a:lnSpc>
            </a:pPr>
            <a:r>
              <a:rPr lang="ar-SA" dirty="0" smtClean="0">
                <a:ln>
                  <a:solidFill>
                    <a:srgbClr val="002060"/>
                  </a:solidFill>
                </a:ln>
                <a:solidFill>
                  <a:schemeClr val="bg1"/>
                </a:solidFill>
                <a:effectLst>
                  <a:glow rad="63500">
                    <a:schemeClr val="accent6">
                      <a:satMod val="175000"/>
                      <a:alpha val="40000"/>
                    </a:schemeClr>
                  </a:glow>
                </a:effectLst>
                <a:cs typeface="2  Kourosh" pitchFamily="2" charset="-78"/>
              </a:rPr>
              <a:t>داشتن اطلاعات عمومی</a:t>
            </a:r>
            <a:endParaRPr lang="fa-IR" dirty="0" smtClean="0">
              <a:ln>
                <a:solidFill>
                  <a:srgbClr val="002060"/>
                </a:solidFill>
              </a:ln>
              <a:solidFill>
                <a:schemeClr val="bg1"/>
              </a:solidFill>
              <a:effectLst>
                <a:glow rad="63500">
                  <a:schemeClr val="accent6">
                    <a:satMod val="175000"/>
                    <a:alpha val="40000"/>
                  </a:schemeClr>
                </a:glow>
              </a:effectLst>
              <a:cs typeface="2  Kourosh" pitchFamily="2" charset="-78"/>
            </a:endParaRPr>
          </a:p>
          <a:p>
            <a:pPr>
              <a:lnSpc>
                <a:spcPct val="200000"/>
              </a:lnSpc>
            </a:pPr>
            <a:r>
              <a:rPr lang="ar-SA" dirty="0" smtClean="0">
                <a:ln>
                  <a:solidFill>
                    <a:srgbClr val="002060"/>
                  </a:solidFill>
                </a:ln>
                <a:solidFill>
                  <a:schemeClr val="bg1"/>
                </a:solidFill>
                <a:effectLst>
                  <a:glow rad="63500">
                    <a:schemeClr val="accent6">
                      <a:satMod val="175000"/>
                      <a:alpha val="40000"/>
                    </a:schemeClr>
                  </a:glow>
                </a:effectLst>
                <a:cs typeface="2  Kourosh" pitchFamily="2" charset="-78"/>
              </a:rPr>
              <a:t>آشنایی به موضوع</a:t>
            </a:r>
            <a:endParaRPr lang="fa-IR" dirty="0" smtClean="0">
              <a:ln>
                <a:solidFill>
                  <a:srgbClr val="002060"/>
                </a:solidFill>
              </a:ln>
              <a:solidFill>
                <a:schemeClr val="bg1"/>
              </a:solidFill>
              <a:effectLst>
                <a:glow rad="63500">
                  <a:schemeClr val="accent6">
                    <a:satMod val="175000"/>
                    <a:alpha val="40000"/>
                  </a:schemeClr>
                </a:glow>
              </a:effectLst>
              <a:cs typeface="2  Kourosh" pitchFamily="2" charset="-78"/>
            </a:endParaRPr>
          </a:p>
          <a:p>
            <a:pPr>
              <a:lnSpc>
                <a:spcPct val="200000"/>
              </a:lnSpc>
            </a:pPr>
            <a:r>
              <a:rPr lang="ar-SA" dirty="0" smtClean="0">
                <a:ln>
                  <a:solidFill>
                    <a:srgbClr val="002060"/>
                  </a:solidFill>
                </a:ln>
                <a:solidFill>
                  <a:schemeClr val="bg1"/>
                </a:solidFill>
                <a:effectLst>
                  <a:glow rad="63500">
                    <a:schemeClr val="accent6">
                      <a:satMod val="175000"/>
                      <a:alpha val="40000"/>
                    </a:schemeClr>
                  </a:glow>
                </a:effectLst>
                <a:cs typeface="2  Kourosh" pitchFamily="2" charset="-78"/>
              </a:rPr>
              <a:t>قدرت تحلیل و بررسی</a:t>
            </a:r>
            <a:endParaRPr lang="fa-IR" dirty="0" smtClean="0">
              <a:ln>
                <a:solidFill>
                  <a:srgbClr val="002060"/>
                </a:solidFill>
              </a:ln>
              <a:solidFill>
                <a:schemeClr val="bg1"/>
              </a:solidFill>
              <a:effectLst>
                <a:glow rad="63500">
                  <a:schemeClr val="accent6">
                    <a:satMod val="175000"/>
                    <a:alpha val="40000"/>
                  </a:schemeClr>
                </a:glow>
              </a:effectLst>
              <a:cs typeface="2  Kourosh" pitchFamily="2" charset="-78"/>
            </a:endParaRPr>
          </a:p>
          <a:p>
            <a:pPr>
              <a:lnSpc>
                <a:spcPct val="200000"/>
              </a:lnSpc>
            </a:pPr>
            <a:r>
              <a:rPr lang="ar-SA" dirty="0" smtClean="0">
                <a:ln>
                  <a:solidFill>
                    <a:srgbClr val="002060"/>
                  </a:solidFill>
                </a:ln>
                <a:solidFill>
                  <a:schemeClr val="bg1"/>
                </a:solidFill>
                <a:effectLst>
                  <a:glow rad="63500">
                    <a:schemeClr val="accent6">
                      <a:satMod val="175000"/>
                      <a:alpha val="40000"/>
                    </a:schemeClr>
                  </a:glow>
                </a:effectLst>
                <a:cs typeface="2  Kourosh" pitchFamily="2" charset="-78"/>
              </a:rPr>
              <a:t>تکیه بر دلیل و استدلال و منطق</a:t>
            </a:r>
            <a:endParaRPr lang="fa-IR" dirty="0" smtClean="0">
              <a:ln>
                <a:solidFill>
                  <a:srgbClr val="002060"/>
                </a:solidFill>
              </a:ln>
              <a:solidFill>
                <a:schemeClr val="bg1"/>
              </a:solidFill>
              <a:effectLst>
                <a:glow rad="63500">
                  <a:schemeClr val="accent6">
                    <a:satMod val="175000"/>
                    <a:alpha val="40000"/>
                  </a:schemeClr>
                </a:glow>
              </a:effectLst>
              <a:cs typeface="2  Kourosh" pitchFamily="2" charset="-78"/>
            </a:endParaRPr>
          </a:p>
          <a:p>
            <a:pPr>
              <a:lnSpc>
                <a:spcPct val="200000"/>
              </a:lnSpc>
            </a:pPr>
            <a:r>
              <a:rPr lang="ar-SA" dirty="0" smtClean="0">
                <a:ln>
                  <a:solidFill>
                    <a:srgbClr val="002060"/>
                  </a:solidFill>
                </a:ln>
                <a:solidFill>
                  <a:schemeClr val="bg1"/>
                </a:solidFill>
                <a:effectLst>
                  <a:glow rad="63500">
                    <a:schemeClr val="accent6">
                      <a:satMod val="175000"/>
                      <a:alpha val="40000"/>
                    </a:schemeClr>
                  </a:glow>
                </a:effectLst>
                <a:cs typeface="2  Kourosh" pitchFamily="2" charset="-78"/>
              </a:rPr>
              <a:t>واقع بینی</a:t>
            </a:r>
            <a:endParaRPr lang="fa-IR" dirty="0" smtClean="0">
              <a:ln>
                <a:solidFill>
                  <a:srgbClr val="002060"/>
                </a:solidFill>
              </a:ln>
              <a:solidFill>
                <a:schemeClr val="bg1"/>
              </a:solidFill>
              <a:effectLst>
                <a:glow rad="63500">
                  <a:schemeClr val="accent6">
                    <a:satMod val="175000"/>
                    <a:alpha val="40000"/>
                  </a:schemeClr>
                </a:glow>
              </a:effectLst>
              <a:cs typeface="2  Kourosh" pitchFamily="2" charset="-78"/>
            </a:endParaRPr>
          </a:p>
          <a:p>
            <a:pPr>
              <a:lnSpc>
                <a:spcPct val="200000"/>
              </a:lnSpc>
            </a:pPr>
            <a:r>
              <a:rPr lang="fa-IR" dirty="0" smtClean="0">
                <a:ln>
                  <a:solidFill>
                    <a:srgbClr val="002060"/>
                  </a:solidFill>
                </a:ln>
                <a:solidFill>
                  <a:schemeClr val="bg1"/>
                </a:solidFill>
                <a:effectLst>
                  <a:glow rad="63500">
                    <a:schemeClr val="accent6">
                      <a:satMod val="175000"/>
                      <a:alpha val="40000"/>
                    </a:schemeClr>
                  </a:glow>
                </a:effectLst>
                <a:cs typeface="2  Kourosh" pitchFamily="2" charset="-78"/>
              </a:rPr>
              <a:t>آشنایی با روش ها و فنون تحقیق</a:t>
            </a:r>
            <a:endParaRPr lang="en-US" dirty="0" smtClean="0">
              <a:ln>
                <a:solidFill>
                  <a:srgbClr val="002060"/>
                </a:solidFill>
              </a:ln>
              <a:solidFill>
                <a:schemeClr val="bg1"/>
              </a:solidFill>
              <a:effectLst>
                <a:glow rad="63500">
                  <a:schemeClr val="accent6">
                    <a:satMod val="175000"/>
                    <a:alpha val="40000"/>
                  </a:schemeClr>
                </a:glow>
              </a:effectLst>
              <a:cs typeface="2  Kourosh" pitchFamily="2" charset="-78"/>
            </a:endParaRPr>
          </a:p>
          <a:p>
            <a:pPr>
              <a:lnSpc>
                <a:spcPct val="200000"/>
              </a:lnSpc>
            </a:pPr>
            <a:endParaRPr lang="fa-IR" dirty="0" smtClean="0">
              <a:solidFill>
                <a:srgbClr val="C00000"/>
              </a:solidFill>
              <a:cs typeface="2  Kourosh"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ar-SA" sz="4000" b="1" dirty="0" smtClean="0">
                <a:solidFill>
                  <a:schemeClr val="accent6">
                    <a:lumMod val="50000"/>
                  </a:schemeClr>
                </a:solidFill>
                <a:cs typeface="B Titr" pitchFamily="2" charset="-78"/>
              </a:rPr>
              <a:t>ویژگی</a:t>
            </a:r>
            <a:r>
              <a:rPr lang="fa-IR" sz="4000" b="1" dirty="0" smtClean="0">
                <a:solidFill>
                  <a:schemeClr val="accent6">
                    <a:lumMod val="50000"/>
                  </a:schemeClr>
                </a:solidFill>
                <a:cs typeface="B Titr" pitchFamily="2" charset="-78"/>
              </a:rPr>
              <a:t> </a:t>
            </a:r>
            <a:r>
              <a:rPr lang="ar-SA" sz="4000" b="1" dirty="0" smtClean="0">
                <a:solidFill>
                  <a:schemeClr val="accent6">
                    <a:lumMod val="50000"/>
                  </a:schemeClr>
                </a:solidFill>
                <a:cs typeface="B Titr" pitchFamily="2" charset="-78"/>
              </a:rPr>
              <a:t>های روحی</a:t>
            </a:r>
            <a:r>
              <a:rPr lang="fa-IR" sz="4000" b="1" dirty="0" smtClean="0">
                <a:solidFill>
                  <a:schemeClr val="accent6">
                    <a:lumMod val="50000"/>
                  </a:schemeClr>
                </a:solidFill>
                <a:cs typeface="B Titr" pitchFamily="2" charset="-78"/>
              </a:rPr>
              <a:t>،</a:t>
            </a:r>
            <a:r>
              <a:rPr lang="ar-SA" sz="4000" b="1" dirty="0" smtClean="0">
                <a:solidFill>
                  <a:schemeClr val="accent6">
                    <a:lumMod val="50000"/>
                  </a:schemeClr>
                </a:solidFill>
                <a:cs typeface="B Titr" pitchFamily="2" charset="-78"/>
              </a:rPr>
              <a:t> اخلاقی و عاطفی</a:t>
            </a:r>
            <a:endParaRPr lang="fa-IR" dirty="0">
              <a:cs typeface="B Titr" pitchFamily="2" charset="-78"/>
            </a:endParaRPr>
          </a:p>
        </p:txBody>
      </p:sp>
      <p:sp>
        <p:nvSpPr>
          <p:cNvPr id="3" name="Content Placeholder 2"/>
          <p:cNvSpPr>
            <a:spLocks noGrp="1"/>
          </p:cNvSpPr>
          <p:nvPr>
            <p:ph idx="1"/>
          </p:nvPr>
        </p:nvSpPr>
        <p:spPr>
          <a:xfrm>
            <a:off x="457200" y="1524000"/>
            <a:ext cx="8229600" cy="4976834"/>
          </a:xfrm>
        </p:spPr>
        <p:txBody>
          <a:bodyPr numCol="2">
            <a:normAutofit fontScale="62500" lnSpcReduction="20000"/>
          </a:bodyPr>
          <a:lstStyle/>
          <a:p>
            <a:pPr>
              <a:lnSpc>
                <a:spcPct val="170000"/>
              </a:lnSpc>
            </a:pPr>
            <a:r>
              <a:rPr lang="ar-SA" sz="4300" dirty="0" smtClean="0">
                <a:ln>
                  <a:solidFill>
                    <a:schemeClr val="bg1"/>
                  </a:solidFill>
                </a:ln>
                <a:effectLst>
                  <a:outerShdw blurRad="50800" dist="38100" dir="8100000" algn="tr" rotWithShape="0">
                    <a:prstClr val="black">
                      <a:alpha val="40000"/>
                    </a:prstClr>
                  </a:outerShdw>
                </a:effectLst>
                <a:cs typeface="B Titr" pitchFamily="2" charset="-78"/>
              </a:rPr>
              <a:t>داشتن روحیه علمی</a:t>
            </a:r>
            <a:endParaRPr lang="fa-IR" sz="4300" dirty="0" smtClean="0">
              <a:ln>
                <a:solidFill>
                  <a:schemeClr val="bg1"/>
                </a:solidFill>
              </a:ln>
              <a:effectLst>
                <a:outerShdw blurRad="50800" dist="38100" dir="8100000" algn="tr" rotWithShape="0">
                  <a:prstClr val="black">
                    <a:alpha val="40000"/>
                  </a:prstClr>
                </a:outerShdw>
              </a:effectLst>
              <a:cs typeface="B Titr" pitchFamily="2" charset="-78"/>
            </a:endParaRPr>
          </a:p>
          <a:p>
            <a:pPr>
              <a:lnSpc>
                <a:spcPct val="170000"/>
              </a:lnSpc>
            </a:pPr>
            <a:r>
              <a:rPr lang="ar-SA" sz="4300" dirty="0" smtClean="0">
                <a:ln>
                  <a:solidFill>
                    <a:schemeClr val="bg1"/>
                  </a:solidFill>
                </a:ln>
                <a:effectLst>
                  <a:outerShdw blurRad="50800" dist="38100" dir="8100000" algn="tr" rotWithShape="0">
                    <a:prstClr val="black">
                      <a:alpha val="40000"/>
                    </a:prstClr>
                  </a:outerShdw>
                </a:effectLst>
                <a:cs typeface="B Titr" pitchFamily="2" charset="-78"/>
              </a:rPr>
              <a:t>شک علمی</a:t>
            </a:r>
            <a:endParaRPr lang="fa-IR" sz="4300" dirty="0" smtClean="0">
              <a:ln>
                <a:solidFill>
                  <a:schemeClr val="bg1"/>
                </a:solidFill>
              </a:ln>
              <a:effectLst>
                <a:outerShdw blurRad="50800" dist="38100" dir="8100000" algn="tr" rotWithShape="0">
                  <a:prstClr val="black">
                    <a:alpha val="40000"/>
                  </a:prstClr>
                </a:outerShdw>
              </a:effectLst>
              <a:cs typeface="B Titr" pitchFamily="2" charset="-78"/>
            </a:endParaRPr>
          </a:p>
          <a:p>
            <a:pPr>
              <a:lnSpc>
                <a:spcPct val="170000"/>
              </a:lnSpc>
            </a:pPr>
            <a:r>
              <a:rPr lang="fa-IR" sz="4300" dirty="0" smtClean="0">
                <a:ln>
                  <a:solidFill>
                    <a:schemeClr val="bg1"/>
                  </a:solidFill>
                </a:ln>
                <a:effectLst>
                  <a:outerShdw blurRad="50800" dist="38100" dir="8100000" algn="tr" rotWithShape="0">
                    <a:prstClr val="black">
                      <a:alpha val="40000"/>
                    </a:prstClr>
                  </a:outerShdw>
                </a:effectLst>
                <a:cs typeface="B Titr" pitchFamily="2" charset="-78"/>
              </a:rPr>
              <a:t>آسوده خاطری</a:t>
            </a:r>
          </a:p>
          <a:p>
            <a:pPr>
              <a:lnSpc>
                <a:spcPct val="170000"/>
              </a:lnSpc>
            </a:pPr>
            <a:r>
              <a:rPr lang="fa-IR" sz="4300" dirty="0" smtClean="0">
                <a:ln>
                  <a:solidFill>
                    <a:schemeClr val="bg1"/>
                  </a:solidFill>
                </a:ln>
                <a:effectLst>
                  <a:outerShdw blurRad="50800" dist="38100" dir="8100000" algn="tr" rotWithShape="0">
                    <a:prstClr val="black">
                      <a:alpha val="40000"/>
                    </a:prstClr>
                  </a:outerShdw>
                </a:effectLst>
                <a:cs typeface="B Titr" pitchFamily="2" charset="-78"/>
              </a:rPr>
              <a:t>جنجال گریزی</a:t>
            </a:r>
          </a:p>
          <a:p>
            <a:pPr>
              <a:lnSpc>
                <a:spcPct val="170000"/>
              </a:lnSpc>
            </a:pPr>
            <a:r>
              <a:rPr lang="fa-IR" sz="4300" dirty="0" smtClean="0">
                <a:ln>
                  <a:solidFill>
                    <a:schemeClr val="bg1"/>
                  </a:solidFill>
                </a:ln>
                <a:effectLst>
                  <a:outerShdw blurRad="50800" dist="38100" dir="8100000" algn="tr" rotWithShape="0">
                    <a:prstClr val="black">
                      <a:alpha val="40000"/>
                    </a:prstClr>
                  </a:outerShdw>
                </a:effectLst>
                <a:cs typeface="B Titr" pitchFamily="2" charset="-78"/>
              </a:rPr>
              <a:t>ساده زیستی و قناعت پیشگی</a:t>
            </a:r>
          </a:p>
          <a:p>
            <a:pPr>
              <a:lnSpc>
                <a:spcPct val="170000"/>
              </a:lnSpc>
            </a:pPr>
            <a:r>
              <a:rPr lang="fa-IR" sz="4300" dirty="0" smtClean="0">
                <a:ln>
                  <a:solidFill>
                    <a:schemeClr val="bg1"/>
                  </a:solidFill>
                </a:ln>
                <a:effectLst>
                  <a:outerShdw blurRad="50800" dist="38100" dir="8100000" algn="tr" rotWithShape="0">
                    <a:prstClr val="black">
                      <a:alpha val="40000"/>
                    </a:prstClr>
                  </a:outerShdw>
                </a:effectLst>
                <a:cs typeface="B Titr" pitchFamily="2" charset="-78"/>
              </a:rPr>
              <a:t>اعتماد به نفس</a:t>
            </a:r>
          </a:p>
          <a:p>
            <a:pPr>
              <a:lnSpc>
                <a:spcPct val="170000"/>
              </a:lnSpc>
            </a:pPr>
            <a:r>
              <a:rPr lang="ar-SA" sz="4300" dirty="0" smtClean="0">
                <a:ln>
                  <a:solidFill>
                    <a:schemeClr val="bg1"/>
                  </a:solidFill>
                </a:ln>
                <a:effectLst>
                  <a:outerShdw blurRad="50800" dist="38100" dir="8100000" algn="tr" rotWithShape="0">
                    <a:prstClr val="black">
                      <a:alpha val="40000"/>
                    </a:prstClr>
                  </a:outerShdw>
                </a:effectLst>
                <a:cs typeface="B Titr" pitchFamily="2" charset="-78"/>
              </a:rPr>
              <a:t>اعتدال</a:t>
            </a:r>
            <a:endParaRPr lang="fa-IR" sz="4300" dirty="0" smtClean="0">
              <a:ln>
                <a:solidFill>
                  <a:schemeClr val="bg1"/>
                </a:solidFill>
              </a:ln>
              <a:effectLst>
                <a:outerShdw blurRad="50800" dist="38100" dir="8100000" algn="tr" rotWithShape="0">
                  <a:prstClr val="black">
                    <a:alpha val="40000"/>
                  </a:prstClr>
                </a:outerShdw>
              </a:effectLst>
              <a:cs typeface="B Titr" pitchFamily="2" charset="-78"/>
            </a:endParaRPr>
          </a:p>
          <a:p>
            <a:pPr>
              <a:lnSpc>
                <a:spcPct val="170000"/>
              </a:lnSpc>
            </a:pPr>
            <a:r>
              <a:rPr lang="fa-IR" sz="4300" dirty="0" smtClean="0">
                <a:ln>
                  <a:solidFill>
                    <a:schemeClr val="bg1"/>
                  </a:solidFill>
                </a:ln>
                <a:effectLst>
                  <a:outerShdw blurRad="50800" dist="38100" dir="8100000" algn="tr" rotWithShape="0">
                    <a:prstClr val="black">
                      <a:alpha val="40000"/>
                    </a:prstClr>
                  </a:outerShdw>
                </a:effectLst>
                <a:cs typeface="B Titr" pitchFamily="2" charset="-78"/>
              </a:rPr>
              <a:t>شجاعت</a:t>
            </a:r>
          </a:p>
          <a:p>
            <a:pPr>
              <a:lnSpc>
                <a:spcPct val="170000"/>
              </a:lnSpc>
            </a:pPr>
            <a:r>
              <a:rPr lang="fa-IR" sz="4300" dirty="0" smtClean="0">
                <a:ln>
                  <a:solidFill>
                    <a:schemeClr val="bg1"/>
                  </a:solidFill>
                </a:ln>
                <a:effectLst>
                  <a:outerShdw blurRad="50800" dist="38100" dir="8100000" algn="tr" rotWithShape="0">
                    <a:prstClr val="black">
                      <a:alpha val="40000"/>
                    </a:prstClr>
                  </a:outerShdw>
                </a:effectLst>
                <a:cs typeface="B Titr" pitchFamily="2" charset="-78"/>
              </a:rPr>
              <a:t>پشتکار و خستگی ناپذیری</a:t>
            </a:r>
          </a:p>
          <a:p>
            <a:pPr>
              <a:lnSpc>
                <a:spcPct val="170000"/>
              </a:lnSpc>
            </a:pPr>
            <a:r>
              <a:rPr lang="fa-IR" sz="4300" dirty="0" smtClean="0">
                <a:ln>
                  <a:solidFill>
                    <a:schemeClr val="bg1"/>
                  </a:solidFill>
                </a:ln>
                <a:effectLst>
                  <a:outerShdw blurRad="50800" dist="38100" dir="8100000" algn="tr" rotWithShape="0">
                    <a:prstClr val="black">
                      <a:alpha val="40000"/>
                    </a:prstClr>
                  </a:outerShdw>
                </a:effectLst>
                <a:cs typeface="B Titr" pitchFamily="2" charset="-78"/>
              </a:rPr>
              <a:t>سعۀ صدر و قدرت تحمل مخالف</a:t>
            </a:r>
          </a:p>
          <a:p>
            <a:pPr>
              <a:lnSpc>
                <a:spcPct val="170000"/>
              </a:lnSpc>
            </a:pPr>
            <a:r>
              <a:rPr lang="fa-IR" sz="4300" dirty="0" smtClean="0">
                <a:ln>
                  <a:solidFill>
                    <a:schemeClr val="bg1"/>
                  </a:solidFill>
                </a:ln>
                <a:effectLst>
                  <a:outerShdw blurRad="50800" dist="38100" dir="8100000" algn="tr" rotWithShape="0">
                    <a:prstClr val="black">
                      <a:alpha val="40000"/>
                    </a:prstClr>
                  </a:outerShdw>
                </a:effectLst>
                <a:cs typeface="B Titr" pitchFamily="2" charset="-78"/>
              </a:rPr>
              <a:t>فروتنی و تکبرگریزی</a:t>
            </a:r>
          </a:p>
          <a:p>
            <a:pPr>
              <a:lnSpc>
                <a:spcPct val="170000"/>
              </a:lnSpc>
            </a:pPr>
            <a:r>
              <a:rPr lang="fa-IR" sz="4300" dirty="0" smtClean="0">
                <a:ln>
                  <a:solidFill>
                    <a:schemeClr val="bg1"/>
                  </a:solidFill>
                </a:ln>
                <a:effectLst>
                  <a:outerShdw blurRad="50800" dist="38100" dir="8100000" algn="tr" rotWithShape="0">
                    <a:prstClr val="black">
                      <a:alpha val="40000"/>
                    </a:prstClr>
                  </a:outerShdw>
                </a:effectLst>
                <a:cs typeface="B Titr" pitchFamily="2" charset="-78"/>
              </a:rPr>
              <a:t>نظم و انضباط کاری</a:t>
            </a:r>
          </a:p>
          <a:p>
            <a:pPr>
              <a:lnSpc>
                <a:spcPct val="170000"/>
              </a:lnSpc>
            </a:pPr>
            <a:r>
              <a:rPr lang="fa-IR" sz="4300" dirty="0" smtClean="0">
                <a:ln>
                  <a:solidFill>
                    <a:schemeClr val="bg1"/>
                  </a:solidFill>
                </a:ln>
                <a:effectLst>
                  <a:outerShdw blurRad="50800" dist="38100" dir="8100000" algn="tr" rotWithShape="0">
                    <a:prstClr val="black">
                      <a:alpha val="40000"/>
                    </a:prstClr>
                  </a:outerShdw>
                </a:effectLst>
                <a:cs typeface="B Titr" pitchFamily="2" charset="-78"/>
              </a:rPr>
              <a:t>امانت داری علمی </a:t>
            </a:r>
            <a:endParaRPr lang="en-US" sz="4300" dirty="0" smtClean="0">
              <a:ln>
                <a:solidFill>
                  <a:schemeClr val="bg1"/>
                </a:solidFill>
              </a:ln>
              <a:effectLst>
                <a:outerShdw blurRad="50800" dist="38100" dir="8100000" algn="tr" rotWithShape="0">
                  <a:prstClr val="black">
                    <a:alpha val="40000"/>
                  </a:prstClr>
                </a:outerShdw>
              </a:effectLst>
              <a:cs typeface="B Tit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byan_nature_871 (1).jpg"/>
          <p:cNvPicPr>
            <a:picLocks noChangeAspect="1"/>
          </p:cNvPicPr>
          <p:nvPr/>
        </p:nvPicPr>
        <p:blipFill>
          <a:blip r:embed="rId2"/>
          <a:stretch>
            <a:fillRect/>
          </a:stretch>
        </p:blipFill>
        <p:spPr>
          <a:xfrm>
            <a:off x="0" y="0"/>
            <a:ext cx="9144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16" name="Rectangle 15"/>
          <p:cNvSpPr/>
          <p:nvPr/>
        </p:nvSpPr>
        <p:spPr>
          <a:xfrm>
            <a:off x="0" y="357166"/>
            <a:ext cx="914400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3">
                      <a:satMod val="175000"/>
                      <a:alpha val="40000"/>
                    </a:schemeClr>
                  </a:glow>
                  <a:outerShdw blurRad="50800" dist="39000" dir="5460000" algn="tl">
                    <a:srgbClr val="000000">
                      <a:alpha val="38000"/>
                    </a:srgbClr>
                  </a:outerShdw>
                </a:effectLst>
                <a:cs typeface="2  Homa" pitchFamily="2" charset="-78"/>
              </a:rPr>
              <a:t>به نام خداوند داناي راز</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3">
                    <a:satMod val="175000"/>
                    <a:alpha val="40000"/>
                  </a:schemeClr>
                </a:glow>
                <a:outerShdw blurRad="50800" dist="39000" dir="5460000" algn="tl">
                  <a:srgbClr val="000000">
                    <a:alpha val="38000"/>
                  </a:srgbClr>
                </a:outerShdw>
              </a:effectLst>
              <a:cs typeface="2  Homa" pitchFamily="2" charset="-78"/>
            </a:endParaRPr>
          </a:p>
        </p:txBody>
      </p:sp>
      <p:sp>
        <p:nvSpPr>
          <p:cNvPr id="17" name="Rectangle 16"/>
          <p:cNvSpPr/>
          <p:nvPr/>
        </p:nvSpPr>
        <p:spPr>
          <a:xfrm>
            <a:off x="0" y="2000240"/>
            <a:ext cx="9144000" cy="110799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6600" b="1" dirty="0" smtClean="0">
                <a:ln/>
                <a:solidFill>
                  <a:schemeClr val="tx2">
                    <a:lumMod val="75000"/>
                  </a:schemeClr>
                </a:solidFill>
                <a:effectLst/>
                <a:cs typeface="2  Homa" pitchFamily="2" charset="-78"/>
              </a:rPr>
              <a:t>كه باشد ز تحقيق او بي نياز</a:t>
            </a:r>
            <a:endParaRPr lang="en-US" sz="6600" b="1" dirty="0">
              <a:ln/>
              <a:solidFill>
                <a:schemeClr val="tx2">
                  <a:lumMod val="75000"/>
                </a:schemeClr>
              </a:solidFill>
              <a:effectLst/>
              <a:cs typeface="2  Homa" pitchFamily="2" charset="-78"/>
            </a:endParaRPr>
          </a:p>
        </p:txBody>
      </p:sp>
      <p:sp>
        <p:nvSpPr>
          <p:cNvPr id="18" name="Rectangle 17"/>
          <p:cNvSpPr/>
          <p:nvPr/>
        </p:nvSpPr>
        <p:spPr>
          <a:xfrm>
            <a:off x="0" y="3643314"/>
            <a:ext cx="9144000"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5400" b="1" dirty="0" smtClean="0">
                <a:ln/>
                <a:solidFill>
                  <a:schemeClr val="accent3"/>
                </a:solidFill>
                <a:effectLst/>
                <a:cs typeface="2  Homa" pitchFamily="2" charset="-78"/>
              </a:rPr>
              <a:t>بشر روز و شب سخت در كوشش است</a:t>
            </a:r>
            <a:endParaRPr lang="en-US" sz="5400" b="1" dirty="0">
              <a:ln/>
              <a:solidFill>
                <a:schemeClr val="accent3"/>
              </a:solidFill>
              <a:effectLst/>
              <a:cs typeface="2  Homa" pitchFamily="2" charset="-78"/>
            </a:endParaRPr>
          </a:p>
        </p:txBody>
      </p:sp>
      <p:sp>
        <p:nvSpPr>
          <p:cNvPr id="19" name="Rectangle 18"/>
          <p:cNvSpPr/>
          <p:nvPr/>
        </p:nvSpPr>
        <p:spPr>
          <a:xfrm>
            <a:off x="0" y="5214950"/>
            <a:ext cx="914399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5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cs typeface="2  Homa" pitchFamily="2" charset="-78"/>
              </a:rPr>
              <a:t>به دنبال تحقيق و آموزش است</a:t>
            </a:r>
            <a:endParaRPr lang="en-US" sz="5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cs typeface="2  Homa" pitchFamily="2" charset="-78"/>
            </a:endParaRPr>
          </a:p>
        </p:txBody>
      </p:sp>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sz="half" idx="2"/>
          </p:nvPr>
        </p:nvSpPr>
        <p:spPr>
          <a:xfrm>
            <a:off x="457200" y="1714488"/>
            <a:ext cx="4038600" cy="4401040"/>
          </a:xfrm>
        </p:spPr>
        <p:txBody>
          <a:bodyPr>
            <a:normAutofit lnSpcReduction="10000"/>
          </a:bodyPr>
          <a:lstStyle/>
          <a:p>
            <a:pPr algn="ctr">
              <a:buNone/>
              <a:defRPr/>
            </a:pPr>
            <a:r>
              <a:rPr lang="en-US" i="1" dirty="0" smtClean="0"/>
              <a:t>.</a:t>
            </a:r>
            <a:r>
              <a:rPr lang="ar-SA" dirty="0" smtClean="0"/>
              <a:t> </a:t>
            </a:r>
            <a:r>
              <a:rPr lang="ar-SA" b="1" dirty="0" smtClean="0">
                <a:ln>
                  <a:solidFill>
                    <a:srgbClr val="92D050"/>
                  </a:solidFill>
                </a:ln>
                <a:solidFill>
                  <a:srgbClr val="00B050"/>
                </a:solidFill>
                <a:cs typeface="_MRT_Khodkar" pitchFamily="2" charset="-78"/>
              </a:rPr>
              <a:t>روشهای تحقيق</a:t>
            </a:r>
            <a:endParaRPr lang="fa-IR" b="1" dirty="0" smtClean="0">
              <a:ln>
                <a:solidFill>
                  <a:srgbClr val="92D050"/>
                </a:solidFill>
              </a:ln>
              <a:solidFill>
                <a:srgbClr val="00B050"/>
              </a:solidFill>
              <a:cs typeface="_MRT_Khodkar" pitchFamily="2" charset="-78"/>
            </a:endParaRPr>
          </a:p>
          <a:p>
            <a:pPr algn="just">
              <a:lnSpc>
                <a:spcPct val="200000"/>
              </a:lnSpc>
              <a:defRPr/>
            </a:pPr>
            <a:r>
              <a:rPr lang="ar-SA" dirty="0" smtClean="0">
                <a:ln>
                  <a:solidFill>
                    <a:schemeClr val="tx1"/>
                  </a:solidFill>
                </a:ln>
                <a:solidFill>
                  <a:srgbClr val="002060"/>
                </a:solidFill>
                <a:cs typeface="2  Davat" pitchFamily="2" charset="-78"/>
              </a:rPr>
              <a:t>روش تحقيق شيوه خاصی است برای 1ـ گرد آوری اطلاعات 2ـ تجزيه و تحليل اطلاعات 3ـ نتيجه گيری</a:t>
            </a:r>
            <a:r>
              <a:rPr lang="fa-IR" dirty="0" smtClean="0">
                <a:ln>
                  <a:solidFill>
                    <a:schemeClr val="tx1"/>
                  </a:solidFill>
                </a:ln>
                <a:solidFill>
                  <a:srgbClr val="002060"/>
                </a:solidFill>
                <a:cs typeface="2  Davat" pitchFamily="2" charset="-78"/>
              </a:rPr>
              <a:t>، </a:t>
            </a:r>
            <a:r>
              <a:rPr lang="ar-SA" dirty="0" smtClean="0">
                <a:ln>
                  <a:solidFill>
                    <a:schemeClr val="tx1"/>
                  </a:solidFill>
                </a:ln>
                <a:solidFill>
                  <a:srgbClr val="002060"/>
                </a:solidFill>
                <a:cs typeface="2  Davat" pitchFamily="2" charset="-78"/>
              </a:rPr>
              <a:t> به گونه</a:t>
            </a:r>
            <a:r>
              <a:rPr lang="fa-IR" dirty="0" smtClean="0">
                <a:ln>
                  <a:solidFill>
                    <a:schemeClr val="tx1"/>
                  </a:solidFill>
                </a:ln>
                <a:solidFill>
                  <a:srgbClr val="002060"/>
                </a:solidFill>
                <a:cs typeface="2  Davat" pitchFamily="2" charset="-78"/>
              </a:rPr>
              <a:t> </a:t>
            </a:r>
            <a:r>
              <a:rPr lang="ar-SA" dirty="0" smtClean="0">
                <a:ln>
                  <a:solidFill>
                    <a:schemeClr val="tx1"/>
                  </a:solidFill>
                </a:ln>
                <a:solidFill>
                  <a:srgbClr val="002060"/>
                </a:solidFill>
                <a:cs typeface="2  Davat" pitchFamily="2" charset="-78"/>
              </a:rPr>
              <a:t>ای که بتوانيم صحت و سقم فرضيات خود را بررسی کنيم</a:t>
            </a:r>
            <a:endParaRPr lang="fa-IR" dirty="0" smtClean="0">
              <a:ln>
                <a:solidFill>
                  <a:schemeClr val="tx1"/>
                </a:solidFill>
              </a:ln>
              <a:solidFill>
                <a:srgbClr val="002060"/>
              </a:solidFill>
              <a:cs typeface="2  Davat" pitchFamily="2" charset="-78"/>
            </a:endParaRPr>
          </a:p>
          <a:p>
            <a:pPr>
              <a:buNone/>
              <a:defRPr/>
            </a:pPr>
            <a:endParaRPr lang="en-US" b="1" dirty="0" smtClean="0">
              <a:ln>
                <a:solidFill>
                  <a:srgbClr val="00B050"/>
                </a:solidFill>
              </a:ln>
              <a:solidFill>
                <a:schemeClr val="bg2">
                  <a:lumMod val="50000"/>
                </a:schemeClr>
              </a:solidFill>
              <a:cs typeface="_MRT_Khodkar" pitchFamily="2" charset="-78"/>
            </a:endParaRPr>
          </a:p>
        </p:txBody>
      </p:sp>
      <p:sp>
        <p:nvSpPr>
          <p:cNvPr id="6" name="Content Placeholder 5"/>
          <p:cNvSpPr>
            <a:spLocks noGrp="1"/>
          </p:cNvSpPr>
          <p:nvPr>
            <p:ph sz="quarter" idx="4"/>
          </p:nvPr>
        </p:nvSpPr>
        <p:spPr>
          <a:xfrm>
            <a:off x="4714876" y="1714488"/>
            <a:ext cx="3973512" cy="4401040"/>
          </a:xfrm>
        </p:spPr>
        <p:txBody>
          <a:bodyPr anchor="t">
            <a:normAutofit/>
          </a:bodyPr>
          <a:lstStyle/>
          <a:p>
            <a:pPr algn="ctr"/>
            <a:r>
              <a:rPr lang="ar-SA" b="1" dirty="0" smtClean="0">
                <a:ln>
                  <a:solidFill>
                    <a:srgbClr val="92D050"/>
                  </a:solidFill>
                </a:ln>
                <a:solidFill>
                  <a:srgbClr val="00B050"/>
                </a:solidFill>
                <a:cs typeface="_MRT_Khodkar" pitchFamily="2" charset="-78"/>
              </a:rPr>
              <a:t>انواع تحقيق</a:t>
            </a:r>
            <a:endParaRPr lang="fa-IR" b="1" dirty="0" smtClean="0">
              <a:ln>
                <a:solidFill>
                  <a:srgbClr val="92D050"/>
                </a:solidFill>
              </a:ln>
              <a:solidFill>
                <a:srgbClr val="00B050"/>
              </a:solidFill>
              <a:cs typeface="_MRT_Khodkar" pitchFamily="2" charset="-78"/>
            </a:endParaRPr>
          </a:p>
          <a:p>
            <a:pPr algn="just">
              <a:lnSpc>
                <a:spcPct val="200000"/>
              </a:lnSpc>
            </a:pPr>
            <a:r>
              <a:rPr lang="ar-SA" dirty="0" smtClean="0">
                <a:ln>
                  <a:solidFill>
                    <a:schemeClr val="tx1"/>
                  </a:solidFill>
                </a:ln>
                <a:solidFill>
                  <a:srgbClr val="002060"/>
                </a:solidFill>
                <a:cs typeface="2  Davat" pitchFamily="2" charset="-78"/>
              </a:rPr>
              <a:t>نوع تحقيق يعنی گونه خاصی از تحقيق که تعريف و ويژگی خاصی دارد و در آن ممکن است از روش</a:t>
            </a:r>
            <a:r>
              <a:rPr lang="fa-IR" dirty="0" smtClean="0">
                <a:ln>
                  <a:solidFill>
                    <a:schemeClr val="tx1"/>
                  </a:solidFill>
                </a:ln>
                <a:solidFill>
                  <a:srgbClr val="002060"/>
                </a:solidFill>
                <a:cs typeface="2  Davat" pitchFamily="2" charset="-78"/>
              </a:rPr>
              <a:t> </a:t>
            </a:r>
            <a:r>
              <a:rPr lang="ar-SA" dirty="0" smtClean="0">
                <a:ln>
                  <a:solidFill>
                    <a:schemeClr val="tx1"/>
                  </a:solidFill>
                </a:ln>
                <a:solidFill>
                  <a:srgbClr val="002060"/>
                </a:solidFill>
                <a:cs typeface="2  Davat" pitchFamily="2" charset="-78"/>
              </a:rPr>
              <a:t>های خاصی استفاده شود</a:t>
            </a:r>
            <a:endParaRPr lang="fa-IR" dirty="0" smtClean="0">
              <a:ln>
                <a:solidFill>
                  <a:schemeClr val="tx1"/>
                </a:solidFill>
              </a:ln>
              <a:solidFill>
                <a:srgbClr val="002060"/>
              </a:solidFill>
              <a:cs typeface="2  Davat" pitchFamily="2" charset="-78"/>
            </a:endParaRPr>
          </a:p>
        </p:txBody>
      </p:sp>
      <p:sp>
        <p:nvSpPr>
          <p:cNvPr id="8" name="Title 7"/>
          <p:cNvSpPr>
            <a:spLocks noGrp="1"/>
          </p:cNvSpPr>
          <p:nvPr>
            <p:ph type="title"/>
          </p:nvPr>
        </p:nvSpPr>
        <p:spPr/>
        <p:txBody>
          <a:bodyPr anchor="ctr"/>
          <a:lstStyle/>
          <a:p>
            <a:pPr algn="ctr"/>
            <a:r>
              <a:rPr lang="ar-SA" dirty="0" smtClean="0">
                <a:ln w="3200">
                  <a:solidFill>
                    <a:schemeClr val="accent4">
                      <a:lumMod val="60000"/>
                      <a:lumOff val="40000"/>
                      <a:alpha val="25000"/>
                    </a:schemeClr>
                  </a:solidFill>
                  <a:prstDash val="solid"/>
                  <a:round/>
                </a:ln>
                <a:solidFill>
                  <a:schemeClr val="accent6">
                    <a:lumMod val="50000"/>
                  </a:schemeClr>
                </a:solidFill>
                <a:effectLst>
                  <a:innerShdw blurRad="50800" dist="25400" dir="13500000">
                    <a:prstClr val="black">
                      <a:alpha val="70000"/>
                    </a:prstClr>
                  </a:innerShdw>
                  <a:reflection blurRad="6350" stA="55000" endA="50" endPos="85000" dir="5400000" sy="-100000" algn="bl" rotWithShape="0"/>
                </a:effectLst>
                <a:cs typeface="2  Arash" pitchFamily="2" charset="-78"/>
              </a:rPr>
              <a:t>انواع </a:t>
            </a:r>
            <a:r>
              <a:rPr lang="fa-IR" dirty="0" smtClean="0">
                <a:ln w="3200">
                  <a:solidFill>
                    <a:schemeClr val="accent4">
                      <a:lumMod val="60000"/>
                      <a:lumOff val="40000"/>
                      <a:alpha val="25000"/>
                    </a:schemeClr>
                  </a:solidFill>
                  <a:prstDash val="solid"/>
                  <a:round/>
                </a:ln>
                <a:solidFill>
                  <a:schemeClr val="accent6">
                    <a:lumMod val="50000"/>
                  </a:schemeClr>
                </a:solidFill>
                <a:effectLst>
                  <a:innerShdw blurRad="50800" dist="25400" dir="13500000">
                    <a:prstClr val="black">
                      <a:alpha val="70000"/>
                    </a:prstClr>
                  </a:innerShdw>
                  <a:reflection blurRad="6350" stA="55000" endA="50" endPos="85000" dir="5400000" sy="-100000" algn="bl" rotWithShape="0"/>
                </a:effectLst>
                <a:cs typeface="2  Arash" pitchFamily="2" charset="-78"/>
              </a:rPr>
              <a:t>و </a:t>
            </a:r>
            <a:r>
              <a:rPr lang="ar-SA" dirty="0" smtClean="0">
                <a:ln w="3200">
                  <a:solidFill>
                    <a:schemeClr val="accent4">
                      <a:lumMod val="60000"/>
                      <a:lumOff val="40000"/>
                      <a:alpha val="25000"/>
                    </a:schemeClr>
                  </a:solidFill>
                  <a:prstDash val="solid"/>
                  <a:round/>
                </a:ln>
                <a:solidFill>
                  <a:schemeClr val="accent6">
                    <a:lumMod val="50000"/>
                  </a:schemeClr>
                </a:solidFill>
                <a:effectLst>
                  <a:innerShdw blurRad="50800" dist="25400" dir="13500000">
                    <a:prstClr val="black">
                      <a:alpha val="70000"/>
                    </a:prstClr>
                  </a:innerShdw>
                  <a:reflection blurRad="6350" stA="55000" endA="50" endPos="85000" dir="5400000" sy="-100000" algn="bl" rotWithShape="0"/>
                </a:effectLst>
                <a:cs typeface="2  Arash" pitchFamily="2" charset="-78"/>
              </a:rPr>
              <a:t>روشهای تحقيق</a:t>
            </a:r>
            <a:endParaRPr lang="fa-IR" dirty="0">
              <a:ln w="3200">
                <a:solidFill>
                  <a:schemeClr val="accent4">
                    <a:lumMod val="60000"/>
                    <a:lumOff val="40000"/>
                    <a:alpha val="25000"/>
                  </a:schemeClr>
                </a:solidFill>
                <a:prstDash val="solid"/>
                <a:round/>
              </a:ln>
              <a:solidFill>
                <a:schemeClr val="accent6">
                  <a:lumMod val="50000"/>
                </a:schemeClr>
              </a:solidFill>
              <a:effectLst>
                <a:innerShdw blurRad="50800" dist="25400" dir="13500000">
                  <a:prstClr val="black">
                    <a:alpha val="70000"/>
                  </a:prstClr>
                </a:innerShdw>
                <a:reflection blurRad="6350" stA="55000" endA="50" endPos="85000" dir="5400000" sy="-100000" algn="bl" rotWithShape="0"/>
              </a:effectLst>
              <a:cs typeface="2  Arash"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numCol="2" anchor="ctr">
            <a:normAutofit/>
            <a:scene3d>
              <a:camera prst="perspectiveFront"/>
              <a:lightRig rig="threePt" dir="t"/>
            </a:scene3d>
            <a:sp3d extrusionH="57150">
              <a:bevelT h="25400" prst="softRound"/>
            </a:sp3d>
          </a:bodyPr>
          <a:lstStyle/>
          <a:p>
            <a:pPr>
              <a:lnSpc>
                <a:spcPct val="150000"/>
              </a:lnSpc>
            </a:pPr>
            <a:r>
              <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تعداد </a:t>
            </a:r>
            <a:r>
              <a:rPr lang="ar-SA"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‌محقق</a:t>
            </a:r>
            <a:endPar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endParaRPr>
          </a:p>
          <a:p>
            <a:pPr>
              <a:lnSpc>
                <a:spcPct val="150000"/>
              </a:lnSpc>
            </a:pPr>
            <a:r>
              <a:rPr lang="ar-SA"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منابع اطلاعات</a:t>
            </a:r>
            <a:r>
              <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 يا</a:t>
            </a:r>
            <a:r>
              <a:rPr lang="ar-SA"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 شناخت (تجربی، نقلی و عقلی)</a:t>
            </a:r>
            <a:endPar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endParaRPr>
          </a:p>
          <a:p>
            <a:pPr>
              <a:lnSpc>
                <a:spcPct val="150000"/>
              </a:lnSpc>
            </a:pPr>
            <a:r>
              <a:rPr lang="ar-SA"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هدف</a:t>
            </a:r>
            <a:endPar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endParaRPr>
          </a:p>
          <a:p>
            <a:pPr>
              <a:lnSpc>
                <a:spcPct val="150000"/>
              </a:lnSpc>
            </a:pPr>
            <a:r>
              <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ن</a:t>
            </a:r>
            <a:r>
              <a:rPr lang="ar-SA"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وع و ماهیت اطلاعات</a:t>
            </a:r>
            <a:endPar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endParaRPr>
          </a:p>
          <a:p>
            <a:pPr>
              <a:lnSpc>
                <a:spcPct val="150000"/>
              </a:lnSpc>
            </a:pPr>
            <a:r>
              <a:rPr lang="ar-SA"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زمان</a:t>
            </a:r>
            <a:endPar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endParaRPr>
          </a:p>
          <a:p>
            <a:pPr>
              <a:lnSpc>
                <a:spcPct val="150000"/>
              </a:lnSpc>
            </a:pPr>
            <a:r>
              <a:rPr lang="ar-SA"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تعدد موضوع</a:t>
            </a:r>
            <a:r>
              <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a:t>
            </a:r>
            <a:r>
              <a:rPr lang="ar-SA"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 مقايسه آنها وعدم آن</a:t>
            </a:r>
            <a:endPar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endParaRPr>
          </a:p>
          <a:p>
            <a:pPr>
              <a:lnSpc>
                <a:spcPct val="150000"/>
              </a:lnSpc>
            </a:pPr>
            <a:r>
              <a:rPr lang="ar-SA"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ابزار و روش گردآوری اطلاعات</a:t>
            </a:r>
            <a:endPar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endParaRPr>
          </a:p>
          <a:p>
            <a:pPr>
              <a:lnSpc>
                <a:spcPct val="150000"/>
              </a:lnSpc>
            </a:pPr>
            <a:r>
              <a:rPr lang="ar-SA"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محورهای پژوهش</a:t>
            </a:r>
            <a:endPar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endParaRPr>
          </a:p>
          <a:p>
            <a:pPr>
              <a:lnSpc>
                <a:spcPct val="150000"/>
              </a:lnSpc>
            </a:pPr>
            <a:r>
              <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پيشينه موضوع </a:t>
            </a:r>
          </a:p>
          <a:p>
            <a:pPr>
              <a:lnSpc>
                <a:spcPct val="150000"/>
              </a:lnSpc>
            </a:pPr>
            <a:r>
              <a:rPr lang="ar-SA"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rPr>
              <a:t>و...</a:t>
            </a:r>
            <a:endParaRPr lang="fa-IR" dirty="0" smtClean="0">
              <a:ln>
                <a:solidFill>
                  <a:srgbClr val="002060"/>
                </a:solidFill>
              </a:ln>
              <a:solidFill>
                <a:schemeClr val="accent3">
                  <a:lumMod val="75000"/>
                </a:schemeClr>
              </a:solidFill>
              <a:effectLst>
                <a:glow rad="63500">
                  <a:schemeClr val="accent6">
                    <a:satMod val="175000"/>
                    <a:alpha val="40000"/>
                  </a:schemeClr>
                </a:glow>
                <a:outerShdw blurRad="50800" dist="38100" dir="5400000" algn="t" rotWithShape="0">
                  <a:prstClr val="black">
                    <a:alpha val="40000"/>
                  </a:prstClr>
                </a:outerShdw>
              </a:effectLst>
            </a:endParaRPr>
          </a:p>
        </p:txBody>
      </p:sp>
      <p:sp>
        <p:nvSpPr>
          <p:cNvPr id="7" name="Title 6"/>
          <p:cNvSpPr>
            <a:spLocks noGrp="1"/>
          </p:cNvSpPr>
          <p:nvPr>
            <p:ph type="title"/>
          </p:nvPr>
        </p:nvSpPr>
        <p:spPr/>
        <p:txBody>
          <a:bodyPr anchor="ctr">
            <a:normAutofit/>
            <a:scene3d>
              <a:camera prst="perspectiveLeft"/>
              <a:lightRig rig="threePt" dir="t"/>
            </a:scene3d>
            <a:sp3d extrusionH="57150">
              <a:bevelT h="25400" prst="softRound"/>
            </a:sp3d>
          </a:bodyPr>
          <a:lstStyle/>
          <a:p>
            <a:pPr algn="ctr"/>
            <a:r>
              <a:rPr lang="ar-SA" sz="5400" b="1" dirty="0" smtClean="0">
                <a:ln w="3200">
                  <a:solidFill>
                    <a:srgbClr val="002060">
                      <a:alpha val="25000"/>
                    </a:srgbClr>
                  </a:solidFill>
                  <a:prstDash val="solid"/>
                  <a:round/>
                </a:ln>
                <a:solidFill>
                  <a:schemeClr val="bg2"/>
                </a:solidFill>
                <a:effectLst>
                  <a:glow rad="63500">
                    <a:schemeClr val="accent6">
                      <a:satMod val="175000"/>
                      <a:alpha val="40000"/>
                    </a:schemeClr>
                  </a:glow>
                  <a:outerShdw blurRad="50800" dist="38100" dir="16200000" rotWithShape="0">
                    <a:prstClr val="black">
                      <a:alpha val="40000"/>
                    </a:prstClr>
                  </a:outerShdw>
                  <a:reflection blurRad="6350" stA="60000" endA="900" endPos="60000" dist="60007" dir="5400000" sy="-100000" algn="bl" rotWithShape="0"/>
                </a:effectLst>
                <a:cs typeface="2  Davat" pitchFamily="2" charset="-78"/>
              </a:rPr>
              <a:t>حیث</a:t>
            </a:r>
            <a:r>
              <a:rPr lang="fa-IR" sz="5400" b="1" dirty="0" smtClean="0">
                <a:ln w="3200">
                  <a:solidFill>
                    <a:srgbClr val="002060">
                      <a:alpha val="25000"/>
                    </a:srgbClr>
                  </a:solidFill>
                  <a:prstDash val="solid"/>
                  <a:round/>
                </a:ln>
                <a:solidFill>
                  <a:schemeClr val="bg2"/>
                </a:solidFill>
                <a:effectLst>
                  <a:glow rad="63500">
                    <a:schemeClr val="accent6">
                      <a:satMod val="175000"/>
                      <a:alpha val="40000"/>
                    </a:schemeClr>
                  </a:glow>
                  <a:outerShdw blurRad="50800" dist="38100" dir="16200000" rotWithShape="0">
                    <a:prstClr val="black">
                      <a:alpha val="40000"/>
                    </a:prstClr>
                  </a:outerShdw>
                  <a:reflection blurRad="6350" stA="60000" endA="900" endPos="60000" dist="60007" dir="5400000" sy="-100000" algn="bl" rotWithShape="0"/>
                </a:effectLst>
                <a:cs typeface="2  Davat" pitchFamily="2" charset="-78"/>
              </a:rPr>
              <a:t> </a:t>
            </a:r>
            <a:r>
              <a:rPr lang="ar-SA" sz="5400" b="1" dirty="0" smtClean="0">
                <a:ln w="3200">
                  <a:solidFill>
                    <a:srgbClr val="002060">
                      <a:alpha val="25000"/>
                    </a:srgbClr>
                  </a:solidFill>
                  <a:prstDash val="solid"/>
                  <a:round/>
                </a:ln>
                <a:solidFill>
                  <a:schemeClr val="bg2"/>
                </a:solidFill>
                <a:effectLst>
                  <a:glow rad="63500">
                    <a:schemeClr val="accent6">
                      <a:satMod val="175000"/>
                      <a:alpha val="40000"/>
                    </a:schemeClr>
                  </a:glow>
                  <a:outerShdw blurRad="50800" dist="38100" dir="16200000" rotWithShape="0">
                    <a:prstClr val="black">
                      <a:alpha val="40000"/>
                    </a:prstClr>
                  </a:outerShdw>
                  <a:reflection blurRad="6350" stA="60000" endA="900" endPos="60000" dist="60007" dir="5400000" sy="-100000" algn="bl" rotWithShape="0"/>
                </a:effectLst>
                <a:cs typeface="2  Davat" pitchFamily="2" charset="-78"/>
              </a:rPr>
              <a:t>ها و ابعاد</a:t>
            </a:r>
            <a:r>
              <a:rPr lang="fa-IR" sz="5400" b="1" dirty="0" smtClean="0">
                <a:ln w="3200">
                  <a:solidFill>
                    <a:srgbClr val="002060">
                      <a:alpha val="25000"/>
                    </a:srgbClr>
                  </a:solidFill>
                  <a:prstDash val="solid"/>
                  <a:round/>
                </a:ln>
                <a:solidFill>
                  <a:schemeClr val="bg2"/>
                </a:solidFill>
                <a:effectLst>
                  <a:glow rad="63500">
                    <a:schemeClr val="accent6">
                      <a:satMod val="175000"/>
                      <a:alpha val="40000"/>
                    </a:schemeClr>
                  </a:glow>
                  <a:outerShdw blurRad="50800" dist="38100" dir="16200000" rotWithShape="0">
                    <a:prstClr val="black">
                      <a:alpha val="40000"/>
                    </a:prstClr>
                  </a:outerShdw>
                  <a:reflection blurRad="6350" stA="60000" endA="900" endPos="60000" dist="60007" dir="5400000" sy="-100000" algn="bl" rotWithShape="0"/>
                </a:effectLst>
                <a:cs typeface="2  Davat" pitchFamily="2" charset="-78"/>
              </a:rPr>
              <a:t> تحقيق</a:t>
            </a:r>
            <a:r>
              <a:rPr lang="ar-SA" sz="5400" b="1" dirty="0" smtClean="0">
                <a:ln w="3200">
                  <a:solidFill>
                    <a:srgbClr val="002060">
                      <a:alpha val="25000"/>
                    </a:srgbClr>
                  </a:solidFill>
                  <a:prstDash val="solid"/>
                  <a:round/>
                </a:ln>
                <a:solidFill>
                  <a:schemeClr val="bg2"/>
                </a:solidFill>
                <a:effectLst>
                  <a:glow rad="63500">
                    <a:schemeClr val="accent6">
                      <a:satMod val="175000"/>
                      <a:alpha val="40000"/>
                    </a:schemeClr>
                  </a:glow>
                  <a:outerShdw blurRad="50800" dist="38100" dir="16200000" rotWithShape="0">
                    <a:prstClr val="black">
                      <a:alpha val="40000"/>
                    </a:prstClr>
                  </a:outerShdw>
                  <a:reflection blurRad="6350" stA="60000" endA="900" endPos="60000" dist="60007" dir="5400000" sy="-100000" algn="bl" rotWithShape="0"/>
                </a:effectLst>
                <a:cs typeface="2  Davat" pitchFamily="2" charset="-78"/>
              </a:rPr>
              <a:t> </a:t>
            </a:r>
            <a:endParaRPr lang="fa-IR" sz="5400" b="1" dirty="0">
              <a:ln w="3200">
                <a:solidFill>
                  <a:srgbClr val="002060">
                    <a:alpha val="25000"/>
                  </a:srgbClr>
                </a:solidFill>
                <a:prstDash val="solid"/>
                <a:round/>
              </a:ln>
              <a:solidFill>
                <a:schemeClr val="bg2"/>
              </a:solidFill>
              <a:effectLst>
                <a:glow rad="63500">
                  <a:schemeClr val="accent6">
                    <a:satMod val="175000"/>
                    <a:alpha val="40000"/>
                  </a:schemeClr>
                </a:glow>
                <a:outerShdw blurRad="50800" dist="38100" dir="16200000" rotWithShape="0">
                  <a:prstClr val="black">
                    <a:alpha val="40000"/>
                  </a:prstClr>
                </a:outerShdw>
                <a:reflection blurRad="6350" stA="60000" endA="900" endPos="60000" dist="60007" dir="5400000" sy="-100000" algn="bl" rotWithShape="0"/>
              </a:effectLst>
              <a:cs typeface="2  Davat"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algn="just"/>
            <a:r>
              <a:rPr lang="ar-SA" sz="4400" dirty="0" smtClean="0">
                <a:ln>
                  <a:solidFill>
                    <a:schemeClr val="bg1"/>
                  </a:solidFill>
                </a:ln>
                <a:effectLst>
                  <a:glow rad="635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cs typeface="B Titr" pitchFamily="2" charset="-78"/>
              </a:rPr>
              <a:t>گسترده بودن ابعاد موضوع </a:t>
            </a:r>
            <a:endParaRPr lang="fa-IR" sz="4400" dirty="0" smtClean="0">
              <a:ln>
                <a:solidFill>
                  <a:schemeClr val="bg1"/>
                </a:solidFill>
              </a:ln>
              <a:effectLst>
                <a:glow rad="635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cs typeface="B Titr" pitchFamily="2" charset="-78"/>
            </a:endParaRPr>
          </a:p>
          <a:p>
            <a:pPr algn="just">
              <a:lnSpc>
                <a:spcPct val="300000"/>
              </a:lnSpc>
              <a:spcBef>
                <a:spcPts val="1200"/>
              </a:spcBef>
              <a:spcAft>
                <a:spcPts val="1200"/>
              </a:spcAft>
            </a:pPr>
            <a:r>
              <a:rPr lang="ar-SA" sz="4400" dirty="0" smtClean="0">
                <a:ln>
                  <a:solidFill>
                    <a:schemeClr val="bg1"/>
                  </a:solidFill>
                </a:ln>
                <a:effectLst>
                  <a:glow rad="635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cs typeface="B Titr" pitchFamily="2" charset="-78"/>
              </a:rPr>
              <a:t>اهميت ويژه موضوع </a:t>
            </a:r>
            <a:endParaRPr lang="fa-IR" sz="4400" dirty="0">
              <a:ln>
                <a:solidFill>
                  <a:schemeClr val="bg1"/>
                </a:solidFill>
              </a:ln>
              <a:effectLst>
                <a:glow rad="635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cs typeface="B Titr" pitchFamily="2" charset="-78"/>
            </a:endParaRPr>
          </a:p>
        </p:txBody>
      </p:sp>
      <p:sp>
        <p:nvSpPr>
          <p:cNvPr id="3" name="Title 2"/>
          <p:cNvSpPr>
            <a:spLocks noGrp="1"/>
          </p:cNvSpPr>
          <p:nvPr>
            <p:ph type="title"/>
          </p:nvPr>
        </p:nvSpPr>
        <p:spPr/>
        <p:txBody>
          <a:bodyPr anchor="ctr">
            <a:normAutofit/>
          </a:bodyPr>
          <a:lstStyle/>
          <a:p>
            <a:pPr algn="ctr"/>
            <a:r>
              <a:rPr lang="fa-IR" sz="6600" b="1" dirty="0" smtClean="0">
                <a:ln w="3200">
                  <a:solidFill>
                    <a:schemeClr val="tx1">
                      <a:alpha val="25000"/>
                    </a:schemeClr>
                  </a:solidFill>
                  <a:prstDash val="solid"/>
                  <a:round/>
                </a:ln>
                <a:solidFill>
                  <a:schemeClr val="tx2">
                    <a:lumMod val="10000"/>
                  </a:schemeClr>
                </a:solidFill>
                <a:effectLst>
                  <a:glow rad="63500">
                    <a:schemeClr val="accent3">
                      <a:satMod val="175000"/>
                      <a:alpha val="40000"/>
                    </a:schemeClr>
                  </a:glow>
                  <a:innerShdw blurRad="50800" dist="25400" dir="13500000">
                    <a:prstClr val="black">
                      <a:alpha val="70000"/>
                    </a:prstClr>
                  </a:innerShdw>
                </a:effectLst>
                <a:cs typeface="2  Kamran" pitchFamily="2" charset="-78"/>
              </a:rPr>
              <a:t>چرا </a:t>
            </a:r>
            <a:r>
              <a:rPr lang="ar-SA" sz="6600" b="1" dirty="0" smtClean="0">
                <a:ln w="3200">
                  <a:solidFill>
                    <a:schemeClr val="tx1">
                      <a:alpha val="25000"/>
                    </a:schemeClr>
                  </a:solidFill>
                  <a:prstDash val="solid"/>
                  <a:round/>
                </a:ln>
                <a:solidFill>
                  <a:schemeClr val="tx2">
                    <a:lumMod val="10000"/>
                  </a:schemeClr>
                </a:solidFill>
                <a:effectLst>
                  <a:glow rad="63500">
                    <a:schemeClr val="accent3">
                      <a:satMod val="175000"/>
                      <a:alpha val="40000"/>
                    </a:schemeClr>
                  </a:glow>
                  <a:innerShdw blurRad="50800" dist="25400" dir="13500000">
                    <a:prstClr val="black">
                      <a:alpha val="70000"/>
                    </a:prstClr>
                  </a:innerShdw>
                </a:effectLst>
                <a:cs typeface="2  Kamran" pitchFamily="2" charset="-78"/>
              </a:rPr>
              <a:t>تحقيق گروهی</a:t>
            </a:r>
            <a:endParaRPr lang="fa-IR" sz="6600" b="1" dirty="0">
              <a:ln w="3200">
                <a:solidFill>
                  <a:schemeClr val="tx1">
                    <a:alpha val="25000"/>
                  </a:schemeClr>
                </a:solidFill>
                <a:prstDash val="solid"/>
                <a:round/>
              </a:ln>
              <a:solidFill>
                <a:schemeClr val="tx2">
                  <a:lumMod val="10000"/>
                </a:schemeClr>
              </a:solidFill>
              <a:effectLst>
                <a:glow rad="63500">
                  <a:schemeClr val="accent3">
                    <a:satMod val="175000"/>
                    <a:alpha val="40000"/>
                  </a:schemeClr>
                </a:glow>
                <a:innerShdw blurRad="50800" dist="25400" dir="13500000">
                  <a:prstClr val="black">
                    <a:alpha val="70000"/>
                  </a:prstClr>
                </a:innerShdw>
              </a:effectLst>
              <a:cs typeface="2  Kamran"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457200"/>
            <a:ext cx="7043758" cy="5715000"/>
          </a:xfrm>
        </p:spPr>
        <p:txBody>
          <a:bodyPr>
            <a:normAutofit fontScale="92500"/>
          </a:bodyPr>
          <a:lstStyle/>
          <a:p>
            <a:pPr>
              <a:lnSpc>
                <a:spcPct val="200000"/>
              </a:lnSpc>
            </a:pPr>
            <a:r>
              <a:rPr lang="ar-SA" sz="4400" dirty="0" smtClean="0">
                <a:ln>
                  <a:solidFill>
                    <a:schemeClr val="bg1"/>
                  </a:solidFill>
                </a:ln>
                <a:cs typeface="B Titr" pitchFamily="2" charset="-78"/>
              </a:rPr>
              <a:t>کشف مجهولات يا روابط بين امور</a:t>
            </a:r>
            <a:endParaRPr lang="fa-IR" sz="4400" dirty="0" smtClean="0">
              <a:ln>
                <a:solidFill>
                  <a:schemeClr val="bg1"/>
                </a:solidFill>
              </a:ln>
              <a:cs typeface="B Titr" pitchFamily="2" charset="-78"/>
            </a:endParaRPr>
          </a:p>
          <a:p>
            <a:pPr>
              <a:lnSpc>
                <a:spcPct val="200000"/>
              </a:lnSpc>
            </a:pPr>
            <a:r>
              <a:rPr lang="ar-SA" sz="4400" dirty="0" smtClean="0">
                <a:ln>
                  <a:solidFill>
                    <a:schemeClr val="bg1"/>
                  </a:solidFill>
                </a:ln>
                <a:cs typeface="B Titr" pitchFamily="2" charset="-78"/>
              </a:rPr>
              <a:t>توليد علم و دانش </a:t>
            </a:r>
            <a:endParaRPr lang="fa-IR" sz="4400" dirty="0" smtClean="0">
              <a:ln>
                <a:solidFill>
                  <a:schemeClr val="bg1"/>
                </a:solidFill>
              </a:ln>
              <a:cs typeface="B Titr" pitchFamily="2" charset="-78"/>
            </a:endParaRPr>
          </a:p>
          <a:p>
            <a:pPr>
              <a:lnSpc>
                <a:spcPct val="200000"/>
              </a:lnSpc>
            </a:pPr>
            <a:r>
              <a:rPr lang="ar-SA" sz="4400" dirty="0" smtClean="0">
                <a:ln>
                  <a:solidFill>
                    <a:schemeClr val="bg1"/>
                  </a:solidFill>
                </a:ln>
                <a:cs typeface="B Titr" pitchFamily="2" charset="-78"/>
              </a:rPr>
              <a:t>دستيابی به مبانی و بنيادهای نظری</a:t>
            </a:r>
            <a:endParaRPr lang="fa-IR" sz="4400" dirty="0" smtClean="0">
              <a:ln>
                <a:solidFill>
                  <a:schemeClr val="bg1"/>
                </a:solidFill>
              </a:ln>
              <a:cs typeface="B Titr" pitchFamily="2" charset="-78"/>
            </a:endParaRPr>
          </a:p>
          <a:p>
            <a:pPr>
              <a:lnSpc>
                <a:spcPct val="200000"/>
              </a:lnSpc>
            </a:pPr>
            <a:r>
              <a:rPr lang="ar-SA" sz="4400" dirty="0" smtClean="0">
                <a:ln>
                  <a:solidFill>
                    <a:schemeClr val="bg1"/>
                  </a:solidFill>
                </a:ln>
                <a:cs typeface="B Titr" pitchFamily="2" charset="-78"/>
              </a:rPr>
              <a:t>پايه تحقيقات کاربردی </a:t>
            </a:r>
            <a:endParaRPr lang="fa-IR" sz="4400" dirty="0">
              <a:ln>
                <a:solidFill>
                  <a:schemeClr val="bg1"/>
                </a:solidFill>
              </a:ln>
              <a:cs typeface="B Titr" pitchFamily="2" charset="-78"/>
            </a:endParaRPr>
          </a:p>
        </p:txBody>
      </p:sp>
      <p:sp>
        <p:nvSpPr>
          <p:cNvPr id="6" name="Text Placeholder 5"/>
          <p:cNvSpPr>
            <a:spLocks noGrp="1"/>
          </p:cNvSpPr>
          <p:nvPr>
            <p:ph type="body" idx="2"/>
          </p:nvPr>
        </p:nvSpPr>
        <p:spPr>
          <a:xfrm>
            <a:off x="7358082" y="428604"/>
            <a:ext cx="1407966" cy="5715040"/>
          </a:xfrm>
        </p:spPr>
        <p:txBody>
          <a:bodyPr vert="vert270" anchor="b">
            <a:noAutofit/>
            <a:scene3d>
              <a:camera prst="perspectiveContrastingLeftFacing"/>
              <a:lightRig rig="threePt" dir="t"/>
            </a:scene3d>
            <a:sp3d extrusionH="57150">
              <a:bevelT w="57150" h="38100" prst="artDeco"/>
            </a:sp3d>
          </a:bodyPr>
          <a:lstStyle/>
          <a:p>
            <a:pPr algn="ctr"/>
            <a:r>
              <a:rPr lang="ar-SA" sz="9600" b="1" dirty="0" smtClean="0">
                <a:ln>
                  <a:solidFill>
                    <a:srgbClr val="99FF66"/>
                  </a:solidFill>
                </a:ln>
                <a:solidFill>
                  <a:schemeClr val="bg2">
                    <a:lumMod val="50000"/>
                  </a:schemeClr>
                </a:solidFill>
                <a:effectLst>
                  <a:outerShdw blurRad="50800" dist="38100" dir="16200000" rotWithShape="0">
                    <a:prstClr val="black">
                      <a:alpha val="40000"/>
                    </a:prstClr>
                  </a:outerShdw>
                  <a:reflection blurRad="6350" stA="55000" endA="300" endPos="45500" dir="5400000" sy="-100000" algn="bl" rotWithShape="0"/>
                </a:effectLst>
                <a:cs typeface="2  Davat" pitchFamily="2" charset="-78"/>
              </a:rPr>
              <a:t>تحقيق بنيادی</a:t>
            </a:r>
            <a:endParaRPr lang="fa-IR" sz="9600" dirty="0">
              <a:ln>
                <a:solidFill>
                  <a:srgbClr val="99FF66"/>
                </a:solidFill>
              </a:ln>
              <a:solidFill>
                <a:schemeClr val="bg2">
                  <a:lumMod val="50000"/>
                </a:schemeClr>
              </a:solidFill>
              <a:effectLst>
                <a:outerShdw blurRad="50800" dist="38100" dir="16200000" rotWithShape="0">
                  <a:prstClr val="black">
                    <a:alpha val="40000"/>
                  </a:prst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scene3d>
              <a:camera prst="perspectiveBelow"/>
              <a:lightRig rig="threePt" dir="t"/>
            </a:scene3d>
            <a:sp3d extrusionH="57150">
              <a:bevelT w="38100" h="38100" prst="angle"/>
            </a:sp3d>
          </a:bodyPr>
          <a:lstStyle/>
          <a:p>
            <a:pPr>
              <a:lnSpc>
                <a:spcPct val="250000"/>
              </a:lnSpc>
            </a:pPr>
            <a:r>
              <a:rPr lang="ar-SA" sz="4000" dirty="0" smtClean="0">
                <a:ln>
                  <a:solidFill>
                    <a:schemeClr val="accent6"/>
                  </a:solidFill>
                </a:ln>
                <a:solidFill>
                  <a:srgbClr val="002060"/>
                </a:solidFill>
                <a:effectLst>
                  <a:glow rad="63500">
                    <a:schemeClr val="accent5">
                      <a:satMod val="175000"/>
                      <a:alpha val="40000"/>
                    </a:schemeClr>
                  </a:glow>
                  <a:innerShdw blurRad="63500" dist="50800" dir="16200000">
                    <a:prstClr val="black">
                      <a:alpha val="50000"/>
                    </a:prstClr>
                  </a:innerShdw>
                </a:effectLst>
                <a:cs typeface="2  Arabic Style" pitchFamily="2" charset="-78"/>
              </a:rPr>
              <a:t>راه حل </a:t>
            </a:r>
            <a:r>
              <a:rPr lang="fa-IR" sz="4000" dirty="0" smtClean="0">
                <a:ln>
                  <a:solidFill>
                    <a:schemeClr val="accent6"/>
                  </a:solidFill>
                </a:ln>
                <a:solidFill>
                  <a:srgbClr val="002060"/>
                </a:solidFill>
                <a:effectLst>
                  <a:glow rad="63500">
                    <a:schemeClr val="accent5">
                      <a:satMod val="175000"/>
                      <a:alpha val="40000"/>
                    </a:schemeClr>
                  </a:glow>
                  <a:innerShdw blurRad="63500" dist="50800" dir="16200000">
                    <a:prstClr val="black">
                      <a:alpha val="50000"/>
                    </a:prstClr>
                  </a:innerShdw>
                </a:effectLst>
                <a:cs typeface="2  Arabic Style" pitchFamily="2" charset="-78"/>
              </a:rPr>
              <a:t>يابي </a:t>
            </a:r>
            <a:r>
              <a:rPr lang="ar-SA" sz="4000" dirty="0" smtClean="0">
                <a:ln>
                  <a:solidFill>
                    <a:schemeClr val="accent6"/>
                  </a:solidFill>
                </a:ln>
                <a:solidFill>
                  <a:srgbClr val="002060"/>
                </a:solidFill>
                <a:effectLst>
                  <a:glow rad="63500">
                    <a:schemeClr val="accent5">
                      <a:satMod val="175000"/>
                      <a:alpha val="40000"/>
                    </a:schemeClr>
                  </a:glow>
                  <a:innerShdw blurRad="63500" dist="50800" dir="16200000">
                    <a:prstClr val="black">
                      <a:alpha val="50000"/>
                    </a:prstClr>
                  </a:innerShdw>
                </a:effectLst>
                <a:cs typeface="2  Arabic Style" pitchFamily="2" charset="-78"/>
              </a:rPr>
              <a:t>برای مشکلات </a:t>
            </a:r>
            <a:r>
              <a:rPr lang="fa-IR" sz="4000" dirty="0" smtClean="0">
                <a:ln>
                  <a:solidFill>
                    <a:schemeClr val="accent6"/>
                  </a:solidFill>
                </a:ln>
                <a:solidFill>
                  <a:srgbClr val="002060"/>
                </a:solidFill>
                <a:effectLst>
                  <a:glow rad="63500">
                    <a:schemeClr val="accent5">
                      <a:satMod val="175000"/>
                      <a:alpha val="40000"/>
                    </a:schemeClr>
                  </a:glow>
                  <a:innerShdw blurRad="63500" dist="50800" dir="16200000">
                    <a:prstClr val="black">
                      <a:alpha val="50000"/>
                    </a:prstClr>
                  </a:innerShdw>
                </a:effectLst>
                <a:cs typeface="2  Arabic Style" pitchFamily="2" charset="-78"/>
              </a:rPr>
              <a:t>جاري جامعه</a:t>
            </a:r>
            <a:r>
              <a:rPr lang="ar-SA" sz="4000" dirty="0" smtClean="0">
                <a:ln>
                  <a:solidFill>
                    <a:schemeClr val="accent6"/>
                  </a:solidFill>
                </a:ln>
                <a:solidFill>
                  <a:srgbClr val="002060"/>
                </a:solidFill>
                <a:effectLst>
                  <a:glow rad="63500">
                    <a:schemeClr val="accent5">
                      <a:satMod val="175000"/>
                      <a:alpha val="40000"/>
                    </a:schemeClr>
                  </a:glow>
                  <a:innerShdw blurRad="63500" dist="50800" dir="16200000">
                    <a:prstClr val="black">
                      <a:alpha val="50000"/>
                    </a:prstClr>
                  </a:innerShdw>
                </a:effectLst>
                <a:cs typeface="2  Arabic Style" pitchFamily="2" charset="-78"/>
              </a:rPr>
              <a:t> </a:t>
            </a:r>
            <a:endParaRPr lang="fa-IR" sz="4000" dirty="0" smtClean="0">
              <a:ln>
                <a:solidFill>
                  <a:schemeClr val="accent6"/>
                </a:solidFill>
              </a:ln>
              <a:solidFill>
                <a:srgbClr val="002060"/>
              </a:solidFill>
              <a:effectLst>
                <a:glow rad="63500">
                  <a:schemeClr val="accent5">
                    <a:satMod val="175000"/>
                    <a:alpha val="40000"/>
                  </a:schemeClr>
                </a:glow>
                <a:innerShdw blurRad="63500" dist="50800" dir="16200000">
                  <a:prstClr val="black">
                    <a:alpha val="50000"/>
                  </a:prstClr>
                </a:innerShdw>
              </a:effectLst>
              <a:cs typeface="2  Arabic Style" pitchFamily="2" charset="-78"/>
            </a:endParaRPr>
          </a:p>
          <a:p>
            <a:pPr>
              <a:lnSpc>
                <a:spcPct val="250000"/>
              </a:lnSpc>
            </a:pPr>
            <a:r>
              <a:rPr lang="ar-SA" sz="4000" dirty="0" smtClean="0">
                <a:ln>
                  <a:solidFill>
                    <a:schemeClr val="accent6"/>
                  </a:solidFill>
                </a:ln>
                <a:solidFill>
                  <a:srgbClr val="002060"/>
                </a:solidFill>
                <a:effectLst>
                  <a:glow rad="63500">
                    <a:schemeClr val="accent5">
                      <a:satMod val="175000"/>
                      <a:alpha val="40000"/>
                    </a:schemeClr>
                  </a:glow>
                  <a:innerShdw blurRad="63500" dist="50800" dir="16200000">
                    <a:prstClr val="black">
                      <a:alpha val="50000"/>
                    </a:prstClr>
                  </a:innerShdw>
                </a:effectLst>
                <a:cs typeface="2  Arabic Style" pitchFamily="2" charset="-78"/>
              </a:rPr>
              <a:t>زمينه</a:t>
            </a:r>
            <a:r>
              <a:rPr lang="fa-IR" sz="4000" dirty="0" smtClean="0">
                <a:ln>
                  <a:solidFill>
                    <a:schemeClr val="accent6"/>
                  </a:solidFill>
                </a:ln>
                <a:solidFill>
                  <a:srgbClr val="002060"/>
                </a:solidFill>
                <a:effectLst>
                  <a:glow rad="63500">
                    <a:schemeClr val="accent5">
                      <a:satMod val="175000"/>
                      <a:alpha val="40000"/>
                    </a:schemeClr>
                  </a:glow>
                  <a:innerShdw blurRad="63500" dist="50800" dir="16200000">
                    <a:prstClr val="black">
                      <a:alpha val="50000"/>
                    </a:prstClr>
                  </a:innerShdw>
                </a:effectLst>
                <a:cs typeface="2  Arabic Style" pitchFamily="2" charset="-78"/>
              </a:rPr>
              <a:t>‌ سازي براي استفاده از </a:t>
            </a:r>
            <a:r>
              <a:rPr lang="ar-SA" sz="4000" dirty="0" smtClean="0">
                <a:ln>
                  <a:solidFill>
                    <a:schemeClr val="accent6"/>
                  </a:solidFill>
                </a:ln>
                <a:solidFill>
                  <a:srgbClr val="002060"/>
                </a:solidFill>
                <a:effectLst>
                  <a:glow rad="63500">
                    <a:schemeClr val="accent5">
                      <a:satMod val="175000"/>
                      <a:alpha val="40000"/>
                    </a:schemeClr>
                  </a:glow>
                  <a:innerShdw blurRad="63500" dist="50800" dir="16200000">
                    <a:prstClr val="black">
                      <a:alpha val="50000"/>
                    </a:prstClr>
                  </a:innerShdw>
                </a:effectLst>
                <a:cs typeface="2  Arabic Style" pitchFamily="2" charset="-78"/>
              </a:rPr>
              <a:t>نتايج تحقيقات بنيادی</a:t>
            </a:r>
            <a:r>
              <a:rPr lang="fa-IR" sz="4000" dirty="0" smtClean="0">
                <a:ln>
                  <a:solidFill>
                    <a:schemeClr val="accent6"/>
                  </a:solidFill>
                </a:ln>
                <a:solidFill>
                  <a:srgbClr val="002060"/>
                </a:solidFill>
                <a:effectLst>
                  <a:glow rad="63500">
                    <a:schemeClr val="accent5">
                      <a:satMod val="175000"/>
                      <a:alpha val="40000"/>
                    </a:schemeClr>
                  </a:glow>
                  <a:innerShdw blurRad="63500" dist="50800" dir="16200000">
                    <a:prstClr val="black">
                      <a:alpha val="50000"/>
                    </a:prstClr>
                  </a:innerShdw>
                </a:effectLst>
                <a:cs typeface="2  Arabic Style" pitchFamily="2" charset="-78"/>
              </a:rPr>
              <a:t> در جهت تأمين نيازهاي جامعه</a:t>
            </a:r>
            <a:endParaRPr lang="fa-IR" sz="4000" dirty="0">
              <a:ln>
                <a:solidFill>
                  <a:schemeClr val="accent6"/>
                </a:solidFill>
              </a:ln>
              <a:solidFill>
                <a:srgbClr val="002060"/>
              </a:solidFill>
              <a:effectLst>
                <a:glow rad="63500">
                  <a:schemeClr val="accent5">
                    <a:satMod val="175000"/>
                    <a:alpha val="40000"/>
                  </a:schemeClr>
                </a:glow>
                <a:innerShdw blurRad="63500" dist="50800" dir="16200000">
                  <a:prstClr val="black">
                    <a:alpha val="50000"/>
                  </a:prstClr>
                </a:innerShdw>
              </a:effectLst>
              <a:cs typeface="2  Arabic Style" pitchFamily="2" charset="-78"/>
            </a:endParaRPr>
          </a:p>
        </p:txBody>
      </p:sp>
      <p:sp>
        <p:nvSpPr>
          <p:cNvPr id="5" name="Title 4"/>
          <p:cNvSpPr>
            <a:spLocks noGrp="1"/>
          </p:cNvSpPr>
          <p:nvPr>
            <p:ph type="title"/>
          </p:nvPr>
        </p:nvSpPr>
        <p:spPr>
          <a:xfrm>
            <a:off x="428596" y="214290"/>
            <a:ext cx="8229600" cy="1219200"/>
          </a:xfrm>
        </p:spPr>
        <p:txBody>
          <a:bodyPr anchor="ctr">
            <a:noAutofit/>
          </a:bodyPr>
          <a:lstStyle/>
          <a:p>
            <a:pPr algn="ctr"/>
            <a:r>
              <a:rPr lang="ar-SA" sz="6600" b="1" dirty="0" smtClean="0">
                <a:ln>
                  <a:solidFill>
                    <a:srgbClr val="99FF66"/>
                  </a:solidFill>
                </a:ln>
                <a:solidFill>
                  <a:schemeClr val="bg2">
                    <a:lumMod val="50000"/>
                  </a:schemeClr>
                </a:solidFill>
                <a:effectLst>
                  <a:outerShdw blurRad="50800" dist="38100" dir="16200000" rotWithShape="0">
                    <a:prstClr val="black">
                      <a:alpha val="40000"/>
                    </a:prstClr>
                  </a:outerShdw>
                  <a:reflection blurRad="6350" stA="55000" endA="300" endPos="45500" dir="5400000" sy="-100000" algn="bl" rotWithShape="0"/>
                </a:effectLst>
                <a:latin typeface="+mn-lt"/>
                <a:ea typeface="+mn-ea"/>
                <a:cs typeface="2  Davat" pitchFamily="2" charset="-78"/>
              </a:rPr>
              <a:t>تحقيق کاربردی</a:t>
            </a:r>
            <a:endParaRPr lang="fa-IR" sz="6600" b="1" dirty="0" smtClean="0">
              <a:ln>
                <a:solidFill>
                  <a:srgbClr val="99FF66"/>
                </a:solidFill>
              </a:ln>
              <a:solidFill>
                <a:schemeClr val="bg2">
                  <a:lumMod val="50000"/>
                </a:schemeClr>
              </a:solidFill>
              <a:effectLst>
                <a:outerShdw blurRad="50800" dist="38100" dir="16200000" rotWithShape="0">
                  <a:prstClr val="black">
                    <a:alpha val="40000"/>
                  </a:prstClr>
                </a:outerShdw>
                <a:reflection blurRad="6350" stA="55000" endA="300" endPos="45500" dir="5400000" sy="-100000" algn="bl" rotWithShape="0"/>
              </a:effectLst>
              <a:latin typeface="+mn-lt"/>
              <a:ea typeface="+mn-ea"/>
              <a:cs typeface="2  Davat"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57200" y="1428736"/>
            <a:ext cx="4038600" cy="4686792"/>
          </a:xfrm>
        </p:spPr>
        <p:txBody>
          <a:bodyPr/>
          <a:lstStyle/>
          <a:p>
            <a:pPr algn="ctr"/>
            <a:r>
              <a:rPr lang="ar-SA" sz="3200" dirty="0" smtClean="0">
                <a:ln w="3200">
                  <a:solidFill>
                    <a:schemeClr val="tx1">
                      <a:alpha val="25000"/>
                    </a:schemeClr>
                  </a:solidFill>
                  <a:prstDash val="solid"/>
                  <a:round/>
                </a:ln>
                <a:solidFill>
                  <a:schemeClr val="accent6">
                    <a:lumMod val="50000"/>
                  </a:schemeClr>
                </a:solidFill>
                <a:cs typeface="2  Davat" pitchFamily="2" charset="-78"/>
              </a:rPr>
              <a:t>تحقيق عقلی</a:t>
            </a:r>
            <a:endParaRPr lang="fa-IR" sz="3200" dirty="0" smtClean="0">
              <a:ln w="3200">
                <a:solidFill>
                  <a:schemeClr val="tx1">
                    <a:alpha val="25000"/>
                  </a:schemeClr>
                </a:solidFill>
                <a:prstDash val="solid"/>
                <a:round/>
              </a:ln>
              <a:solidFill>
                <a:schemeClr val="accent6">
                  <a:lumMod val="50000"/>
                </a:schemeClr>
              </a:solidFill>
              <a:cs typeface="2  Davat" pitchFamily="2" charset="-78"/>
            </a:endParaRPr>
          </a:p>
          <a:p>
            <a:pPr>
              <a:lnSpc>
                <a:spcPct val="300000"/>
              </a:lnSpc>
            </a:pPr>
            <a:r>
              <a:rPr lang="fa-IR" sz="3200" dirty="0" smtClean="0">
                <a:solidFill>
                  <a:schemeClr val="accent5">
                    <a:lumMod val="50000"/>
                  </a:schemeClr>
                </a:solidFill>
                <a:cs typeface="2  Lotus" pitchFamily="2" charset="-78"/>
              </a:rPr>
              <a:t>اطلاعات آن از طريق عقل </a:t>
            </a:r>
          </a:p>
        </p:txBody>
      </p:sp>
      <p:sp>
        <p:nvSpPr>
          <p:cNvPr id="9" name="Content Placeholder 8"/>
          <p:cNvSpPr>
            <a:spLocks noGrp="1"/>
          </p:cNvSpPr>
          <p:nvPr>
            <p:ph sz="quarter" idx="4"/>
          </p:nvPr>
        </p:nvSpPr>
        <p:spPr>
          <a:xfrm>
            <a:off x="4649788" y="1285860"/>
            <a:ext cx="4038600" cy="4829668"/>
          </a:xfrm>
        </p:spPr>
        <p:txBody>
          <a:bodyPr>
            <a:normAutofit/>
          </a:bodyPr>
          <a:lstStyle/>
          <a:p>
            <a:pPr algn="ctr"/>
            <a:r>
              <a:rPr lang="ar-SA" sz="3200" dirty="0" smtClean="0">
                <a:ln w="3200">
                  <a:solidFill>
                    <a:schemeClr val="tx1">
                      <a:alpha val="25000"/>
                    </a:schemeClr>
                  </a:solidFill>
                  <a:prstDash val="solid"/>
                  <a:round/>
                </a:ln>
                <a:solidFill>
                  <a:schemeClr val="accent6">
                    <a:lumMod val="50000"/>
                  </a:schemeClr>
                </a:solidFill>
                <a:cs typeface="2  Davat" pitchFamily="2" charset="-78"/>
              </a:rPr>
              <a:t>تحقيق تجربی</a:t>
            </a:r>
            <a:endParaRPr lang="fa-IR" sz="3200" dirty="0" smtClean="0"/>
          </a:p>
          <a:p>
            <a:pPr>
              <a:lnSpc>
                <a:spcPct val="300000"/>
              </a:lnSpc>
            </a:pPr>
            <a:r>
              <a:rPr lang="ar-SA" sz="3200" dirty="0" smtClean="0">
                <a:solidFill>
                  <a:schemeClr val="accent5">
                    <a:lumMod val="50000"/>
                  </a:schemeClr>
                </a:solidFill>
                <a:cs typeface="2  Lotus" pitchFamily="2" charset="-78"/>
              </a:rPr>
              <a:t>اطلاعات آن از طريق حواس</a:t>
            </a:r>
            <a:endParaRPr lang="fa-IR" sz="3200" dirty="0" smtClean="0">
              <a:solidFill>
                <a:schemeClr val="accent5">
                  <a:lumMod val="50000"/>
                </a:schemeClr>
              </a:solidFill>
              <a:cs typeface="2  Lotus" pitchFamily="2" charset="-78"/>
            </a:endParaRPr>
          </a:p>
          <a:p>
            <a:pPr>
              <a:lnSpc>
                <a:spcPct val="200000"/>
              </a:lnSpc>
              <a:buNone/>
            </a:pPr>
            <a:endParaRPr lang="fa-IR" sz="3200" dirty="0">
              <a:solidFill>
                <a:schemeClr val="accent5">
                  <a:lumMod val="50000"/>
                </a:schemeClr>
              </a:solidFill>
              <a:cs typeface="2  Lotus"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214422"/>
            <a:ext cx="4038600" cy="4901106"/>
          </a:xfrm>
        </p:spPr>
        <p:txBody>
          <a:bodyPr>
            <a:normAutofit/>
          </a:bodyPr>
          <a:lstStyle/>
          <a:p>
            <a:pPr algn="ctr"/>
            <a:r>
              <a:rPr lang="ar-SA" dirty="0" smtClean="0">
                <a:cs typeface="2  Arash" pitchFamily="2" charset="-78"/>
              </a:rPr>
              <a:t>تحقيق نقلی</a:t>
            </a:r>
            <a:endParaRPr lang="fa-IR" dirty="0" smtClean="0">
              <a:cs typeface="2  Arash" pitchFamily="2" charset="-78"/>
            </a:endParaRPr>
          </a:p>
          <a:p>
            <a:pPr>
              <a:lnSpc>
                <a:spcPct val="300000"/>
              </a:lnSpc>
            </a:pPr>
            <a:r>
              <a:rPr lang="fa-IR" dirty="0" smtClean="0">
                <a:cs typeface="2  Arash" pitchFamily="2" charset="-78"/>
              </a:rPr>
              <a:t>منبع اطلاعات آن نقل </a:t>
            </a:r>
          </a:p>
        </p:txBody>
      </p:sp>
      <p:sp>
        <p:nvSpPr>
          <p:cNvPr id="4" name="Content Placeholder 3"/>
          <p:cNvSpPr>
            <a:spLocks noGrp="1"/>
          </p:cNvSpPr>
          <p:nvPr>
            <p:ph sz="quarter" idx="4"/>
          </p:nvPr>
        </p:nvSpPr>
        <p:spPr>
          <a:xfrm>
            <a:off x="4649788" y="1214422"/>
            <a:ext cx="4038600" cy="4901106"/>
          </a:xfrm>
        </p:spPr>
        <p:txBody>
          <a:bodyPr anchor="t"/>
          <a:lstStyle/>
          <a:p>
            <a:pPr algn="ctr"/>
            <a:r>
              <a:rPr lang="ar-SA" dirty="0" smtClean="0">
                <a:cs typeface="2  Arash" pitchFamily="2" charset="-78"/>
              </a:rPr>
              <a:t>تحقيق شهودی</a:t>
            </a:r>
            <a:endParaRPr lang="fa-IR" dirty="0" smtClean="0">
              <a:cs typeface="2  Arash" pitchFamily="2" charset="-78"/>
            </a:endParaRPr>
          </a:p>
          <a:p>
            <a:pPr>
              <a:lnSpc>
                <a:spcPct val="300000"/>
              </a:lnSpc>
            </a:pPr>
            <a:r>
              <a:rPr lang="fa-IR" dirty="0" smtClean="0">
                <a:cs typeface="2  Arash" pitchFamily="2" charset="-78"/>
              </a:rPr>
              <a:t>منبع آن شهود و باطن </a:t>
            </a:r>
            <a:endParaRPr lang="fa-IR" dirty="0">
              <a:cs typeface="2  Arash"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285860"/>
            <a:ext cx="4038600" cy="4829668"/>
          </a:xfrm>
        </p:spPr>
        <p:txBody>
          <a:bodyPr>
            <a:normAutofit/>
          </a:bodyPr>
          <a:lstStyle/>
          <a:p>
            <a:pPr algn="ctr"/>
            <a:r>
              <a:rPr lang="ar-SA" sz="3200" dirty="0" smtClean="0">
                <a:ln w="3200">
                  <a:solidFill>
                    <a:schemeClr val="tx1">
                      <a:alpha val="25000"/>
                    </a:schemeClr>
                  </a:solidFill>
                  <a:prstDash val="solid"/>
                  <a:round/>
                </a:ln>
                <a:solidFill>
                  <a:schemeClr val="accent6">
                    <a:lumMod val="50000"/>
                  </a:schemeClr>
                </a:solidFill>
                <a:cs typeface="2  Davat" pitchFamily="2" charset="-78"/>
              </a:rPr>
              <a:t>تحقيق کيفی</a:t>
            </a:r>
            <a:endParaRPr lang="fa-IR" sz="3200" dirty="0" smtClean="0">
              <a:ln w="3200">
                <a:solidFill>
                  <a:schemeClr val="tx1">
                    <a:alpha val="25000"/>
                  </a:schemeClr>
                </a:solidFill>
                <a:prstDash val="solid"/>
                <a:round/>
              </a:ln>
              <a:solidFill>
                <a:schemeClr val="accent6">
                  <a:lumMod val="50000"/>
                </a:schemeClr>
              </a:solidFill>
              <a:cs typeface="2  Davat" pitchFamily="2" charset="-78"/>
            </a:endParaRPr>
          </a:p>
          <a:p>
            <a:pPr>
              <a:lnSpc>
                <a:spcPct val="300000"/>
              </a:lnSpc>
            </a:pPr>
            <a:r>
              <a:rPr lang="ar-SA" sz="3200" dirty="0" smtClean="0">
                <a:solidFill>
                  <a:schemeClr val="accent5">
                    <a:lumMod val="50000"/>
                  </a:schemeClr>
                </a:solidFill>
                <a:cs typeface="2  Lotus" pitchFamily="2" charset="-78"/>
              </a:rPr>
              <a:t>اطلاعات آن از نوع کيفی </a:t>
            </a:r>
            <a:endParaRPr lang="fa-IR" sz="3200" dirty="0" smtClean="0">
              <a:solidFill>
                <a:schemeClr val="accent5">
                  <a:lumMod val="50000"/>
                </a:schemeClr>
              </a:solidFill>
              <a:cs typeface="2  Lotus" pitchFamily="2" charset="-78"/>
            </a:endParaRPr>
          </a:p>
        </p:txBody>
      </p:sp>
      <p:sp>
        <p:nvSpPr>
          <p:cNvPr id="4" name="Content Placeholder 3"/>
          <p:cNvSpPr>
            <a:spLocks noGrp="1"/>
          </p:cNvSpPr>
          <p:nvPr>
            <p:ph sz="quarter" idx="4"/>
          </p:nvPr>
        </p:nvSpPr>
        <p:spPr>
          <a:xfrm>
            <a:off x="4649788" y="1285860"/>
            <a:ext cx="4038600" cy="4829668"/>
          </a:xfrm>
        </p:spPr>
        <p:txBody>
          <a:bodyPr>
            <a:normAutofit/>
          </a:bodyPr>
          <a:lstStyle/>
          <a:p>
            <a:pPr algn="ctr"/>
            <a:r>
              <a:rPr lang="ar-SA" sz="3200" dirty="0" smtClean="0">
                <a:ln w="3200">
                  <a:solidFill>
                    <a:schemeClr val="tx1">
                      <a:alpha val="25000"/>
                    </a:schemeClr>
                  </a:solidFill>
                  <a:prstDash val="solid"/>
                  <a:round/>
                </a:ln>
                <a:solidFill>
                  <a:schemeClr val="accent6">
                    <a:lumMod val="50000"/>
                  </a:schemeClr>
                </a:solidFill>
                <a:cs typeface="2  Davat" pitchFamily="2" charset="-78"/>
              </a:rPr>
              <a:t>تحقيق کمی</a:t>
            </a:r>
            <a:endParaRPr lang="fa-IR" sz="3200" dirty="0" smtClean="0">
              <a:ln w="3200">
                <a:solidFill>
                  <a:schemeClr val="tx1">
                    <a:alpha val="25000"/>
                  </a:schemeClr>
                </a:solidFill>
                <a:prstDash val="solid"/>
                <a:round/>
              </a:ln>
              <a:solidFill>
                <a:schemeClr val="accent6">
                  <a:lumMod val="50000"/>
                </a:schemeClr>
              </a:solidFill>
              <a:cs typeface="2  Davat" pitchFamily="2" charset="-78"/>
            </a:endParaRPr>
          </a:p>
          <a:p>
            <a:pPr>
              <a:lnSpc>
                <a:spcPct val="300000"/>
              </a:lnSpc>
            </a:pPr>
            <a:r>
              <a:rPr lang="ar-SA" sz="3200" dirty="0" smtClean="0">
                <a:solidFill>
                  <a:schemeClr val="accent5">
                    <a:lumMod val="50000"/>
                  </a:schemeClr>
                </a:solidFill>
                <a:cs typeface="2  Lotus" pitchFamily="2" charset="-78"/>
              </a:rPr>
              <a:t>اطلاعات آن از نوع کمی </a:t>
            </a:r>
            <a:endParaRPr lang="fa-IR" sz="3200" dirty="0" smtClean="0">
              <a:solidFill>
                <a:schemeClr val="accent5">
                  <a:lumMod val="50000"/>
                </a:schemeClr>
              </a:solidFill>
              <a:cs typeface="2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214422"/>
            <a:ext cx="4038600" cy="4901106"/>
          </a:xfrm>
        </p:spPr>
        <p:txBody>
          <a:bodyPr>
            <a:normAutofit/>
          </a:bodyPr>
          <a:lstStyle/>
          <a:p>
            <a:pPr algn="ctr"/>
            <a:r>
              <a:rPr lang="ar-SA" sz="3200" dirty="0" smtClean="0">
                <a:ln w="3200">
                  <a:solidFill>
                    <a:schemeClr val="tx1">
                      <a:alpha val="25000"/>
                    </a:schemeClr>
                  </a:solidFill>
                  <a:prstDash val="solid"/>
                  <a:round/>
                </a:ln>
                <a:solidFill>
                  <a:schemeClr val="accent6">
                    <a:lumMod val="50000"/>
                  </a:schemeClr>
                </a:solidFill>
                <a:cs typeface="2  Davat" pitchFamily="2" charset="-78"/>
              </a:rPr>
              <a:t>تحقيق توصيفی</a:t>
            </a:r>
            <a:endParaRPr lang="fa-IR" sz="3200" dirty="0" smtClean="0">
              <a:ln w="3200">
                <a:solidFill>
                  <a:schemeClr val="tx1">
                    <a:alpha val="25000"/>
                  </a:schemeClr>
                </a:solidFill>
                <a:prstDash val="solid"/>
                <a:round/>
              </a:ln>
              <a:solidFill>
                <a:schemeClr val="accent6">
                  <a:lumMod val="50000"/>
                </a:schemeClr>
              </a:solidFill>
              <a:cs typeface="2  Davat" pitchFamily="2" charset="-78"/>
            </a:endParaRPr>
          </a:p>
          <a:p>
            <a:pPr>
              <a:lnSpc>
                <a:spcPct val="300000"/>
              </a:lnSpc>
            </a:pPr>
            <a:r>
              <a:rPr lang="ar-SA" sz="3200" dirty="0" smtClean="0">
                <a:solidFill>
                  <a:schemeClr val="accent5">
                    <a:lumMod val="50000"/>
                  </a:schemeClr>
                </a:solidFill>
                <a:cs typeface="2  Lotus" pitchFamily="2" charset="-78"/>
              </a:rPr>
              <a:t>ماهيت موضوع معلوم</a:t>
            </a:r>
            <a:endParaRPr lang="fa-IR" sz="3200" dirty="0" smtClean="0">
              <a:solidFill>
                <a:schemeClr val="accent5">
                  <a:lumMod val="50000"/>
                </a:schemeClr>
              </a:solidFill>
              <a:cs typeface="2  Lotus" pitchFamily="2" charset="-78"/>
            </a:endParaRPr>
          </a:p>
          <a:p>
            <a:pPr>
              <a:lnSpc>
                <a:spcPct val="300000"/>
              </a:lnSpc>
            </a:pPr>
            <a:r>
              <a:rPr lang="ar-SA" sz="3200" dirty="0" smtClean="0">
                <a:solidFill>
                  <a:schemeClr val="accent5">
                    <a:lumMod val="50000"/>
                  </a:schemeClr>
                </a:solidFill>
                <a:cs typeface="2  Lotus" pitchFamily="2" charset="-78"/>
              </a:rPr>
              <a:t>سئوال از چگونگی </a:t>
            </a:r>
            <a:endParaRPr lang="fa-IR" sz="3200" dirty="0" smtClean="0">
              <a:solidFill>
                <a:schemeClr val="accent5">
                  <a:lumMod val="50000"/>
                </a:schemeClr>
              </a:solidFill>
              <a:cs typeface="2  Lotus" pitchFamily="2" charset="-78"/>
            </a:endParaRPr>
          </a:p>
        </p:txBody>
      </p:sp>
      <p:sp>
        <p:nvSpPr>
          <p:cNvPr id="4" name="Content Placeholder 3"/>
          <p:cNvSpPr>
            <a:spLocks noGrp="1"/>
          </p:cNvSpPr>
          <p:nvPr>
            <p:ph sz="quarter" idx="4"/>
          </p:nvPr>
        </p:nvSpPr>
        <p:spPr>
          <a:xfrm>
            <a:off x="4649788" y="1214422"/>
            <a:ext cx="4038600" cy="4901106"/>
          </a:xfrm>
        </p:spPr>
        <p:txBody>
          <a:bodyPr>
            <a:normAutofit/>
          </a:bodyPr>
          <a:lstStyle/>
          <a:p>
            <a:pPr algn="ctr"/>
            <a:r>
              <a:rPr lang="ar-SA" sz="3200" dirty="0" smtClean="0">
                <a:ln w="3200">
                  <a:solidFill>
                    <a:schemeClr val="tx1">
                      <a:alpha val="25000"/>
                    </a:schemeClr>
                  </a:solidFill>
                  <a:prstDash val="solid"/>
                  <a:round/>
                </a:ln>
                <a:solidFill>
                  <a:schemeClr val="accent6">
                    <a:lumMod val="50000"/>
                  </a:schemeClr>
                </a:solidFill>
                <a:cs typeface="2  Davat" pitchFamily="2" charset="-78"/>
              </a:rPr>
              <a:t>تحقيق اکتشافی</a:t>
            </a:r>
            <a:endParaRPr lang="fa-IR" sz="3200" dirty="0" smtClean="0">
              <a:ln w="3200">
                <a:solidFill>
                  <a:schemeClr val="tx1">
                    <a:alpha val="25000"/>
                  </a:schemeClr>
                </a:solidFill>
                <a:prstDash val="solid"/>
                <a:round/>
              </a:ln>
              <a:solidFill>
                <a:schemeClr val="accent6">
                  <a:lumMod val="50000"/>
                </a:schemeClr>
              </a:solidFill>
              <a:cs typeface="2  Davat" pitchFamily="2" charset="-78"/>
            </a:endParaRPr>
          </a:p>
          <a:p>
            <a:pPr>
              <a:lnSpc>
                <a:spcPct val="300000"/>
              </a:lnSpc>
            </a:pPr>
            <a:r>
              <a:rPr lang="ar-SA" sz="3200" dirty="0" smtClean="0">
                <a:solidFill>
                  <a:schemeClr val="accent5">
                    <a:lumMod val="50000"/>
                  </a:schemeClr>
                </a:solidFill>
                <a:cs typeface="2  Lotus" pitchFamily="2" charset="-78"/>
              </a:rPr>
              <a:t>ماهيت موضوع مجهول</a:t>
            </a:r>
            <a:endParaRPr lang="fa-IR" sz="3200" dirty="0" smtClean="0">
              <a:solidFill>
                <a:schemeClr val="accent5">
                  <a:lumMod val="50000"/>
                </a:schemeClr>
              </a:solidFill>
              <a:cs typeface="2  Lotus" pitchFamily="2" charset="-78"/>
            </a:endParaRPr>
          </a:p>
          <a:p>
            <a:pPr>
              <a:lnSpc>
                <a:spcPct val="300000"/>
              </a:lnSpc>
            </a:pPr>
            <a:r>
              <a:rPr lang="ar-SA" sz="3200" dirty="0" smtClean="0">
                <a:solidFill>
                  <a:schemeClr val="accent5">
                    <a:lumMod val="50000"/>
                  </a:schemeClr>
                </a:solidFill>
                <a:cs typeface="2  Lotus" pitchFamily="2" charset="-78"/>
              </a:rPr>
              <a:t> سئوال از چ</a:t>
            </a:r>
            <a:r>
              <a:rPr lang="fa-IR" sz="3200" dirty="0" smtClean="0">
                <a:solidFill>
                  <a:schemeClr val="accent5">
                    <a:lumMod val="50000"/>
                  </a:schemeClr>
                </a:solidFill>
                <a:cs typeface="2  Lotus" pitchFamily="2" charset="-78"/>
              </a:rPr>
              <a:t>يستي</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285860"/>
            <a:ext cx="4038600" cy="4829668"/>
          </a:xfrm>
        </p:spPr>
        <p:txBody>
          <a:bodyPr>
            <a:normAutofit/>
          </a:bodyPr>
          <a:lstStyle/>
          <a:p>
            <a:pPr algn="ctr"/>
            <a:r>
              <a:rPr lang="ar-SA" sz="3200" dirty="0" smtClean="0">
                <a:ln w="3200">
                  <a:solidFill>
                    <a:schemeClr val="tx1">
                      <a:alpha val="25000"/>
                    </a:schemeClr>
                  </a:solidFill>
                  <a:prstDash val="solid"/>
                  <a:round/>
                </a:ln>
                <a:solidFill>
                  <a:schemeClr val="accent6">
                    <a:lumMod val="50000"/>
                  </a:schemeClr>
                </a:solidFill>
                <a:cs typeface="2  Davat" pitchFamily="2" charset="-78"/>
              </a:rPr>
              <a:t>تحقيق مقايسه</a:t>
            </a:r>
            <a:r>
              <a:rPr lang="fa-IR" sz="3200" dirty="0" smtClean="0">
                <a:ln w="3200">
                  <a:solidFill>
                    <a:schemeClr val="tx1">
                      <a:alpha val="25000"/>
                    </a:schemeClr>
                  </a:solidFill>
                  <a:prstDash val="solid"/>
                  <a:round/>
                </a:ln>
                <a:solidFill>
                  <a:schemeClr val="accent6">
                    <a:lumMod val="50000"/>
                  </a:schemeClr>
                </a:solidFill>
                <a:cs typeface="2  Davat" pitchFamily="2" charset="-78"/>
              </a:rPr>
              <a:t>‌</a:t>
            </a:r>
            <a:r>
              <a:rPr lang="ar-SA" sz="3200" dirty="0" smtClean="0">
                <a:ln w="3200">
                  <a:solidFill>
                    <a:schemeClr val="tx1">
                      <a:alpha val="25000"/>
                    </a:schemeClr>
                  </a:solidFill>
                  <a:prstDash val="solid"/>
                  <a:round/>
                </a:ln>
                <a:solidFill>
                  <a:schemeClr val="accent6">
                    <a:lumMod val="50000"/>
                  </a:schemeClr>
                </a:solidFill>
                <a:cs typeface="2  Davat" pitchFamily="2" charset="-78"/>
              </a:rPr>
              <a:t>ای</a:t>
            </a:r>
            <a:endParaRPr lang="fa-IR" sz="3200" dirty="0" smtClean="0">
              <a:ln w="3200">
                <a:solidFill>
                  <a:schemeClr val="tx1">
                    <a:alpha val="25000"/>
                  </a:schemeClr>
                </a:solidFill>
                <a:prstDash val="solid"/>
                <a:round/>
              </a:ln>
              <a:solidFill>
                <a:schemeClr val="accent6">
                  <a:lumMod val="50000"/>
                </a:schemeClr>
              </a:solidFill>
              <a:cs typeface="2  Davat" pitchFamily="2" charset="-78"/>
            </a:endParaRPr>
          </a:p>
          <a:p>
            <a:pPr>
              <a:lnSpc>
                <a:spcPct val="300000"/>
              </a:lnSpc>
            </a:pPr>
            <a:r>
              <a:rPr lang="ar-SA" sz="3200" dirty="0" smtClean="0">
                <a:solidFill>
                  <a:schemeClr val="accent5">
                    <a:lumMod val="50000"/>
                  </a:schemeClr>
                </a:solidFill>
                <a:cs typeface="2  Lotus" pitchFamily="2" charset="-78"/>
              </a:rPr>
              <a:t>مقايسه دو موضوع با يکديگر</a:t>
            </a:r>
            <a:endParaRPr lang="fa-IR" sz="3200" dirty="0" smtClean="0">
              <a:solidFill>
                <a:schemeClr val="accent5">
                  <a:lumMod val="50000"/>
                </a:schemeClr>
              </a:solidFill>
              <a:cs typeface="2  Lotus" pitchFamily="2" charset="-78"/>
            </a:endParaRPr>
          </a:p>
        </p:txBody>
      </p:sp>
      <p:sp>
        <p:nvSpPr>
          <p:cNvPr id="4" name="Content Placeholder 3"/>
          <p:cNvSpPr>
            <a:spLocks noGrp="1"/>
          </p:cNvSpPr>
          <p:nvPr>
            <p:ph sz="quarter" idx="4"/>
          </p:nvPr>
        </p:nvSpPr>
        <p:spPr>
          <a:xfrm>
            <a:off x="4649788" y="1285860"/>
            <a:ext cx="4038600" cy="4829668"/>
          </a:xfrm>
        </p:spPr>
        <p:txBody>
          <a:bodyPr>
            <a:normAutofit/>
          </a:bodyPr>
          <a:lstStyle/>
          <a:p>
            <a:pPr algn="ctr"/>
            <a:r>
              <a:rPr lang="ar-SA" sz="3200" dirty="0" smtClean="0">
                <a:ln w="3200">
                  <a:solidFill>
                    <a:schemeClr val="tx1">
                      <a:alpha val="25000"/>
                    </a:schemeClr>
                  </a:solidFill>
                  <a:prstDash val="solid"/>
                  <a:round/>
                </a:ln>
                <a:solidFill>
                  <a:schemeClr val="accent6">
                    <a:lumMod val="50000"/>
                  </a:schemeClr>
                </a:solidFill>
                <a:cs typeface="2  Davat" pitchFamily="2" charset="-78"/>
              </a:rPr>
              <a:t>تحقيق تبيينی</a:t>
            </a:r>
            <a:endParaRPr lang="fa-IR" sz="3200" dirty="0" smtClean="0">
              <a:ln w="3200">
                <a:solidFill>
                  <a:schemeClr val="tx1">
                    <a:alpha val="25000"/>
                  </a:schemeClr>
                </a:solidFill>
                <a:prstDash val="solid"/>
                <a:round/>
              </a:ln>
              <a:solidFill>
                <a:schemeClr val="accent6">
                  <a:lumMod val="50000"/>
                </a:schemeClr>
              </a:solidFill>
              <a:cs typeface="2  Davat" pitchFamily="2" charset="-78"/>
            </a:endParaRPr>
          </a:p>
          <a:p>
            <a:pPr>
              <a:lnSpc>
                <a:spcPct val="300000"/>
              </a:lnSpc>
            </a:pPr>
            <a:r>
              <a:rPr lang="fa-IR" sz="3200" dirty="0" smtClean="0">
                <a:solidFill>
                  <a:schemeClr val="accent5">
                    <a:lumMod val="50000"/>
                  </a:schemeClr>
                </a:solidFill>
                <a:cs typeface="2  Lotus" pitchFamily="2" charset="-78"/>
              </a:rPr>
              <a:t>علل به وقوع پيوستن پديده</a:t>
            </a:r>
          </a:p>
          <a:p>
            <a:pPr>
              <a:lnSpc>
                <a:spcPct val="300000"/>
              </a:lnSpc>
            </a:pPr>
            <a:r>
              <a:rPr lang="fa-IR" sz="3200" dirty="0" smtClean="0">
                <a:solidFill>
                  <a:schemeClr val="accent5">
                    <a:lumMod val="50000"/>
                  </a:schemeClr>
                </a:solidFill>
                <a:cs typeface="2  Lotus" pitchFamily="2" charset="-78"/>
              </a:rPr>
              <a:t>سئوال از چرايی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6000792"/>
          </a:xfrm>
        </p:spPr>
        <p:txBody>
          <a:bodyPr>
            <a:normAutofit/>
          </a:bodyPr>
          <a:lstStyle/>
          <a:p>
            <a:endParaRPr lang="fa-IR" dirty="0" smtClean="0">
              <a:cs typeface="B Titr" pitchFamily="2" charset="-78"/>
            </a:endParaRPr>
          </a:p>
          <a:p>
            <a:endParaRPr lang="fa-IR" dirty="0">
              <a:cs typeface="B Titr" pitchFamily="2" charset="-78"/>
            </a:endParaRPr>
          </a:p>
          <a:p>
            <a:endParaRPr lang="fa-IR" sz="2800" dirty="0" smtClean="0">
              <a:cs typeface="B Titr" pitchFamily="2" charset="-78"/>
            </a:endParaRPr>
          </a:p>
          <a:p>
            <a:r>
              <a:rPr lang="fa-IR" sz="2800" dirty="0" smtClean="0">
                <a:cs typeface="B Titr" pitchFamily="2" charset="-78"/>
              </a:rPr>
              <a:t>مرحله </a:t>
            </a:r>
            <a:r>
              <a:rPr lang="fa-IR" sz="2800" dirty="0">
                <a:cs typeface="B Titr" pitchFamily="2" charset="-78"/>
              </a:rPr>
              <a:t>اول: ملاحظات و نكات اوليه</a:t>
            </a:r>
          </a:p>
          <a:p>
            <a:r>
              <a:rPr lang="fa-IR" sz="2800" dirty="0">
                <a:cs typeface="B Titr" pitchFamily="2" charset="-78"/>
              </a:rPr>
              <a:t>1-	 مطالعه اجمالي در برخي زمينه هاي مورد علاقه و مهم</a:t>
            </a:r>
          </a:p>
          <a:p>
            <a:r>
              <a:rPr lang="fa-IR" sz="2800" dirty="0">
                <a:cs typeface="B Titr" pitchFamily="2" charset="-78"/>
              </a:rPr>
              <a:t>2-	مطالعه و وارسي "پيشنهادها  " در آخر پايان نامه ها براي آگاهي از موضوع هاي مناسب</a:t>
            </a:r>
          </a:p>
          <a:p>
            <a:r>
              <a:rPr lang="fa-IR" sz="2800" dirty="0">
                <a:cs typeface="B Titr" pitchFamily="2" charset="-78"/>
              </a:rPr>
              <a:t>3-	مطالعه عميق تر و تحليلي تر در باره موضوع هاي مطرح</a:t>
            </a:r>
          </a:p>
          <a:p>
            <a:r>
              <a:rPr lang="fa-IR" sz="2800" dirty="0">
                <a:cs typeface="B Titr" pitchFamily="2" charset="-78"/>
              </a:rPr>
              <a:t>4-	مشورت با استادان و افراد خلاق و منتقد در مورد موضوع هاي قابل قبول و مطرح</a:t>
            </a:r>
          </a:p>
          <a:p>
            <a:endParaRPr lang="fa-IR" dirty="0">
              <a:cs typeface="B Titr" pitchFamily="2" charset="-78"/>
            </a:endParaRPr>
          </a:p>
        </p:txBody>
      </p:sp>
      <p:sp>
        <p:nvSpPr>
          <p:cNvPr id="3" name="Title 2"/>
          <p:cNvSpPr>
            <a:spLocks noGrp="1"/>
          </p:cNvSpPr>
          <p:nvPr>
            <p:ph type="title"/>
          </p:nvPr>
        </p:nvSpPr>
        <p:spPr/>
        <p:txBody>
          <a:bodyPr>
            <a:normAutofit/>
          </a:bodyPr>
          <a:lstStyle/>
          <a:p>
            <a:pPr algn="ctr"/>
            <a:r>
              <a:rPr lang="fa-IR" sz="4000" dirty="0" smtClean="0">
                <a:solidFill>
                  <a:schemeClr val="tx1"/>
                </a:solidFill>
                <a:cs typeface="Titr" pitchFamily="2" charset="-78"/>
              </a:rPr>
              <a:t>مراحل انتخاب </a:t>
            </a:r>
            <a:r>
              <a:rPr lang="fa-IR" sz="4000" dirty="0">
                <a:solidFill>
                  <a:schemeClr val="tx1"/>
                </a:solidFill>
                <a:cs typeface="Titr" pitchFamily="2" charset="-78"/>
              </a:rPr>
              <a:t>موضوع پایان نامه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142984"/>
            <a:ext cx="4038600" cy="4972544"/>
          </a:xfrm>
        </p:spPr>
        <p:txBody>
          <a:bodyPr>
            <a:normAutofit fontScale="77500" lnSpcReduction="20000"/>
          </a:bodyPr>
          <a:lstStyle/>
          <a:p>
            <a:pPr algn="ctr">
              <a:lnSpc>
                <a:spcPct val="310000"/>
              </a:lnSpc>
            </a:pPr>
            <a:r>
              <a:rPr lang="ar-SA" sz="3200" dirty="0" smtClean="0">
                <a:ln w="3200">
                  <a:solidFill>
                    <a:schemeClr val="tx1">
                      <a:alpha val="25000"/>
                    </a:schemeClr>
                  </a:solidFill>
                  <a:prstDash val="solid"/>
                  <a:round/>
                </a:ln>
                <a:solidFill>
                  <a:schemeClr val="accent6">
                    <a:lumMod val="50000"/>
                  </a:schemeClr>
                </a:solidFill>
                <a:cs typeface="2  Davat" pitchFamily="2" charset="-78"/>
              </a:rPr>
              <a:t>تحقيق ميدانی</a:t>
            </a:r>
            <a:r>
              <a:rPr lang="fa-IR" sz="3200" dirty="0" smtClean="0">
                <a:ln w="3200">
                  <a:solidFill>
                    <a:schemeClr val="tx1">
                      <a:alpha val="25000"/>
                    </a:schemeClr>
                  </a:solidFill>
                  <a:prstDash val="solid"/>
                  <a:round/>
                </a:ln>
                <a:solidFill>
                  <a:schemeClr val="accent6">
                    <a:lumMod val="50000"/>
                  </a:schemeClr>
                </a:solidFill>
                <a:cs typeface="2  Davat" pitchFamily="2" charset="-78"/>
              </a:rPr>
              <a:t>؟</a:t>
            </a:r>
          </a:p>
          <a:p>
            <a:pPr>
              <a:lnSpc>
                <a:spcPct val="220000"/>
              </a:lnSpc>
            </a:pPr>
            <a:r>
              <a:rPr lang="ar-SA" sz="3200" dirty="0" smtClean="0">
                <a:solidFill>
                  <a:schemeClr val="accent5">
                    <a:lumMod val="50000"/>
                  </a:schemeClr>
                </a:solidFill>
                <a:cs typeface="2  Lotus" pitchFamily="2" charset="-78"/>
              </a:rPr>
              <a:t>هر نوع تحقيقی است که از طريق مطالعه اسناد و منابع صورت نگيرد</a:t>
            </a:r>
            <a:endParaRPr lang="fa-IR" sz="3200" dirty="0" smtClean="0">
              <a:solidFill>
                <a:schemeClr val="accent5">
                  <a:lumMod val="50000"/>
                </a:schemeClr>
              </a:solidFill>
              <a:cs typeface="2  Lotus" pitchFamily="2" charset="-78"/>
            </a:endParaRPr>
          </a:p>
          <a:p>
            <a:pPr>
              <a:lnSpc>
                <a:spcPct val="220000"/>
              </a:lnSpc>
            </a:pPr>
            <a:r>
              <a:rPr lang="ar-SA" sz="3200" dirty="0" smtClean="0">
                <a:solidFill>
                  <a:schemeClr val="accent5">
                    <a:lumMod val="50000"/>
                  </a:schemeClr>
                </a:solidFill>
                <a:cs typeface="2  Lotus" pitchFamily="2" charset="-78"/>
              </a:rPr>
              <a:t>ميدانی يک روش خاص تحقيق در مطالعات مردم شناسی و قوم نگاری</a:t>
            </a:r>
            <a:endParaRPr lang="fa-IR" sz="3200" dirty="0" smtClean="0">
              <a:solidFill>
                <a:schemeClr val="accent5">
                  <a:lumMod val="50000"/>
                </a:schemeClr>
              </a:solidFill>
              <a:cs typeface="2  Lotus" pitchFamily="2" charset="-78"/>
            </a:endParaRPr>
          </a:p>
        </p:txBody>
      </p:sp>
      <p:sp>
        <p:nvSpPr>
          <p:cNvPr id="4" name="Content Placeholder 3"/>
          <p:cNvSpPr>
            <a:spLocks noGrp="1"/>
          </p:cNvSpPr>
          <p:nvPr>
            <p:ph sz="quarter" idx="4"/>
          </p:nvPr>
        </p:nvSpPr>
        <p:spPr>
          <a:xfrm>
            <a:off x="4649788" y="1142984"/>
            <a:ext cx="4038600" cy="4972544"/>
          </a:xfrm>
        </p:spPr>
        <p:txBody>
          <a:bodyPr>
            <a:normAutofit/>
          </a:bodyPr>
          <a:lstStyle/>
          <a:p>
            <a:pPr algn="ctr">
              <a:lnSpc>
                <a:spcPct val="200000"/>
              </a:lnSpc>
            </a:pPr>
            <a:r>
              <a:rPr lang="ar-SA" sz="3200" dirty="0" smtClean="0">
                <a:ln w="3200">
                  <a:solidFill>
                    <a:schemeClr val="tx1">
                      <a:alpha val="25000"/>
                    </a:schemeClr>
                  </a:solidFill>
                  <a:prstDash val="solid"/>
                  <a:round/>
                </a:ln>
                <a:solidFill>
                  <a:schemeClr val="accent6">
                    <a:lumMod val="50000"/>
                  </a:schemeClr>
                </a:solidFill>
                <a:cs typeface="2  Davat" pitchFamily="2" charset="-78"/>
              </a:rPr>
              <a:t>تحقيق کتابخانه</a:t>
            </a:r>
            <a:r>
              <a:rPr lang="fa-IR" sz="3200" dirty="0" smtClean="0">
                <a:ln w="3200">
                  <a:solidFill>
                    <a:schemeClr val="tx1">
                      <a:alpha val="25000"/>
                    </a:schemeClr>
                  </a:solidFill>
                  <a:prstDash val="solid"/>
                  <a:round/>
                </a:ln>
                <a:solidFill>
                  <a:schemeClr val="accent6">
                    <a:lumMod val="50000"/>
                  </a:schemeClr>
                </a:solidFill>
                <a:cs typeface="2  Davat" pitchFamily="2" charset="-78"/>
              </a:rPr>
              <a:t>‌</a:t>
            </a:r>
            <a:r>
              <a:rPr lang="ar-SA" sz="3200" dirty="0" smtClean="0">
                <a:ln w="3200">
                  <a:solidFill>
                    <a:schemeClr val="tx1">
                      <a:alpha val="25000"/>
                    </a:schemeClr>
                  </a:solidFill>
                  <a:prstDash val="solid"/>
                  <a:round/>
                </a:ln>
                <a:solidFill>
                  <a:schemeClr val="accent6">
                    <a:lumMod val="50000"/>
                  </a:schemeClr>
                </a:solidFill>
                <a:cs typeface="2  Davat" pitchFamily="2" charset="-78"/>
              </a:rPr>
              <a:t>ای</a:t>
            </a:r>
            <a:endParaRPr lang="fa-IR" sz="3200" dirty="0" smtClean="0">
              <a:ln w="3200">
                <a:solidFill>
                  <a:schemeClr val="tx1">
                    <a:alpha val="25000"/>
                  </a:schemeClr>
                </a:solidFill>
                <a:prstDash val="solid"/>
                <a:round/>
              </a:ln>
              <a:solidFill>
                <a:schemeClr val="accent6">
                  <a:lumMod val="50000"/>
                </a:schemeClr>
              </a:solidFill>
              <a:cs typeface="2  Davat" pitchFamily="2" charset="-78"/>
            </a:endParaRPr>
          </a:p>
          <a:p>
            <a:pPr>
              <a:lnSpc>
                <a:spcPct val="150000"/>
              </a:lnSpc>
            </a:pPr>
            <a:r>
              <a:rPr lang="ar-SA" sz="3200" dirty="0" smtClean="0">
                <a:solidFill>
                  <a:schemeClr val="accent5">
                    <a:lumMod val="50000"/>
                  </a:schemeClr>
                </a:solidFill>
                <a:cs typeface="2  Lotus" pitchFamily="2" charset="-78"/>
              </a:rPr>
              <a:t>روش اسنادی و کتابخانه ای</a:t>
            </a:r>
            <a:endParaRPr lang="fa-IR" sz="3200" dirty="0" smtClean="0">
              <a:solidFill>
                <a:schemeClr val="accent5">
                  <a:lumMod val="50000"/>
                </a:schemeClr>
              </a:solidFill>
              <a:cs typeface="2  Lotus"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214422"/>
            <a:ext cx="4038600" cy="4901106"/>
          </a:xfrm>
        </p:spPr>
        <p:txBody>
          <a:bodyPr>
            <a:normAutofit fontScale="92500" lnSpcReduction="20000"/>
          </a:bodyPr>
          <a:lstStyle/>
          <a:p>
            <a:pPr algn="ctr"/>
            <a:r>
              <a:rPr lang="ar-SA" sz="3200" dirty="0" smtClean="0">
                <a:ln w="3200">
                  <a:solidFill>
                    <a:schemeClr val="tx1">
                      <a:alpha val="25000"/>
                    </a:schemeClr>
                  </a:solidFill>
                  <a:prstDash val="solid"/>
                  <a:round/>
                </a:ln>
                <a:cs typeface="B Titr" pitchFamily="2" charset="-78"/>
              </a:rPr>
              <a:t>موضوع محور</a:t>
            </a:r>
            <a:endParaRPr lang="fa-IR" sz="3200" dirty="0" smtClean="0">
              <a:ln w="3200">
                <a:solidFill>
                  <a:schemeClr val="tx1">
                    <a:alpha val="25000"/>
                  </a:schemeClr>
                </a:solidFill>
                <a:prstDash val="solid"/>
                <a:round/>
              </a:ln>
              <a:cs typeface="B Titr" pitchFamily="2" charset="-78"/>
            </a:endParaRPr>
          </a:p>
          <a:p>
            <a:pPr>
              <a:lnSpc>
                <a:spcPct val="300000"/>
              </a:lnSpc>
            </a:pPr>
            <a:r>
              <a:rPr lang="ar-SA" sz="2000" b="1" dirty="0" smtClean="0">
                <a:cs typeface="B Titr" pitchFamily="2" charset="-78"/>
              </a:rPr>
              <a:t>محور تحقیق موضوع مشخص</a:t>
            </a:r>
            <a:endParaRPr lang="fa-IR" sz="2000" b="1" dirty="0" smtClean="0">
              <a:cs typeface="B Titr" pitchFamily="2" charset="-78"/>
            </a:endParaRPr>
          </a:p>
          <a:p>
            <a:pPr>
              <a:lnSpc>
                <a:spcPct val="300000"/>
              </a:lnSpc>
            </a:pPr>
            <a:r>
              <a:rPr lang="ar-SA" sz="2000" b="1" dirty="0" smtClean="0">
                <a:cs typeface="B Titr" pitchFamily="2" charset="-78"/>
              </a:rPr>
              <a:t>اطلاعات آن در یک یا چند اثر پراکنده</a:t>
            </a:r>
            <a:r>
              <a:rPr lang="fa-IR" sz="2000" b="1" dirty="0" smtClean="0">
                <a:cs typeface="B Titr" pitchFamily="2" charset="-78"/>
              </a:rPr>
              <a:t> است</a:t>
            </a:r>
          </a:p>
          <a:p>
            <a:pPr>
              <a:lnSpc>
                <a:spcPct val="300000"/>
              </a:lnSpc>
            </a:pPr>
            <a:r>
              <a:rPr lang="fa-IR" sz="2000" b="1" dirty="0" smtClean="0">
                <a:cs typeface="B Titr" pitchFamily="2" charset="-78"/>
              </a:rPr>
              <a:t>برخی این نوع فعالیت را «بررسی» تعبیر می‌کنند تا پژوهش</a:t>
            </a:r>
          </a:p>
        </p:txBody>
      </p:sp>
      <p:sp>
        <p:nvSpPr>
          <p:cNvPr id="4" name="Content Placeholder 3"/>
          <p:cNvSpPr>
            <a:spLocks noGrp="1"/>
          </p:cNvSpPr>
          <p:nvPr>
            <p:ph sz="quarter" idx="4"/>
          </p:nvPr>
        </p:nvSpPr>
        <p:spPr>
          <a:xfrm>
            <a:off x="4649788" y="1214422"/>
            <a:ext cx="4038600" cy="4901106"/>
          </a:xfrm>
        </p:spPr>
        <p:txBody>
          <a:bodyPr>
            <a:normAutofit/>
          </a:bodyPr>
          <a:lstStyle/>
          <a:p>
            <a:pPr algn="ctr"/>
            <a:r>
              <a:rPr lang="ar-SA" sz="3200" dirty="0" smtClean="0">
                <a:ln w="3200">
                  <a:solidFill>
                    <a:schemeClr val="tx1">
                      <a:alpha val="25000"/>
                    </a:schemeClr>
                  </a:solidFill>
                  <a:prstDash val="solid"/>
                  <a:round/>
                </a:ln>
                <a:cs typeface="B Titr" pitchFamily="2" charset="-78"/>
              </a:rPr>
              <a:t>مسأله پژوهی</a:t>
            </a:r>
            <a:endParaRPr lang="fa-IR" sz="3200" dirty="0" smtClean="0">
              <a:ln w="3200">
                <a:solidFill>
                  <a:schemeClr val="tx1">
                    <a:alpha val="25000"/>
                  </a:schemeClr>
                </a:solidFill>
                <a:prstDash val="solid"/>
                <a:round/>
              </a:ln>
              <a:cs typeface="B Titr" pitchFamily="2" charset="-78"/>
            </a:endParaRPr>
          </a:p>
          <a:p>
            <a:pPr>
              <a:lnSpc>
                <a:spcPct val="300000"/>
              </a:lnSpc>
            </a:pPr>
            <a:r>
              <a:rPr lang="ar-SA" sz="2000" b="1" dirty="0" smtClean="0">
                <a:cs typeface="B Titr" pitchFamily="2" charset="-78"/>
              </a:rPr>
              <a:t>محور آن یک یا چند سؤال علمی و مشخص</a:t>
            </a:r>
            <a:endParaRPr lang="fa-IR" sz="2000" b="1" dirty="0" smtClean="0">
              <a:cs typeface="B Titr" pitchFamily="2" charset="-78"/>
            </a:endParaRPr>
          </a:p>
          <a:p>
            <a:pPr>
              <a:lnSpc>
                <a:spcPct val="300000"/>
              </a:lnSpc>
            </a:pPr>
            <a:r>
              <a:rPr lang="fa-IR" sz="2000" b="1" dirty="0" smtClean="0">
                <a:cs typeface="B Titr" pitchFamily="2" charset="-78"/>
              </a:rPr>
              <a:t>تا کنون پاسخی به آنها داده نشده و یا پاسخ قانع کننده و منقح نباشد</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nSpc>
                <a:spcPct val="300000"/>
              </a:lnSpc>
            </a:pPr>
            <a:r>
              <a:rPr lang="fa-IR" sz="4000" dirty="0" smtClean="0">
                <a:cs typeface="B Titr" pitchFamily="2" charset="-78"/>
              </a:rPr>
              <a:t>محور پژوهش یک متن معین</a:t>
            </a:r>
          </a:p>
          <a:p>
            <a:pPr>
              <a:lnSpc>
                <a:spcPct val="300000"/>
              </a:lnSpc>
            </a:pPr>
            <a:r>
              <a:rPr lang="fa-IR" sz="4000" dirty="0" smtClean="0">
                <a:cs typeface="B Titr" pitchFamily="2" charset="-78"/>
              </a:rPr>
              <a:t>تصحیح، ترجمه، شرح، نقد و یا تفسیر </a:t>
            </a:r>
          </a:p>
        </p:txBody>
      </p:sp>
      <p:sp>
        <p:nvSpPr>
          <p:cNvPr id="7" name="Title 6"/>
          <p:cNvSpPr>
            <a:spLocks noGrp="1"/>
          </p:cNvSpPr>
          <p:nvPr>
            <p:ph type="title"/>
          </p:nvPr>
        </p:nvSpPr>
        <p:spPr/>
        <p:txBody>
          <a:bodyPr anchor="ctr">
            <a:normAutofit/>
          </a:bodyPr>
          <a:lstStyle/>
          <a:p>
            <a:pPr algn="ctr"/>
            <a:r>
              <a:rPr lang="fa-IR" sz="4400" dirty="0" smtClean="0">
                <a:ln w="3200">
                  <a:solidFill>
                    <a:schemeClr val="tx1">
                      <a:alpha val="25000"/>
                    </a:schemeClr>
                  </a:solidFill>
                  <a:prstDash val="solid"/>
                  <a:round/>
                </a:ln>
                <a:solidFill>
                  <a:schemeClr val="accent6">
                    <a:lumMod val="50000"/>
                  </a:schemeClr>
                </a:solidFill>
                <a:cs typeface="2  Davat" pitchFamily="2" charset="-78"/>
              </a:rPr>
              <a:t>متن پژوهی</a:t>
            </a:r>
            <a:endParaRPr lang="fa-I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20000"/>
          </a:bodyPr>
          <a:lstStyle/>
          <a:p>
            <a:pPr>
              <a:lnSpc>
                <a:spcPct val="250000"/>
              </a:lnSpc>
            </a:pPr>
            <a:r>
              <a:rPr lang="ar-SA" sz="3200" dirty="0" smtClean="0">
                <a:cs typeface="B Titr" pitchFamily="2" charset="-78"/>
              </a:rPr>
              <a:t>موضوعی معین در گذشته </a:t>
            </a:r>
            <a:r>
              <a:rPr lang="fa-IR" sz="3200" dirty="0" smtClean="0">
                <a:cs typeface="B Titr" pitchFamily="2" charset="-78"/>
              </a:rPr>
              <a:t>يا</a:t>
            </a:r>
            <a:r>
              <a:rPr lang="ar-SA" sz="3200" dirty="0" smtClean="0">
                <a:cs typeface="B Titr" pitchFamily="2" charset="-78"/>
              </a:rPr>
              <a:t> در یک مقطع زمانی مشخص</a:t>
            </a:r>
            <a:endParaRPr lang="fa-IR" sz="3200" dirty="0" smtClean="0">
              <a:cs typeface="B Titr" pitchFamily="2" charset="-78"/>
            </a:endParaRPr>
          </a:p>
          <a:p>
            <a:pPr>
              <a:lnSpc>
                <a:spcPct val="250000"/>
              </a:lnSpc>
            </a:pPr>
            <a:r>
              <a:rPr lang="ar-SA" sz="3200" dirty="0" smtClean="0">
                <a:cs typeface="B Titr" pitchFamily="2" charset="-78"/>
              </a:rPr>
              <a:t>حقایق گذشته از طریق جمع آوری اطلاعات، ارزشیابی</a:t>
            </a:r>
            <a:r>
              <a:rPr lang="fa-IR" sz="3200" dirty="0" smtClean="0">
                <a:cs typeface="B Titr" pitchFamily="2" charset="-78"/>
              </a:rPr>
              <a:t>،</a:t>
            </a:r>
            <a:r>
              <a:rPr lang="ar-SA" sz="3200" dirty="0" smtClean="0">
                <a:cs typeface="B Titr" pitchFamily="2" charset="-78"/>
              </a:rPr>
              <a:t> بررسی صحت و سقم</a:t>
            </a:r>
            <a:r>
              <a:rPr lang="fa-IR" sz="3200" dirty="0" smtClean="0">
                <a:cs typeface="B Titr" pitchFamily="2" charset="-78"/>
              </a:rPr>
              <a:t> آنها</a:t>
            </a:r>
            <a:r>
              <a:rPr lang="ar-SA" sz="3200" dirty="0" smtClean="0">
                <a:cs typeface="B Titr" pitchFamily="2" charset="-78"/>
              </a:rPr>
              <a:t>، ترکیب دلایل</a:t>
            </a:r>
            <a:r>
              <a:rPr lang="fa-IR" sz="3200" dirty="0" smtClean="0">
                <a:cs typeface="B Titr" pitchFamily="2" charset="-78"/>
              </a:rPr>
              <a:t>،</a:t>
            </a:r>
            <a:r>
              <a:rPr lang="ar-SA" sz="3200" dirty="0" smtClean="0">
                <a:cs typeface="B Titr" pitchFamily="2" charset="-78"/>
              </a:rPr>
              <a:t> تجزیه و تحلیل آنها</a:t>
            </a:r>
            <a:endParaRPr lang="fa-IR" sz="3200" dirty="0" smtClean="0">
              <a:cs typeface="B Titr" pitchFamily="2" charset="-78"/>
            </a:endParaRPr>
          </a:p>
          <a:p>
            <a:pPr>
              <a:lnSpc>
                <a:spcPct val="250000"/>
              </a:lnSpc>
            </a:pPr>
            <a:r>
              <a:rPr lang="ar-SA" sz="3200" dirty="0" smtClean="0">
                <a:cs typeface="B Titr" pitchFamily="2" charset="-78"/>
              </a:rPr>
              <a:t>ارائه به صورت منظم</a:t>
            </a:r>
            <a:r>
              <a:rPr lang="fa-IR" sz="3200" dirty="0" smtClean="0">
                <a:cs typeface="B Titr" pitchFamily="2" charset="-78"/>
              </a:rPr>
              <a:t> و مستدل</a:t>
            </a:r>
          </a:p>
        </p:txBody>
      </p:sp>
      <p:sp>
        <p:nvSpPr>
          <p:cNvPr id="7" name="Title 6"/>
          <p:cNvSpPr>
            <a:spLocks noGrp="1"/>
          </p:cNvSpPr>
          <p:nvPr>
            <p:ph type="title"/>
          </p:nvPr>
        </p:nvSpPr>
        <p:spPr/>
        <p:txBody>
          <a:bodyPr anchor="ctr">
            <a:normAutofit/>
          </a:bodyPr>
          <a:lstStyle/>
          <a:p>
            <a:pPr algn="ctr"/>
            <a:r>
              <a:rPr lang="ar-SA" sz="4400" dirty="0" smtClean="0">
                <a:ln w="3200">
                  <a:solidFill>
                    <a:schemeClr val="tx1">
                      <a:alpha val="25000"/>
                    </a:schemeClr>
                  </a:solidFill>
                  <a:prstDash val="solid"/>
                  <a:round/>
                </a:ln>
                <a:solidFill>
                  <a:schemeClr val="tx1"/>
                </a:solidFill>
                <a:cs typeface="B Titr" pitchFamily="2" charset="-78"/>
              </a:rPr>
              <a:t>تحقیق تاریخی</a:t>
            </a:r>
            <a:endParaRPr lang="fa-IR" sz="4400" dirty="0" smtClean="0">
              <a:ln w="3200">
                <a:solidFill>
                  <a:schemeClr val="tx1">
                    <a:alpha val="25000"/>
                  </a:schemeClr>
                </a:solidFill>
                <a:prstDash val="solid"/>
                <a:round/>
              </a:ln>
              <a:solidFill>
                <a:schemeClr val="tx1"/>
              </a:solidFill>
              <a:cs typeface="B Titr"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pPr algn="ctr"/>
            <a:r>
              <a:rPr lang="ar-SA" sz="4400" dirty="0" smtClean="0">
                <a:ln w="3200">
                  <a:solidFill>
                    <a:schemeClr val="tx1">
                      <a:alpha val="25000"/>
                    </a:schemeClr>
                  </a:solidFill>
                  <a:prstDash val="solid"/>
                  <a:round/>
                </a:ln>
                <a:solidFill>
                  <a:schemeClr val="accent6">
                    <a:lumMod val="50000"/>
                  </a:schemeClr>
                </a:solidFill>
                <a:cs typeface="2  Davat" pitchFamily="2" charset="-78"/>
              </a:rPr>
              <a:t>تحقیق طولی ومقطعی</a:t>
            </a:r>
            <a:endParaRPr lang="fa-IR" sz="4400" dirty="0" smtClean="0">
              <a:ln w="3200">
                <a:solidFill>
                  <a:schemeClr val="tx1">
                    <a:alpha val="25000"/>
                  </a:schemeClr>
                </a:solidFill>
                <a:prstDash val="solid"/>
                <a:round/>
              </a:ln>
              <a:solidFill>
                <a:schemeClr val="accent6">
                  <a:lumMod val="50000"/>
                </a:schemeClr>
              </a:solidFill>
              <a:cs typeface="2  Davat" pitchFamily="2" charset="-78"/>
            </a:endParaRPr>
          </a:p>
        </p:txBody>
      </p:sp>
      <p:sp>
        <p:nvSpPr>
          <p:cNvPr id="2" name="Content Placeholder 1"/>
          <p:cNvSpPr>
            <a:spLocks noGrp="1"/>
          </p:cNvSpPr>
          <p:nvPr>
            <p:ph sz="half" idx="1"/>
          </p:nvPr>
        </p:nvSpPr>
        <p:spPr/>
        <p:txBody>
          <a:bodyPr>
            <a:normAutofit/>
          </a:bodyPr>
          <a:lstStyle/>
          <a:p>
            <a:pPr algn="justLow">
              <a:lnSpc>
                <a:spcPct val="200000"/>
              </a:lnSpc>
            </a:pPr>
            <a:r>
              <a:rPr lang="fa-IR" sz="3200" dirty="0" smtClean="0">
                <a:solidFill>
                  <a:schemeClr val="accent5">
                    <a:lumMod val="50000"/>
                  </a:schemeClr>
                </a:solidFill>
                <a:cs typeface="2  Lotus" pitchFamily="2" charset="-78"/>
              </a:rPr>
              <a:t>انتخاب </a:t>
            </a:r>
            <a:r>
              <a:rPr lang="ar-SA" sz="3200" dirty="0" smtClean="0">
                <a:solidFill>
                  <a:schemeClr val="accent5">
                    <a:lumMod val="50000"/>
                  </a:schemeClr>
                </a:solidFill>
                <a:cs typeface="2  Lotus" pitchFamily="2" charset="-78"/>
              </a:rPr>
              <a:t>طیف وسیعی </a:t>
            </a:r>
            <a:r>
              <a:rPr lang="fa-IR" sz="3200" dirty="0" smtClean="0">
                <a:solidFill>
                  <a:schemeClr val="accent5">
                    <a:lumMod val="50000"/>
                  </a:schemeClr>
                </a:solidFill>
                <a:cs typeface="2  Lotus" pitchFamily="2" charset="-78"/>
              </a:rPr>
              <a:t>از مصاديق </a:t>
            </a:r>
            <a:r>
              <a:rPr lang="ar-SA" sz="3200" dirty="0" smtClean="0">
                <a:solidFill>
                  <a:schemeClr val="accent5">
                    <a:lumMod val="50000"/>
                  </a:schemeClr>
                </a:solidFill>
                <a:cs typeface="2  Lotus" pitchFamily="2" charset="-78"/>
              </a:rPr>
              <a:t>و </a:t>
            </a:r>
            <a:r>
              <a:rPr lang="fa-IR" sz="3200" dirty="0" smtClean="0">
                <a:solidFill>
                  <a:schemeClr val="accent5">
                    <a:lumMod val="50000"/>
                  </a:schemeClr>
                </a:solidFill>
                <a:cs typeface="2  Lotus" pitchFamily="2" charset="-78"/>
              </a:rPr>
              <a:t>موارد مورد تحقيق وانجام </a:t>
            </a:r>
            <a:r>
              <a:rPr lang="ar-SA" sz="3200" dirty="0" smtClean="0">
                <a:solidFill>
                  <a:schemeClr val="accent5">
                    <a:lumMod val="50000"/>
                  </a:schemeClr>
                </a:solidFill>
                <a:cs typeface="2  Lotus" pitchFamily="2" charset="-78"/>
              </a:rPr>
              <a:t>پژوهش در یک مرحله با روش پیمایشی</a:t>
            </a:r>
            <a:endParaRPr lang="en-US" sz="3200" dirty="0" smtClean="0">
              <a:solidFill>
                <a:schemeClr val="accent5">
                  <a:lumMod val="50000"/>
                </a:schemeClr>
              </a:solidFill>
              <a:cs typeface="2  Lotus" pitchFamily="2" charset="-78"/>
            </a:endParaRPr>
          </a:p>
          <a:p>
            <a:pPr>
              <a:lnSpc>
                <a:spcPct val="200000"/>
              </a:lnSpc>
            </a:pPr>
            <a:endParaRPr lang="fa-IR" sz="3000" dirty="0" smtClean="0">
              <a:solidFill>
                <a:schemeClr val="accent5">
                  <a:lumMod val="50000"/>
                </a:schemeClr>
              </a:solidFill>
              <a:cs typeface="2  Lotus" pitchFamily="2" charset="-78"/>
            </a:endParaRPr>
          </a:p>
          <a:p>
            <a:pPr>
              <a:lnSpc>
                <a:spcPct val="200000"/>
              </a:lnSpc>
            </a:pPr>
            <a:endParaRPr lang="fa-IR" sz="3000" dirty="0" smtClean="0">
              <a:solidFill>
                <a:schemeClr val="accent5">
                  <a:lumMod val="50000"/>
                </a:schemeClr>
              </a:solidFill>
              <a:cs typeface="2  Lotus" pitchFamily="2" charset="-78"/>
            </a:endParaRPr>
          </a:p>
        </p:txBody>
      </p:sp>
      <p:sp>
        <p:nvSpPr>
          <p:cNvPr id="4" name="Content Placeholder 3"/>
          <p:cNvSpPr>
            <a:spLocks noGrp="1"/>
          </p:cNvSpPr>
          <p:nvPr>
            <p:ph sz="half" idx="2"/>
          </p:nvPr>
        </p:nvSpPr>
        <p:spPr/>
        <p:txBody>
          <a:bodyPr>
            <a:normAutofit/>
          </a:bodyPr>
          <a:lstStyle/>
          <a:p>
            <a:pPr algn="justLow">
              <a:lnSpc>
                <a:spcPct val="150000"/>
              </a:lnSpc>
            </a:pPr>
            <a:r>
              <a:rPr lang="ar-SA" sz="3200" dirty="0" smtClean="0">
                <a:solidFill>
                  <a:schemeClr val="accent5">
                    <a:lumMod val="50000"/>
                  </a:schemeClr>
                </a:solidFill>
                <a:cs typeface="2  Lotus" pitchFamily="2" charset="-78"/>
              </a:rPr>
              <a:t>بررسی رشد</a:t>
            </a:r>
            <a:r>
              <a:rPr lang="fa-IR" sz="3200" dirty="0" smtClean="0">
                <a:solidFill>
                  <a:schemeClr val="accent5">
                    <a:lumMod val="50000"/>
                  </a:schemeClr>
                </a:solidFill>
                <a:cs typeface="2  Lotus" pitchFamily="2" charset="-78"/>
              </a:rPr>
              <a:t> </a:t>
            </a:r>
            <a:r>
              <a:rPr lang="ar-SA" sz="3200" dirty="0" smtClean="0">
                <a:solidFill>
                  <a:schemeClr val="accent5">
                    <a:lumMod val="50000"/>
                  </a:schemeClr>
                </a:solidFill>
                <a:cs typeface="2  Lotus" pitchFamily="2" charset="-78"/>
              </a:rPr>
              <a:t>وتحول و دگرگونی</a:t>
            </a:r>
            <a:r>
              <a:rPr lang="fa-IR" sz="3200" dirty="0" smtClean="0">
                <a:solidFill>
                  <a:schemeClr val="accent5">
                    <a:lumMod val="50000"/>
                  </a:schemeClr>
                </a:solidFill>
                <a:cs typeface="2  Lotus" pitchFamily="2" charset="-78"/>
              </a:rPr>
              <a:t>‌</a:t>
            </a:r>
            <a:r>
              <a:rPr lang="ar-SA" sz="3200" dirty="0" smtClean="0">
                <a:solidFill>
                  <a:schemeClr val="accent5">
                    <a:lumMod val="50000"/>
                  </a:schemeClr>
                </a:solidFill>
                <a:cs typeface="2  Lotus" pitchFamily="2" charset="-78"/>
              </a:rPr>
              <a:t>های رخداده در مورد یک</a:t>
            </a:r>
            <a:r>
              <a:rPr lang="fa-IR" sz="3200" dirty="0" smtClean="0">
                <a:solidFill>
                  <a:schemeClr val="accent5">
                    <a:lumMod val="50000"/>
                  </a:schemeClr>
                </a:solidFill>
                <a:cs typeface="2  Lotus" pitchFamily="2" charset="-78"/>
              </a:rPr>
              <a:t>‌ </a:t>
            </a:r>
            <a:r>
              <a:rPr lang="ar-SA" sz="3200" dirty="0" smtClean="0">
                <a:solidFill>
                  <a:schemeClr val="accent5">
                    <a:lumMod val="50000"/>
                  </a:schemeClr>
                </a:solidFill>
                <a:cs typeface="2  Lotus" pitchFamily="2" charset="-78"/>
              </a:rPr>
              <a:t>پدیده</a:t>
            </a:r>
            <a:endParaRPr lang="fa-IR" sz="3200" dirty="0" smtClean="0">
              <a:solidFill>
                <a:schemeClr val="accent5">
                  <a:lumMod val="50000"/>
                </a:schemeClr>
              </a:solidFill>
              <a:cs typeface="2  Lotus" pitchFamily="2" charset="-78"/>
            </a:endParaRPr>
          </a:p>
          <a:p>
            <a:pPr algn="justLow">
              <a:lnSpc>
                <a:spcPct val="150000"/>
              </a:lnSpc>
            </a:pPr>
            <a:r>
              <a:rPr lang="fa-IR" sz="3200" dirty="0" smtClean="0">
                <a:solidFill>
                  <a:schemeClr val="accent5">
                    <a:lumMod val="50000"/>
                  </a:schemeClr>
                </a:solidFill>
                <a:cs typeface="2  Lotus" pitchFamily="2" charset="-78"/>
              </a:rPr>
              <a:t>شروع از ابتداي بازه زماني واستمرار دادن آن تا پايان بازه</a:t>
            </a:r>
          </a:p>
          <a:p>
            <a:endParaRPr lang="fa-I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3C5DA">
            <a:alpha val="91000"/>
          </a:srgb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chor="ctr"/>
          <a:lstStyle/>
          <a:p>
            <a:pPr algn="ctr"/>
            <a:r>
              <a:rPr lang="ar-SA" sz="2800" b="0" spc="-100" dirty="0" smtClean="0">
                <a:ln w="3200">
                  <a:solidFill>
                    <a:schemeClr val="tx1">
                      <a:alpha val="25000"/>
                    </a:schemeClr>
                  </a:solidFill>
                  <a:prstDash val="solid"/>
                  <a:round/>
                </a:ln>
                <a:solidFill>
                  <a:schemeClr val="tx1"/>
                </a:solidFill>
                <a:effectLst>
                  <a:innerShdw blurRad="50800" dist="25400" dir="13500000">
                    <a:prstClr val="black">
                      <a:alpha val="70000"/>
                    </a:prstClr>
                  </a:innerShdw>
                </a:effectLst>
                <a:latin typeface="+mj-lt"/>
                <a:ea typeface="+mj-ea"/>
                <a:cs typeface="B Titr" pitchFamily="2" charset="-78"/>
              </a:rPr>
              <a:t>روش</a:t>
            </a:r>
            <a:r>
              <a:rPr lang="fa-IR" sz="2800" b="0" spc="-100" dirty="0" smtClean="0">
                <a:ln w="3200">
                  <a:solidFill>
                    <a:schemeClr val="tx1">
                      <a:alpha val="25000"/>
                    </a:schemeClr>
                  </a:solidFill>
                  <a:prstDash val="solid"/>
                  <a:round/>
                </a:ln>
                <a:solidFill>
                  <a:schemeClr val="tx1"/>
                </a:solidFill>
                <a:effectLst>
                  <a:innerShdw blurRad="50800" dist="25400" dir="13500000">
                    <a:prstClr val="black">
                      <a:alpha val="70000"/>
                    </a:prstClr>
                  </a:innerShdw>
                </a:effectLst>
                <a:latin typeface="+mj-lt"/>
                <a:ea typeface="+mj-ea"/>
                <a:cs typeface="B Titr" pitchFamily="2" charset="-78"/>
              </a:rPr>
              <a:t>‌</a:t>
            </a:r>
            <a:r>
              <a:rPr lang="ar-SA" sz="2800" b="0" spc="-100" dirty="0" smtClean="0">
                <a:ln w="3200">
                  <a:solidFill>
                    <a:schemeClr val="tx1">
                      <a:alpha val="25000"/>
                    </a:schemeClr>
                  </a:solidFill>
                  <a:prstDash val="solid"/>
                  <a:round/>
                </a:ln>
                <a:solidFill>
                  <a:schemeClr val="tx1"/>
                </a:solidFill>
                <a:effectLst>
                  <a:innerShdw blurRad="50800" dist="25400" dir="13500000">
                    <a:prstClr val="black">
                      <a:alpha val="70000"/>
                    </a:prstClr>
                  </a:innerShdw>
                </a:effectLst>
                <a:latin typeface="+mj-lt"/>
                <a:ea typeface="+mj-ea"/>
                <a:cs typeface="B Titr" pitchFamily="2" charset="-78"/>
              </a:rPr>
              <a:t>های کمی</a:t>
            </a:r>
            <a:endParaRPr lang="fa-IR" sz="2800" b="0" spc="-100" dirty="0" smtClean="0">
              <a:ln w="3200">
                <a:solidFill>
                  <a:schemeClr val="tx1">
                    <a:alpha val="25000"/>
                  </a:schemeClr>
                </a:solidFill>
                <a:prstDash val="solid"/>
                <a:round/>
              </a:ln>
              <a:solidFill>
                <a:schemeClr val="tx1"/>
              </a:solidFill>
              <a:effectLst>
                <a:innerShdw blurRad="50800" dist="25400" dir="13500000">
                  <a:prstClr val="black">
                    <a:alpha val="70000"/>
                  </a:prstClr>
                </a:innerShdw>
              </a:effectLst>
              <a:latin typeface="+mj-lt"/>
              <a:ea typeface="+mj-ea"/>
              <a:cs typeface="B Titr" pitchFamily="2" charset="-78"/>
            </a:endParaRPr>
          </a:p>
        </p:txBody>
      </p:sp>
      <p:sp>
        <p:nvSpPr>
          <p:cNvPr id="7" name="Content Placeholder 6"/>
          <p:cNvSpPr>
            <a:spLocks noGrp="1"/>
          </p:cNvSpPr>
          <p:nvPr>
            <p:ph sz="half" idx="2"/>
          </p:nvPr>
        </p:nvSpPr>
        <p:spPr/>
        <p:txBody>
          <a:bodyPr>
            <a:normAutofit/>
          </a:bodyPr>
          <a:lstStyle/>
          <a:p>
            <a:pPr>
              <a:lnSpc>
                <a:spcPct val="250000"/>
              </a:lnSpc>
            </a:pPr>
            <a:r>
              <a:rPr lang="ar-SA" sz="2400" dirty="0" smtClean="0">
                <a:cs typeface="B Titr" pitchFamily="2" charset="-78"/>
              </a:rPr>
              <a:t>آزمايشی</a:t>
            </a:r>
            <a:endParaRPr lang="fa-IR" sz="2400" dirty="0" smtClean="0">
              <a:cs typeface="B Titr" pitchFamily="2" charset="-78"/>
            </a:endParaRPr>
          </a:p>
          <a:p>
            <a:pPr>
              <a:lnSpc>
                <a:spcPct val="250000"/>
              </a:lnSpc>
            </a:pPr>
            <a:r>
              <a:rPr lang="ar-SA" sz="2400" dirty="0" smtClean="0">
                <a:cs typeface="B Titr" pitchFamily="2" charset="-78"/>
              </a:rPr>
              <a:t>پيمايشی</a:t>
            </a:r>
            <a:endParaRPr lang="fa-IR" sz="2400" dirty="0" smtClean="0">
              <a:cs typeface="B Titr" pitchFamily="2" charset="-78"/>
            </a:endParaRPr>
          </a:p>
          <a:p>
            <a:pPr>
              <a:lnSpc>
                <a:spcPct val="250000"/>
              </a:lnSpc>
            </a:pPr>
            <a:r>
              <a:rPr lang="ar-SA" sz="2400" dirty="0" smtClean="0">
                <a:cs typeface="B Titr" pitchFamily="2" charset="-78"/>
              </a:rPr>
              <a:t>تحليل محتوا</a:t>
            </a:r>
            <a:endParaRPr lang="fa-IR" sz="2400" dirty="0" smtClean="0">
              <a:cs typeface="B Titr" pitchFamily="2" charset="-78"/>
            </a:endParaRPr>
          </a:p>
        </p:txBody>
      </p:sp>
      <p:sp>
        <p:nvSpPr>
          <p:cNvPr id="9" name="Content Placeholder 8"/>
          <p:cNvSpPr>
            <a:spLocks noGrp="1"/>
          </p:cNvSpPr>
          <p:nvPr>
            <p:ph sz="quarter" idx="4"/>
          </p:nvPr>
        </p:nvSpPr>
        <p:spPr>
          <a:xfrm>
            <a:off x="4714876" y="2143116"/>
            <a:ext cx="4038600" cy="3913632"/>
          </a:xfrm>
        </p:spPr>
        <p:txBody>
          <a:bodyPr>
            <a:noAutofit/>
          </a:bodyPr>
          <a:lstStyle/>
          <a:p>
            <a:pPr>
              <a:lnSpc>
                <a:spcPct val="250000"/>
              </a:lnSpc>
            </a:pPr>
            <a:r>
              <a:rPr lang="ar-SA" sz="2400" dirty="0" smtClean="0">
                <a:cs typeface="B Titr" pitchFamily="2" charset="-78"/>
              </a:rPr>
              <a:t>روش</a:t>
            </a:r>
            <a:r>
              <a:rPr lang="fa-IR" sz="2400" dirty="0" smtClean="0">
                <a:cs typeface="B Titr" pitchFamily="2" charset="-78"/>
              </a:rPr>
              <a:t>‌</a:t>
            </a:r>
            <a:r>
              <a:rPr lang="ar-SA" sz="2400" dirty="0" smtClean="0">
                <a:cs typeface="B Titr" pitchFamily="2" charset="-78"/>
              </a:rPr>
              <a:t>های‌</a:t>
            </a:r>
            <a:r>
              <a:rPr lang="fa-IR" sz="2400" dirty="0" smtClean="0">
                <a:cs typeface="B Titr" pitchFamily="2" charset="-78"/>
              </a:rPr>
              <a:t> </a:t>
            </a:r>
            <a:r>
              <a:rPr lang="ar-SA" sz="2400" dirty="0" smtClean="0">
                <a:cs typeface="B Titr" pitchFamily="2" charset="-78"/>
              </a:rPr>
              <a:t>ميدانی</a:t>
            </a:r>
            <a:endParaRPr lang="fa-IR" sz="2400" dirty="0" smtClean="0">
              <a:cs typeface="B Titr" pitchFamily="2" charset="-78"/>
            </a:endParaRPr>
          </a:p>
          <a:p>
            <a:pPr>
              <a:lnSpc>
                <a:spcPct val="250000"/>
              </a:lnSpc>
            </a:pPr>
            <a:r>
              <a:rPr lang="ar-SA" sz="2400" dirty="0" smtClean="0">
                <a:cs typeface="B Titr" pitchFamily="2" charset="-78"/>
              </a:rPr>
              <a:t>مطالعه‌</a:t>
            </a:r>
            <a:r>
              <a:rPr lang="fa-IR" sz="2400" dirty="0" smtClean="0">
                <a:cs typeface="B Titr" pitchFamily="2" charset="-78"/>
              </a:rPr>
              <a:t> </a:t>
            </a:r>
            <a:r>
              <a:rPr lang="ar-SA" sz="2400" dirty="0" smtClean="0">
                <a:cs typeface="B Titr" pitchFamily="2" charset="-78"/>
              </a:rPr>
              <a:t>موردی</a:t>
            </a:r>
            <a:endParaRPr lang="fa-IR" sz="2400" dirty="0" smtClean="0">
              <a:cs typeface="B Titr" pitchFamily="2" charset="-78"/>
            </a:endParaRPr>
          </a:p>
          <a:p>
            <a:pPr>
              <a:lnSpc>
                <a:spcPct val="250000"/>
              </a:lnSpc>
            </a:pPr>
            <a:r>
              <a:rPr lang="ar-SA" sz="2400" dirty="0" smtClean="0">
                <a:cs typeface="B Titr" pitchFamily="2" charset="-78"/>
              </a:rPr>
              <a:t>تحليل‌</a:t>
            </a:r>
            <a:r>
              <a:rPr lang="fa-IR" sz="2400" dirty="0" smtClean="0">
                <a:cs typeface="B Titr" pitchFamily="2" charset="-78"/>
              </a:rPr>
              <a:t> </a:t>
            </a:r>
            <a:r>
              <a:rPr lang="ar-SA" sz="2400" dirty="0" smtClean="0">
                <a:cs typeface="B Titr" pitchFamily="2" charset="-78"/>
              </a:rPr>
              <a:t>گفتمان</a:t>
            </a:r>
            <a:endParaRPr lang="fa-IR" sz="2400" dirty="0" smtClean="0">
              <a:cs typeface="B Titr" pitchFamily="2" charset="-78"/>
            </a:endParaRPr>
          </a:p>
          <a:p>
            <a:pPr>
              <a:lnSpc>
                <a:spcPct val="250000"/>
              </a:lnSpc>
            </a:pPr>
            <a:r>
              <a:rPr lang="ar-SA" sz="2400" dirty="0" smtClean="0">
                <a:cs typeface="B Titr" pitchFamily="2" charset="-78"/>
              </a:rPr>
              <a:t>روش اسنادی يا کتابخانه‌ای</a:t>
            </a:r>
            <a:endParaRPr lang="fa-IR" sz="2400" dirty="0" smtClean="0">
              <a:cs typeface="B Titr" pitchFamily="2" charset="-78"/>
            </a:endParaRPr>
          </a:p>
        </p:txBody>
      </p:sp>
      <p:sp>
        <p:nvSpPr>
          <p:cNvPr id="5" name="Title 4"/>
          <p:cNvSpPr>
            <a:spLocks noGrp="1"/>
          </p:cNvSpPr>
          <p:nvPr>
            <p:ph type="title"/>
          </p:nvPr>
        </p:nvSpPr>
        <p:spPr/>
        <p:txBody>
          <a:bodyPr anchor="ctr">
            <a:normAutofit/>
            <a:scene3d>
              <a:camera prst="perspectiveRelaxedModerately"/>
              <a:lightRig rig="threePt" dir="t"/>
            </a:scene3d>
          </a:bodyPr>
          <a:lstStyle/>
          <a:p>
            <a:pPr algn="ctr"/>
            <a:r>
              <a:rPr lang="ar-SA" dirty="0" smtClean="0">
                <a:ln w="3200">
                  <a:solidFill>
                    <a:schemeClr val="tx1">
                      <a:alpha val="25000"/>
                    </a:schemeClr>
                  </a:solidFill>
                  <a:prstDash val="solid"/>
                  <a:round/>
                </a:ln>
                <a:solidFill>
                  <a:schemeClr val="tx1"/>
                </a:solidFill>
                <a:effectLst>
                  <a:glow rad="63500">
                    <a:schemeClr val="accent1">
                      <a:satMod val="175000"/>
                      <a:alpha val="40000"/>
                    </a:schemeClr>
                  </a:glow>
                  <a:outerShdw blurRad="50800" dist="38100" dir="5400000" algn="t" rotWithShape="0">
                    <a:prstClr val="black">
                      <a:alpha val="40000"/>
                    </a:prstClr>
                  </a:outerShdw>
                  <a:reflection blurRad="6350" stA="55000" endA="300" endPos="45500" dir="5400000" sy="-100000" algn="bl" rotWithShape="0"/>
                </a:effectLst>
                <a:cs typeface="B Titr" pitchFamily="2" charset="-78"/>
              </a:rPr>
              <a:t>دو دسته کلی روش</a:t>
            </a:r>
            <a:r>
              <a:rPr lang="fa-IR" dirty="0" smtClean="0">
                <a:ln w="3200">
                  <a:solidFill>
                    <a:schemeClr val="tx1">
                      <a:alpha val="25000"/>
                    </a:schemeClr>
                  </a:solidFill>
                  <a:prstDash val="solid"/>
                  <a:round/>
                </a:ln>
                <a:solidFill>
                  <a:schemeClr val="tx1"/>
                </a:solidFill>
                <a:effectLst>
                  <a:glow rad="63500">
                    <a:schemeClr val="accent1">
                      <a:satMod val="175000"/>
                      <a:alpha val="40000"/>
                    </a:schemeClr>
                  </a:glow>
                  <a:outerShdw blurRad="50800" dist="38100" dir="5400000" algn="t" rotWithShape="0">
                    <a:prstClr val="black">
                      <a:alpha val="40000"/>
                    </a:prstClr>
                  </a:outerShdw>
                  <a:reflection blurRad="6350" stA="55000" endA="300" endPos="45500" dir="5400000" sy="-100000" algn="bl" rotWithShape="0"/>
                </a:effectLst>
                <a:cs typeface="B Titr" pitchFamily="2" charset="-78"/>
              </a:rPr>
              <a:t>‌</a:t>
            </a:r>
            <a:r>
              <a:rPr lang="ar-SA" dirty="0" smtClean="0">
                <a:ln w="3200">
                  <a:solidFill>
                    <a:schemeClr val="tx1">
                      <a:alpha val="25000"/>
                    </a:schemeClr>
                  </a:solidFill>
                  <a:prstDash val="solid"/>
                  <a:round/>
                </a:ln>
                <a:solidFill>
                  <a:schemeClr val="tx1"/>
                </a:solidFill>
                <a:effectLst>
                  <a:glow rad="63500">
                    <a:schemeClr val="accent1">
                      <a:satMod val="175000"/>
                      <a:alpha val="40000"/>
                    </a:schemeClr>
                  </a:glow>
                  <a:outerShdw blurRad="50800" dist="38100" dir="5400000" algn="t" rotWithShape="0">
                    <a:prstClr val="black">
                      <a:alpha val="40000"/>
                    </a:prstClr>
                  </a:outerShdw>
                  <a:reflection blurRad="6350" stA="55000" endA="300" endPos="45500" dir="5400000" sy="-100000" algn="bl" rotWithShape="0"/>
                </a:effectLst>
                <a:cs typeface="B Titr" pitchFamily="2" charset="-78"/>
              </a:rPr>
              <a:t> تحقيق از نظر ماهیت </a:t>
            </a:r>
            <a:endParaRPr lang="fa-IR" dirty="0">
              <a:ln w="3200">
                <a:solidFill>
                  <a:schemeClr val="tx1">
                    <a:alpha val="25000"/>
                  </a:schemeClr>
                </a:solidFill>
                <a:prstDash val="solid"/>
                <a:round/>
              </a:ln>
              <a:solidFill>
                <a:schemeClr val="tx1"/>
              </a:solidFill>
              <a:effectLst>
                <a:glow rad="63500">
                  <a:schemeClr val="accent1">
                    <a:satMod val="175000"/>
                    <a:alpha val="40000"/>
                  </a:schemeClr>
                </a:glow>
                <a:outerShdw blurRad="50800" dist="38100" dir="5400000" algn="t" rotWithShape="0">
                  <a:prstClr val="black">
                    <a:alpha val="40000"/>
                  </a:prstClr>
                </a:outerShdw>
                <a:reflection blurRad="6350" stA="55000" endA="300" endPos="45500" dir="5400000" sy="-100000" algn="bl" rotWithShape="0"/>
              </a:effectLst>
              <a:cs typeface="B Titr" pitchFamily="2" charset="-78"/>
            </a:endParaRPr>
          </a:p>
        </p:txBody>
      </p:sp>
      <p:sp>
        <p:nvSpPr>
          <p:cNvPr id="8" name="Text Placeholder 7"/>
          <p:cNvSpPr>
            <a:spLocks noGrp="1"/>
          </p:cNvSpPr>
          <p:nvPr>
            <p:ph type="body" idx="3"/>
          </p:nvPr>
        </p:nvSpPr>
        <p:spPr/>
        <p:txBody>
          <a:bodyPr anchor="ctr"/>
          <a:lstStyle/>
          <a:p>
            <a:pPr algn="ctr"/>
            <a:r>
              <a:rPr lang="ar-SA" sz="2800" b="0" spc="-100" dirty="0" smtClean="0">
                <a:ln w="3200">
                  <a:solidFill>
                    <a:schemeClr val="tx1">
                      <a:alpha val="25000"/>
                    </a:schemeClr>
                  </a:solidFill>
                  <a:prstDash val="solid"/>
                  <a:round/>
                </a:ln>
                <a:solidFill>
                  <a:schemeClr val="tx1"/>
                </a:solidFill>
                <a:effectLst>
                  <a:innerShdw blurRad="50800" dist="25400" dir="13500000">
                    <a:prstClr val="black">
                      <a:alpha val="70000"/>
                    </a:prstClr>
                  </a:innerShdw>
                </a:effectLst>
                <a:latin typeface="+mj-lt"/>
                <a:ea typeface="+mj-ea"/>
                <a:cs typeface="B Titr" pitchFamily="2" charset="-78"/>
              </a:rPr>
              <a:t>روش</a:t>
            </a:r>
            <a:r>
              <a:rPr lang="fa-IR" sz="2800" b="0" spc="-100" dirty="0" smtClean="0">
                <a:ln w="3200">
                  <a:solidFill>
                    <a:schemeClr val="tx1">
                      <a:alpha val="25000"/>
                    </a:schemeClr>
                  </a:solidFill>
                  <a:prstDash val="solid"/>
                  <a:round/>
                </a:ln>
                <a:solidFill>
                  <a:schemeClr val="tx1"/>
                </a:solidFill>
                <a:effectLst>
                  <a:innerShdw blurRad="50800" dist="25400" dir="13500000">
                    <a:prstClr val="black">
                      <a:alpha val="70000"/>
                    </a:prstClr>
                  </a:innerShdw>
                </a:effectLst>
                <a:latin typeface="+mj-lt"/>
                <a:ea typeface="+mj-ea"/>
                <a:cs typeface="B Titr" pitchFamily="2" charset="-78"/>
              </a:rPr>
              <a:t>‌</a:t>
            </a:r>
            <a:r>
              <a:rPr lang="ar-SA" sz="2800" b="0" spc="-100" dirty="0" smtClean="0">
                <a:ln w="3200">
                  <a:solidFill>
                    <a:schemeClr val="tx1">
                      <a:alpha val="25000"/>
                    </a:schemeClr>
                  </a:solidFill>
                  <a:prstDash val="solid"/>
                  <a:round/>
                </a:ln>
                <a:solidFill>
                  <a:schemeClr val="tx1"/>
                </a:solidFill>
                <a:effectLst>
                  <a:innerShdw blurRad="50800" dist="25400" dir="13500000">
                    <a:prstClr val="black">
                      <a:alpha val="70000"/>
                    </a:prstClr>
                  </a:innerShdw>
                </a:effectLst>
                <a:latin typeface="+mj-lt"/>
                <a:ea typeface="+mj-ea"/>
                <a:cs typeface="B Titr" pitchFamily="2" charset="-78"/>
              </a:rPr>
              <a:t>های کيفی</a:t>
            </a:r>
            <a:endParaRPr lang="fa-IR" sz="2800" b="0" spc="-100" dirty="0" smtClean="0">
              <a:ln w="3200">
                <a:solidFill>
                  <a:schemeClr val="tx1">
                    <a:alpha val="25000"/>
                  </a:schemeClr>
                </a:solidFill>
                <a:prstDash val="solid"/>
                <a:round/>
              </a:ln>
              <a:solidFill>
                <a:schemeClr val="tx1"/>
              </a:solidFill>
              <a:effectLst>
                <a:innerShdw blurRad="50800" dist="25400" dir="13500000">
                  <a:prstClr val="black">
                    <a:alpha val="70000"/>
                  </a:prstClr>
                </a:innerShdw>
              </a:effectLst>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B3C5DA"/>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Content Placeholder 2"/>
          <p:cNvSpPr>
            <a:spLocks noGrp="1"/>
          </p:cNvSpPr>
          <p:nvPr>
            <p:ph sz="half" idx="2"/>
          </p:nvPr>
        </p:nvSpPr>
        <p:spPr/>
        <p:txBody>
          <a:bodyPr/>
          <a:lstStyle/>
          <a:p>
            <a:endParaRPr lang="fa-IR"/>
          </a:p>
        </p:txBody>
      </p:sp>
      <p:sp>
        <p:nvSpPr>
          <p:cNvPr id="4" name="Content Placeholder 3"/>
          <p:cNvSpPr>
            <a:spLocks noGrp="1"/>
          </p:cNvSpPr>
          <p:nvPr>
            <p:ph sz="quarter" idx="4"/>
          </p:nvPr>
        </p:nvSpPr>
        <p:spPr/>
        <p:txBody>
          <a:bodyPr/>
          <a:lstStyle/>
          <a:p>
            <a:endParaRPr lang="fa-IR"/>
          </a:p>
        </p:txBody>
      </p:sp>
      <p:sp>
        <p:nvSpPr>
          <p:cNvPr id="5" name="Title 4"/>
          <p:cNvSpPr>
            <a:spLocks noGrp="1"/>
          </p:cNvSpPr>
          <p:nvPr>
            <p:ph type="title"/>
          </p:nvPr>
        </p:nvSpPr>
        <p:spPr/>
        <p:txBody>
          <a:bodyPr/>
          <a:lstStyle/>
          <a:p>
            <a:endParaRPr lang="fa-IR"/>
          </a:p>
        </p:txBody>
      </p:sp>
      <p:sp>
        <p:nvSpPr>
          <p:cNvPr id="6" name="Text Placeholder 5"/>
          <p:cNvSpPr>
            <a:spLocks noGrp="1"/>
          </p:cNvSpPr>
          <p:nvPr>
            <p:ph type="body" idx="3"/>
          </p:nvPr>
        </p:nvSpPr>
        <p:spPr/>
        <p:txBody>
          <a:bodyPr/>
          <a:lstStyle/>
          <a:p>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7"/>
            <a:ext cx="9143999" cy="1908215"/>
          </a:xfrm>
          <a:prstGeom prst="rect">
            <a:avLst/>
          </a:prstGeom>
          <a:noFill/>
        </p:spPr>
        <p:txBody>
          <a:bodyPr wrap="square">
            <a:spAutoFit/>
          </a:bodyPr>
          <a:lstStyle/>
          <a:p>
            <a:pPr algn="ctr">
              <a:defRPr/>
            </a:pPr>
            <a:r>
              <a:rPr lang="fa-IR" sz="3200" b="1" dirty="0" smtClean="0"/>
              <a:t>مرحله </a:t>
            </a:r>
            <a:r>
              <a:rPr lang="fa-IR" sz="3200" b="1" dirty="0"/>
              <a:t>دوم: بررسي و تحليل مقوله ها و نكات مورد توجه در انتخاب موضوع</a:t>
            </a:r>
            <a:endParaRPr lang="en-US" sz="3200" dirty="0"/>
          </a:p>
          <a:p>
            <a:pPr algn="ctr">
              <a:defRPr/>
            </a:pP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2  Lotus" pitchFamily="2" charset="-78"/>
            </a:endParaRPr>
          </a:p>
        </p:txBody>
      </p:sp>
      <p:sp>
        <p:nvSpPr>
          <p:cNvPr id="3" name="Rectangle 2"/>
          <p:cNvSpPr/>
          <p:nvPr/>
        </p:nvSpPr>
        <p:spPr>
          <a:xfrm>
            <a:off x="0" y="1628800"/>
            <a:ext cx="9143999" cy="440120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fa-IR" sz="2800" b="1" dirty="0" smtClean="0"/>
              <a:t>1-علاقه </a:t>
            </a:r>
            <a:r>
              <a:rPr lang="fa-IR" sz="2800" b="1" dirty="0"/>
              <a:t>مند بودن به موضوع</a:t>
            </a:r>
            <a:endParaRPr lang="en-US" sz="2800" b="1" dirty="0"/>
          </a:p>
          <a:p>
            <a:pPr lvl="0"/>
            <a:r>
              <a:rPr lang="fa-IR" sz="2800" b="1" dirty="0" smtClean="0"/>
              <a:t>2- در </a:t>
            </a:r>
            <a:r>
              <a:rPr lang="fa-IR" sz="2800" b="1" dirty="0"/>
              <a:t>نظر گرفتن توانايي ها و امکانات فردي </a:t>
            </a:r>
            <a:r>
              <a:rPr lang="fa-IR" sz="2800" dirty="0"/>
              <a:t>مثلاً قدرت تجزيه و تحليل، توانايي تحليل آماري، توانايي برقراري ارتباط با جامعه ي مورد تحقيق، و...</a:t>
            </a:r>
            <a:endParaRPr lang="en-US" sz="2800" dirty="0"/>
          </a:p>
          <a:p>
            <a:pPr lvl="0"/>
            <a:r>
              <a:rPr lang="fa-IR" sz="2800" b="1" dirty="0" smtClean="0"/>
              <a:t>3- نو </a:t>
            </a:r>
            <a:r>
              <a:rPr lang="fa-IR" sz="2800" b="1" dirty="0"/>
              <a:t>بودن موضوع </a:t>
            </a:r>
            <a:r>
              <a:rPr lang="fa-IR" sz="2800" dirty="0"/>
              <a:t>(تكراري و يا تقليدي صرف </a:t>
            </a:r>
            <a:r>
              <a:rPr lang="fa-IR" sz="2800" dirty="0" smtClean="0"/>
              <a:t>نباشد)</a:t>
            </a:r>
          </a:p>
          <a:p>
            <a:pPr lvl="0"/>
            <a:r>
              <a:rPr lang="fa-IR" sz="2800" b="1" dirty="0" smtClean="0"/>
              <a:t>4- ارزشمند </a:t>
            </a:r>
            <a:r>
              <a:rPr lang="fa-IR" sz="2800" b="1" dirty="0"/>
              <a:t>بودن موضوع</a:t>
            </a:r>
            <a:endParaRPr lang="en-US" sz="2800" b="1" dirty="0"/>
          </a:p>
          <a:p>
            <a:pPr lvl="0"/>
            <a:r>
              <a:rPr lang="en-US" sz="2800" b="1" dirty="0"/>
              <a:t> </a:t>
            </a:r>
            <a:r>
              <a:rPr lang="fa-IR" sz="2800" b="1" dirty="0" smtClean="0"/>
              <a:t>5- مطرح </a:t>
            </a:r>
            <a:r>
              <a:rPr lang="fa-IR" sz="2800" b="1" dirty="0"/>
              <a:t>بودن </a:t>
            </a:r>
            <a:r>
              <a:rPr lang="fa-IR" sz="2800" dirty="0"/>
              <a:t>در سطح ملي يا منطقه اي يا جهاني</a:t>
            </a:r>
            <a:endParaRPr lang="en-US" sz="2800" dirty="0"/>
          </a:p>
          <a:p>
            <a:pPr lvl="0"/>
            <a:r>
              <a:rPr lang="fa-IR" sz="2800" b="1" dirty="0" smtClean="0"/>
              <a:t>6- منطقي </a:t>
            </a:r>
            <a:r>
              <a:rPr lang="fa-IR" sz="2800" b="1" dirty="0"/>
              <a:t>بودن و نه فريبنده بودن </a:t>
            </a:r>
            <a:r>
              <a:rPr lang="fa-IR" sz="2800" dirty="0"/>
              <a:t>(در اين مورد بايد فرهنگ جامعه اعم از دانشجو و استاد به گونه اي اصلاح شود که دريابد ظاهر و کلمات زيبا و فريبا بدون توجه به واقعي، کارآ و منطقي بودن آن نه تنها پژوهش مفيد و گره گشايي نمي آفريند بلکه مشکل ساز هم هست</a:t>
            </a:r>
            <a:r>
              <a:rPr lang="fa-IR" sz="2800" dirty="0" smtClean="0"/>
              <a:t>)</a:t>
            </a:r>
            <a:endParaRPr lang="en-US" sz="2800"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4282" y="116632"/>
            <a:ext cx="8643998" cy="6494085"/>
          </a:xfrm>
          <a:prstGeom prst="rect">
            <a:avLst/>
          </a:prstGeom>
        </p:spPr>
        <p:txBody>
          <a:bodyPr wrap="square">
            <a:spAutoFit/>
          </a:bodyPr>
          <a:lstStyle/>
          <a:p>
            <a:pPr lvl="0"/>
            <a:r>
              <a:rPr lang="fa-IR" sz="2800" b="1" dirty="0" smtClean="0"/>
              <a:t>7- </a:t>
            </a:r>
            <a:r>
              <a:rPr lang="fa-IR" sz="2800" b="1" dirty="0"/>
              <a:t>كاربردي بودن </a:t>
            </a:r>
            <a:r>
              <a:rPr lang="fa-IR" sz="2800" dirty="0"/>
              <a:t>(در مورد پژوهشهاي غيربنيادي): امكان استفاده از نتايج در كوتاه مدت يا ميان مدت (بتواند به يك نياز مهم پاسخ </a:t>
            </a:r>
            <a:r>
              <a:rPr lang="fa-IR" sz="2800" dirty="0" smtClean="0"/>
              <a:t>دهد)</a:t>
            </a:r>
            <a:endParaRPr lang="en-US" sz="2800" dirty="0" smtClean="0"/>
          </a:p>
          <a:p>
            <a:pPr lvl="0"/>
            <a:r>
              <a:rPr lang="fa-IR" sz="2800" b="1" dirty="0" smtClean="0"/>
              <a:t>8- </a:t>
            </a:r>
            <a:r>
              <a:rPr lang="fa-IR" sz="2800" b="1" dirty="0"/>
              <a:t>مطرح بودن به منزله </a:t>
            </a:r>
            <a:r>
              <a:rPr lang="fa-IR" sz="2800" b="1" dirty="0" smtClean="0"/>
              <a:t>مسأله </a:t>
            </a:r>
            <a:r>
              <a:rPr lang="fa-IR" sz="2800" dirty="0"/>
              <a:t>(امكان تعريف يك </a:t>
            </a:r>
            <a:r>
              <a:rPr lang="fa-IR" sz="2800" dirty="0" smtClean="0"/>
              <a:t>مسأله </a:t>
            </a:r>
            <a:r>
              <a:rPr lang="fa-IR" sz="2800" dirty="0"/>
              <a:t>جديد مبتني بر پيشينه پژوهش يا تجربيات حرفه اي و شخصي)</a:t>
            </a:r>
            <a:endParaRPr lang="en-US" sz="2800" dirty="0"/>
          </a:p>
          <a:p>
            <a:pPr lvl="0"/>
            <a:r>
              <a:rPr lang="fa-IR" sz="2800" b="1" dirty="0"/>
              <a:t>9- امكان تعريف سؤال يا فرضيه </a:t>
            </a:r>
            <a:r>
              <a:rPr lang="fa-IR" sz="2800" dirty="0"/>
              <a:t>بر اساس مسائل عملي يا </a:t>
            </a:r>
            <a:r>
              <a:rPr lang="fa-IR" sz="2800" dirty="0" smtClean="0"/>
              <a:t>نظري</a:t>
            </a:r>
          </a:p>
          <a:p>
            <a:pPr lvl="0"/>
            <a:r>
              <a:rPr lang="fa-IR" sz="2800" dirty="0" smtClean="0"/>
              <a:t> </a:t>
            </a:r>
            <a:r>
              <a:rPr lang="fa-IR" sz="2800" dirty="0"/>
              <a:t>تا سؤالهاي مشخص، عيني و هدفمندي را بتوان طرح كرد و براي پاسخ به سؤالها، راه حل علمي و روش مناسب وجود داشته باشد</a:t>
            </a:r>
            <a:endParaRPr lang="en-US" sz="2800" dirty="0"/>
          </a:p>
          <a:p>
            <a:pPr lvl="0"/>
            <a:r>
              <a:rPr lang="fa-IR" sz="2800" b="1" dirty="0" smtClean="0"/>
              <a:t>10- امكان </a:t>
            </a:r>
            <a:r>
              <a:rPr lang="fa-IR" sz="2800" b="1" dirty="0"/>
              <a:t>عملي اجراي پژوهش</a:t>
            </a:r>
            <a:endParaRPr lang="en-US" sz="2800" b="1" dirty="0"/>
          </a:p>
          <a:p>
            <a:r>
              <a:rPr lang="fa-IR" sz="2400" dirty="0" smtClean="0"/>
              <a:t>الف) انجام </a:t>
            </a:r>
            <a:r>
              <a:rPr lang="fa-IR" sz="2400" dirty="0"/>
              <a:t>مراحل تحقيق با دشواري غيرعادي همراه نباشد</a:t>
            </a:r>
            <a:endParaRPr lang="en-US" sz="2400" dirty="0"/>
          </a:p>
          <a:p>
            <a:r>
              <a:rPr lang="fa-IR" sz="2400" dirty="0" smtClean="0"/>
              <a:t>ب) مراحل </a:t>
            </a:r>
            <a:r>
              <a:rPr lang="fa-IR" sz="2400" dirty="0"/>
              <a:t>كار به لحاظ طول زمان مورد نظر </a:t>
            </a:r>
            <a:r>
              <a:rPr lang="fa-IR" sz="2400" dirty="0" smtClean="0"/>
              <a:t>قابل </a:t>
            </a:r>
            <a:r>
              <a:rPr lang="fa-IR" sz="2400" dirty="0"/>
              <a:t>انجام باشد</a:t>
            </a:r>
            <a:endParaRPr lang="en-US" sz="2400" dirty="0"/>
          </a:p>
          <a:p>
            <a:r>
              <a:rPr lang="fa-IR" sz="2400" dirty="0" smtClean="0"/>
              <a:t>ج) مطالعات </a:t>
            </a:r>
            <a:r>
              <a:rPr lang="fa-IR" sz="2400" dirty="0"/>
              <a:t>نظري و دستيابي به منابع امكان پذير باشد</a:t>
            </a:r>
            <a:endParaRPr lang="en-US" sz="2400" dirty="0"/>
          </a:p>
          <a:p>
            <a:r>
              <a:rPr lang="fa-IR" sz="2400" dirty="0" smtClean="0"/>
              <a:t>د) اطلاعات </a:t>
            </a:r>
            <a:r>
              <a:rPr lang="fa-IR" sz="2400" dirty="0"/>
              <a:t>مورد نياز قابل دسترس و گردآوري باشد</a:t>
            </a:r>
            <a:endParaRPr lang="en-US" sz="2400" dirty="0"/>
          </a:p>
          <a:p>
            <a:r>
              <a:rPr lang="fa-IR" sz="2400" dirty="0" smtClean="0"/>
              <a:t>ه) امكان </a:t>
            </a:r>
            <a:r>
              <a:rPr lang="fa-IR" sz="2400" dirty="0"/>
              <a:t>انجام پژوهش، به لحاظ روش تحقيق (وجود يك يا چند روش براي </a:t>
            </a:r>
            <a:r>
              <a:rPr lang="fa-IR" sz="2400" dirty="0" smtClean="0"/>
              <a:t>آزمون)</a:t>
            </a:r>
            <a:endParaRPr lang="en-US" sz="2400" dirty="0"/>
          </a:p>
          <a:p>
            <a:r>
              <a:rPr lang="fa-IR" sz="2400" dirty="0" smtClean="0"/>
              <a:t>و) امكان </a:t>
            </a:r>
            <a:r>
              <a:rPr lang="fa-IR" sz="2400" dirty="0"/>
              <a:t>ادامه پژوهش هاي بيشتر در همان زمينه</a:t>
            </a:r>
            <a:endParaRPr lang="en-US" sz="2400" dirty="0"/>
          </a:p>
          <a:p>
            <a:r>
              <a:rPr lang="fa-IR" sz="2400" dirty="0"/>
              <a:t> پيشنهادهاي جديدي را بتوان از دل پژوهش براي پژوهش هاي آتي مطرح كرد         </a:t>
            </a:r>
            <a:endParaRPr lang="fa-IR" sz="2400" dirty="0" smtClean="0"/>
          </a:p>
          <a:p>
            <a:r>
              <a:rPr lang="fa-IR" sz="2400" dirty="0" smtClean="0"/>
              <a:t> ز) امكان </a:t>
            </a:r>
            <a:r>
              <a:rPr lang="fa-IR" sz="2400" dirty="0"/>
              <a:t>استخراج و چاپ چند مقاله در آن زمينه (توليد دانش جديد)</a:t>
            </a:r>
            <a:endParaRPr lang="en-US" sz="2400"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7384"/>
            <a:ext cx="8715436" cy="1200329"/>
          </a:xfrm>
          <a:prstGeom prst="rect">
            <a:avLst/>
          </a:prstGeom>
          <a:noFill/>
        </p:spPr>
        <p:txBody>
          <a:bodyPr wrap="square" lIns="91440" tIns="45720" rIns="91440" bIns="45720">
            <a:spAutoFit/>
            <a:scene3d>
              <a:camera prst="perspectiveAbove"/>
              <a:lightRig rig="threePt" dir="t"/>
            </a:scene3d>
            <a:sp3d extrusionH="57150">
              <a:bevelT w="38100" h="38100"/>
            </a:sp3d>
          </a:bodyPr>
          <a:lstStyle/>
          <a:p>
            <a:pPr algn="ctr"/>
            <a:r>
              <a:rPr lang="ar-SA" sz="7200" b="1" dirty="0">
                <a:ln>
                  <a:solidFill>
                    <a:srgbClr val="FF99FF"/>
                  </a:solidFill>
                </a:ln>
                <a:solidFill>
                  <a:srgbClr val="7030A0"/>
                </a:solidFill>
                <a:effectLst>
                  <a:outerShdw blurRad="63500" sx="102000" sy="102000" algn="ctr" rotWithShape="0">
                    <a:prstClr val="black">
                      <a:alpha val="40000"/>
                    </a:prstClr>
                  </a:outerShdw>
                  <a:reflection blurRad="6350" stA="55000" endA="300" endPos="45500" dir="5400000" sy="-100000" algn="bl" rotWithShape="0"/>
                </a:effectLst>
                <a:cs typeface="2  Ziba" pitchFamily="2" charset="-78"/>
              </a:rPr>
              <a:t>مرحله سوم: تصميم گيري </a:t>
            </a:r>
            <a:r>
              <a:rPr lang="ar-SA" sz="7200" b="1" dirty="0" smtClean="0">
                <a:ln>
                  <a:solidFill>
                    <a:srgbClr val="FF99FF"/>
                  </a:solidFill>
                </a:ln>
                <a:solidFill>
                  <a:srgbClr val="7030A0"/>
                </a:solidFill>
                <a:effectLst>
                  <a:outerShdw blurRad="63500" sx="102000" sy="102000" algn="ctr" rotWithShape="0">
                    <a:prstClr val="black">
                      <a:alpha val="40000"/>
                    </a:prstClr>
                  </a:outerShdw>
                  <a:reflection blurRad="6350" stA="55000" endA="300" endPos="45500" dir="5400000" sy="-100000" algn="bl" rotWithShape="0"/>
                </a:effectLst>
                <a:cs typeface="2  Ziba" pitchFamily="2" charset="-78"/>
              </a:rPr>
              <a:t>كلي</a:t>
            </a:r>
            <a:endParaRPr lang="ar-SA" sz="8000" b="1" dirty="0">
              <a:ln>
                <a:solidFill>
                  <a:srgbClr val="FF99FF"/>
                </a:solidFill>
              </a:ln>
              <a:solidFill>
                <a:srgbClr val="7030A0"/>
              </a:solidFill>
              <a:effectLst>
                <a:outerShdw blurRad="63500" sx="102000" sy="102000" algn="ctr" rotWithShape="0">
                  <a:prstClr val="black">
                    <a:alpha val="40000"/>
                  </a:prstClr>
                </a:outerShdw>
                <a:reflection blurRad="6350" stA="55000" endA="300" endPos="45500" dir="5400000" sy="-100000" algn="bl" rotWithShape="0"/>
              </a:effectLst>
              <a:cs typeface="2  Ziba" pitchFamily="2" charset="-78"/>
            </a:endParaRPr>
          </a:p>
        </p:txBody>
      </p:sp>
      <p:sp>
        <p:nvSpPr>
          <p:cNvPr id="4" name="Rectangle 3"/>
          <p:cNvSpPr/>
          <p:nvPr/>
        </p:nvSpPr>
        <p:spPr>
          <a:xfrm>
            <a:off x="323528" y="1268760"/>
            <a:ext cx="8352928" cy="5693866"/>
          </a:xfrm>
          <a:prstGeom prst="rect">
            <a:avLst/>
          </a:prstGeom>
        </p:spPr>
        <p:txBody>
          <a:bodyPr wrap="square">
            <a:spAutoFit/>
          </a:bodyPr>
          <a:lstStyle/>
          <a:p>
            <a:pPr lvl="0"/>
            <a:r>
              <a:rPr lang="fa-IR" sz="2800" dirty="0" smtClean="0"/>
              <a:t>1- تدوين </a:t>
            </a:r>
            <a:r>
              <a:rPr lang="fa-IR" sz="2800" dirty="0"/>
              <a:t>يك فهرست از موضوع هاي مناسب بر اساس توجه به معيارهاي مرحله دوم</a:t>
            </a:r>
            <a:endParaRPr lang="en-US" sz="2800" dirty="0"/>
          </a:p>
          <a:p>
            <a:pPr lvl="0"/>
            <a:r>
              <a:rPr lang="fa-IR" sz="2800" dirty="0" smtClean="0"/>
              <a:t>2- بررسي </a:t>
            </a:r>
            <a:r>
              <a:rPr lang="fa-IR" sz="2800" dirty="0"/>
              <a:t>مجدد تك تك موضوع ها با نگاه منطقي و واقع بينانه</a:t>
            </a:r>
            <a:endParaRPr lang="en-US" sz="2800" dirty="0"/>
          </a:p>
          <a:p>
            <a:pPr lvl="0"/>
            <a:r>
              <a:rPr lang="fa-IR" sz="2800" dirty="0" smtClean="0"/>
              <a:t>3- حذف </a:t>
            </a:r>
            <a:r>
              <a:rPr lang="fa-IR" sz="2800" dirty="0"/>
              <a:t>برخي از موضوع ها كه امكان انجام تحقيق و رسيدن به نتيجه مطلوب در آنها دشوار است </a:t>
            </a:r>
            <a:endParaRPr lang="en-US" sz="2800" dirty="0"/>
          </a:p>
          <a:p>
            <a:pPr lvl="0"/>
            <a:r>
              <a:rPr lang="en-US" sz="2800" dirty="0"/>
              <a:t> </a:t>
            </a:r>
            <a:r>
              <a:rPr lang="fa-IR" sz="2800" dirty="0" smtClean="0"/>
              <a:t>4- انتخاب </a:t>
            </a:r>
            <a:r>
              <a:rPr lang="fa-IR" sz="2800" dirty="0"/>
              <a:t>حداكثر دو يا سه موضوع مناسب براي تحقيق</a:t>
            </a:r>
            <a:endParaRPr lang="en-US" sz="2800" dirty="0"/>
          </a:p>
          <a:p>
            <a:pPr lvl="0"/>
            <a:r>
              <a:rPr lang="en-US" sz="2800" dirty="0"/>
              <a:t> </a:t>
            </a:r>
            <a:r>
              <a:rPr lang="fa-IR" sz="2800" dirty="0" smtClean="0"/>
              <a:t>5- بررسي </a:t>
            </a:r>
            <a:r>
              <a:rPr lang="fa-IR" sz="2800" dirty="0"/>
              <a:t>هر يك از موضوع ها به لحاظ وجود منابع اطلاعاتي و وجود استاد راهنما (موضوع در حوزه </a:t>
            </a:r>
            <a:r>
              <a:rPr lang="fa-IR" sz="2800" dirty="0" smtClean="0"/>
              <a:t>تخصص </a:t>
            </a:r>
            <a:r>
              <a:rPr lang="fa-IR" sz="2800" dirty="0"/>
              <a:t>و علاقه حداقل يكي از استادان باشد)</a:t>
            </a:r>
            <a:endParaRPr lang="en-US" sz="2800" dirty="0"/>
          </a:p>
          <a:p>
            <a:pPr lvl="0"/>
            <a:r>
              <a:rPr lang="fa-IR" sz="2800" dirty="0" smtClean="0"/>
              <a:t>6- مشورت </a:t>
            </a:r>
            <a:r>
              <a:rPr lang="fa-IR" sz="2800" dirty="0"/>
              <a:t>با يك يا دو استاد در باره موضوع هاي پيشنهادي و مسائل مرتبط با آنها</a:t>
            </a:r>
            <a:endParaRPr lang="en-US" sz="2800" dirty="0"/>
          </a:p>
          <a:p>
            <a:pPr lvl="0"/>
            <a:r>
              <a:rPr lang="fa-IR" sz="2800" dirty="0" smtClean="0"/>
              <a:t>7- گرفتن </a:t>
            </a:r>
            <a:r>
              <a:rPr lang="fa-IR" sz="2800" dirty="0"/>
              <a:t>تائيد اوليه از يك يا دو استاد در مورد مناسب بودن يكي از موضوع ها</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4714884"/>
            <a:ext cx="8572560" cy="1857366"/>
          </a:xfrm>
        </p:spPr>
        <p:txBody>
          <a:bodyPr>
            <a:noAutofit/>
          </a:bodyPr>
          <a:lstStyle/>
          <a:p>
            <a:pPr marL="274320" indent="-274320" algn="just" eaLnBrk="1" fontAlgn="auto" hangingPunct="1">
              <a:spcAft>
                <a:spcPts val="0"/>
              </a:spcAft>
              <a:buFont typeface="Wingdings 2"/>
              <a:buChar char=""/>
              <a:defRPr/>
            </a:pPr>
            <a:r>
              <a:rPr lang="ar-SA" sz="2800" b="1" dirty="0" smtClean="0">
                <a:solidFill>
                  <a:schemeClr val="accent2">
                    <a:lumMod val="40000"/>
                    <a:lumOff val="60000"/>
                  </a:schemeClr>
                </a:solidFill>
                <a:cs typeface="2  Lotus" pitchFamily="2" charset="-78"/>
              </a:rPr>
              <a:t>تقريبا هيچ</a:t>
            </a:r>
            <a:r>
              <a:rPr lang="fa-IR" sz="2800" b="1" dirty="0" smtClean="0">
                <a:solidFill>
                  <a:schemeClr val="accent2">
                    <a:lumMod val="40000"/>
                    <a:lumOff val="60000"/>
                  </a:schemeClr>
                </a:solidFill>
                <a:cs typeface="2  Lotus" pitchFamily="2" charset="-78"/>
              </a:rPr>
              <a:t>‌</a:t>
            </a:r>
            <a:r>
              <a:rPr lang="ar-SA" sz="2800" b="1" dirty="0" smtClean="0">
                <a:solidFill>
                  <a:schemeClr val="accent2">
                    <a:lumMod val="40000"/>
                    <a:lumOff val="60000"/>
                  </a:schemeClr>
                </a:solidFill>
                <a:cs typeface="2  Lotus" pitchFamily="2" charset="-78"/>
              </a:rPr>
              <a:t>گونه نظام دهي و يا پيشرفت و توسعة صنعتي اقتصادي، ‌اجتماعي و به سامان كردن كارها و جز آن بدون انجام تحقيقات و مطالعات اساسي پیشین ممكن نخواهد بود</a:t>
            </a:r>
            <a:endParaRPr lang="en-US" sz="2800" b="1" dirty="0" smtClean="0">
              <a:solidFill>
                <a:schemeClr val="accent2">
                  <a:lumMod val="40000"/>
                  <a:lumOff val="60000"/>
                </a:schemeClr>
              </a:solidFill>
              <a:cs typeface="2  Lotus" pitchFamily="2" charset="-78"/>
            </a:endParaRPr>
          </a:p>
        </p:txBody>
      </p:sp>
      <p:sp>
        <p:nvSpPr>
          <p:cNvPr id="4" name="Rectangle 3"/>
          <p:cNvSpPr/>
          <p:nvPr/>
        </p:nvSpPr>
        <p:spPr>
          <a:xfrm>
            <a:off x="285720" y="357166"/>
            <a:ext cx="8572560" cy="923330"/>
          </a:xfrm>
          <a:prstGeom prst="rect">
            <a:avLst/>
          </a:prstGeom>
          <a:noFill/>
          <a:ln>
            <a:noFill/>
          </a:ln>
        </p:spPr>
        <p:txBody>
          <a:bodyPr wrap="square">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defRPr/>
            </a:pPr>
            <a:endParaRPr lang="en-US" sz="5400" b="1" dirty="0">
              <a:ln w="11430">
                <a:solidFill>
                  <a:schemeClr val="accent2">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3">
                    <a:satMod val="175000"/>
                    <a:alpha val="40000"/>
                  </a:schemeClr>
                </a:glow>
                <a:innerShdw blurRad="63500" dist="50800" dir="13500000">
                  <a:prstClr val="black">
                    <a:alpha val="50000"/>
                  </a:prstClr>
                </a:innerShdw>
              </a:effectLst>
            </a:endParaRPr>
          </a:p>
        </p:txBody>
      </p:sp>
      <p:sp>
        <p:nvSpPr>
          <p:cNvPr id="3" name="Rectangle 2"/>
          <p:cNvSpPr/>
          <p:nvPr/>
        </p:nvSpPr>
        <p:spPr>
          <a:xfrm>
            <a:off x="467544" y="260648"/>
            <a:ext cx="8280920" cy="6494085"/>
          </a:xfrm>
          <a:prstGeom prst="rect">
            <a:avLst/>
          </a:prstGeom>
        </p:spPr>
        <p:txBody>
          <a:bodyPr wrap="square">
            <a:spAutoFit/>
          </a:bodyPr>
          <a:lstStyle/>
          <a:p>
            <a:r>
              <a:rPr lang="fa-IR" sz="3200" b="1" dirty="0" smtClean="0"/>
              <a:t>مرحله چهارم:  محدودكردن دامنه موضوع</a:t>
            </a:r>
            <a:endParaRPr lang="en-US" sz="3200" dirty="0" smtClean="0"/>
          </a:p>
          <a:p>
            <a:pPr lvl="0"/>
            <a:r>
              <a:rPr lang="fa-IR" sz="3200" dirty="0" smtClean="0"/>
              <a:t>1- مطالعه </a:t>
            </a:r>
            <a:r>
              <a:rPr lang="fa-IR" sz="3200" dirty="0"/>
              <a:t>متون علمي براي پي بردن به فضاهاي خالي براي تحقيق در آن موضوع</a:t>
            </a:r>
            <a:endParaRPr lang="en-US" sz="3200" dirty="0"/>
          </a:p>
          <a:p>
            <a:pPr lvl="0"/>
            <a:r>
              <a:rPr lang="fa-IR" sz="3200" dirty="0" smtClean="0"/>
              <a:t>2- بيان </a:t>
            </a:r>
            <a:r>
              <a:rPr lang="fa-IR" sz="3200" dirty="0"/>
              <a:t>موضوع محدود شده در قالب عبارت (</a:t>
            </a:r>
            <a:r>
              <a:rPr lang="fa-IR" sz="2800" dirty="0"/>
              <a:t>عنوان پايان نامه)</a:t>
            </a:r>
            <a:endParaRPr lang="en-US" sz="2800" dirty="0"/>
          </a:p>
          <a:p>
            <a:pPr lvl="0"/>
            <a:r>
              <a:rPr lang="en-US" sz="3200" dirty="0"/>
              <a:t> </a:t>
            </a:r>
            <a:r>
              <a:rPr lang="fa-IR" sz="3200" dirty="0" smtClean="0"/>
              <a:t>3- مشورت </a:t>
            </a:r>
            <a:r>
              <a:rPr lang="fa-IR" sz="3200" dirty="0"/>
              <a:t>مجدد با استادان مربوطه در مورد موضوع محدود شده</a:t>
            </a:r>
            <a:endParaRPr lang="en-US" sz="3200" dirty="0"/>
          </a:p>
          <a:p>
            <a:pPr lvl="0"/>
            <a:r>
              <a:rPr lang="fa-IR" sz="3200" dirty="0" smtClean="0"/>
              <a:t>4- تائيد </a:t>
            </a:r>
            <a:r>
              <a:rPr lang="fa-IR" sz="3200" dirty="0"/>
              <a:t>موضوع نهايي پس از انجام اصلاحات لازم در عنوان</a:t>
            </a:r>
            <a:endParaRPr lang="en-US" sz="3200" dirty="0"/>
          </a:p>
          <a:p>
            <a:pPr lvl="0"/>
            <a:r>
              <a:rPr lang="fa-IR" sz="3200" dirty="0" smtClean="0"/>
              <a:t>5- مطالعه </a:t>
            </a:r>
            <a:r>
              <a:rPr lang="fa-IR" sz="3200" dirty="0"/>
              <a:t>مجدد متون علمي براي يافتن و تدوين مسئله پژوهش</a:t>
            </a:r>
            <a:endParaRPr lang="en-US" sz="3200" dirty="0"/>
          </a:p>
          <a:p>
            <a:pPr lvl="0"/>
            <a:r>
              <a:rPr lang="fa-IR" sz="3200" dirty="0" smtClean="0"/>
              <a:t>6- نوشتن </a:t>
            </a:r>
            <a:r>
              <a:rPr lang="fa-IR" sz="3200" dirty="0"/>
              <a:t>سؤالها و يا فرضيه هاي مناسب براي تحقيق </a:t>
            </a:r>
            <a:r>
              <a:rPr lang="fa-IR" sz="3200" dirty="0" smtClean="0"/>
              <a:t>(</a:t>
            </a:r>
            <a:r>
              <a:rPr lang="fa-IR" sz="2800" dirty="0" smtClean="0"/>
              <a:t> </a:t>
            </a:r>
            <a:r>
              <a:rPr lang="fa-IR" sz="2800" dirty="0"/>
              <a:t>سؤال </a:t>
            </a:r>
            <a:r>
              <a:rPr lang="fa-IR" sz="2800" dirty="0" smtClean="0"/>
              <a:t>اصلي </a:t>
            </a:r>
            <a:r>
              <a:rPr lang="fa-IR" sz="2800" dirty="0"/>
              <a:t>و </a:t>
            </a:r>
            <a:r>
              <a:rPr lang="fa-IR" sz="2800" dirty="0" smtClean="0"/>
              <a:t>فرعي </a:t>
            </a:r>
            <a:r>
              <a:rPr lang="fa-IR" sz="2800" dirty="0"/>
              <a:t>و فرضيه </a:t>
            </a:r>
            <a:r>
              <a:rPr lang="fa-IR" sz="2800" dirty="0" smtClean="0"/>
              <a:t>براي </a:t>
            </a:r>
            <a:r>
              <a:rPr lang="fa-IR" sz="2800" dirty="0"/>
              <a:t>يک تحقيق ضروري هستند</a:t>
            </a:r>
            <a:r>
              <a:rPr lang="fa-IR" sz="3200" dirty="0"/>
              <a:t>)</a:t>
            </a:r>
            <a:endParaRPr lang="en-US" sz="3200" dirty="0"/>
          </a:p>
          <a:p>
            <a:pPr lvl="0"/>
            <a:r>
              <a:rPr lang="fa-IR" sz="3200" dirty="0" smtClean="0"/>
              <a:t>7- مشورت </a:t>
            </a:r>
            <a:r>
              <a:rPr lang="fa-IR" sz="3200" dirty="0"/>
              <a:t>با استادان مربوطه و تائيد </a:t>
            </a:r>
            <a:r>
              <a:rPr lang="fa-IR" sz="3200" dirty="0" smtClean="0"/>
              <a:t>مسأله </a:t>
            </a:r>
            <a:r>
              <a:rPr lang="fa-IR" sz="3200" dirty="0"/>
              <a:t>ها و يا فرضيه ها</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84146"/>
            <a:ext cx="9144000" cy="26333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nchor="ctr" anchorCtr="0">
            <a:spAutoFit/>
            <a:scene3d>
              <a:camera prst="perspectiveAbove"/>
              <a:lightRig rig="threePt" dir="t"/>
            </a:scene3d>
            <a:sp3d extrusionH="57150">
              <a:bevelT w="57150" h="38100" prst="hardEdge"/>
            </a:sp3d>
          </a:bodyPr>
          <a:lstStyle/>
          <a:p>
            <a:pPr algn="ctr">
              <a:lnSpc>
                <a:spcPct val="200000"/>
              </a:lnSpc>
            </a:pPr>
            <a:endParaRPr lang="en-US" sz="9600" b="1" cap="none" spc="0" dirty="0">
              <a:ln w="10541" cmpd="sng">
                <a:solidFill>
                  <a:schemeClr val="bg1"/>
                </a:solidFill>
                <a:prstDash val="solid"/>
              </a:ln>
              <a:solidFill>
                <a:schemeClr val="tx1"/>
              </a:solidFill>
              <a:effectLst>
                <a:glow rad="63500">
                  <a:schemeClr val="accent1">
                    <a:satMod val="175000"/>
                    <a:alpha val="40000"/>
                  </a:schemeClr>
                </a:glow>
                <a:innerShdw blurRad="63500" dist="50800" dir="18900000">
                  <a:prstClr val="black">
                    <a:alpha val="50000"/>
                  </a:prstClr>
                </a:innerShdw>
              </a:effectLst>
              <a:cs typeface="_MRT_Khodkar" pitchFamily="2" charset="-78"/>
            </a:endParaRPr>
          </a:p>
        </p:txBody>
      </p:sp>
      <p:sp>
        <p:nvSpPr>
          <p:cNvPr id="2" name="Rectangle 1"/>
          <p:cNvSpPr/>
          <p:nvPr/>
        </p:nvSpPr>
        <p:spPr>
          <a:xfrm>
            <a:off x="197768" y="615454"/>
            <a:ext cx="8406680" cy="5693866"/>
          </a:xfrm>
          <a:prstGeom prst="rect">
            <a:avLst/>
          </a:prstGeom>
        </p:spPr>
        <p:txBody>
          <a:bodyPr wrap="square">
            <a:spAutoFit/>
          </a:bodyPr>
          <a:lstStyle/>
          <a:p>
            <a:r>
              <a:rPr lang="fa-IR" sz="2800" b="1" dirty="0"/>
              <a:t>مرحله پنجم: انجام ساير گامهاي پژوهش</a:t>
            </a:r>
          </a:p>
          <a:p>
            <a:r>
              <a:rPr lang="fa-IR" sz="2800" dirty="0"/>
              <a:t>1-	مشخص كردن روش تحقيق</a:t>
            </a:r>
          </a:p>
          <a:p>
            <a:r>
              <a:rPr lang="fa-IR" sz="2800" dirty="0"/>
              <a:t>2-	مشخص كردن جامعه پژوهش</a:t>
            </a:r>
          </a:p>
          <a:p>
            <a:r>
              <a:rPr lang="fa-IR" sz="2800" dirty="0"/>
              <a:t>3-	مشخص كردن شيوه نمونه گيري</a:t>
            </a:r>
          </a:p>
          <a:p>
            <a:r>
              <a:rPr lang="fa-IR" sz="2800" dirty="0"/>
              <a:t>4-	مشخص كردن ابزار گردآوري اطلاعات</a:t>
            </a:r>
          </a:p>
          <a:p>
            <a:r>
              <a:rPr lang="fa-IR" sz="2800" dirty="0"/>
              <a:t>5-	در صورتي که از پرسشنامه استفاده مي شود تعيين چگونگي پيدا کردن روايي و اعتبار آن مشخص کردن روش آماري و آزمون هاي مورد استفاده</a:t>
            </a:r>
          </a:p>
          <a:p>
            <a:r>
              <a:rPr lang="fa-IR" sz="2800" dirty="0"/>
              <a:t>6-	اجراي مراحل عملي كار</a:t>
            </a:r>
          </a:p>
          <a:p>
            <a:r>
              <a:rPr lang="fa-IR" sz="2800" dirty="0"/>
              <a:t>7-	تدوين گزارش تحقيق</a:t>
            </a:r>
          </a:p>
          <a:p>
            <a:r>
              <a:rPr lang="fa-IR" sz="2800" dirty="0"/>
              <a:t>8-	تدوين نتايج همراه با تجزيه و تحليل نهايي آن ها</a:t>
            </a:r>
          </a:p>
          <a:p>
            <a:r>
              <a:rPr lang="fa-IR" sz="2800" dirty="0"/>
              <a:t>9-	تدوين محدوديت ها و مشکلات تحقيق</a:t>
            </a:r>
          </a:p>
          <a:p>
            <a:r>
              <a:rPr lang="fa-IR" sz="2800" dirty="0"/>
              <a:t>10-	ارائه پيشنهادها براي پژوهش هاي آتي</a:t>
            </a:r>
          </a:p>
        </p:txBody>
      </p:sp>
    </p:spTree>
  </p:cSld>
  <p:clrMapOvr>
    <a:masterClrMapping/>
  </p:clrMapOvr>
  <p:transition>
    <p:diamond/>
    <p:sndAc>
      <p:stSnd>
        <p:snd r:embed="rId2" name="push.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2304</TotalTime>
  <Words>1761</Words>
  <Application>Microsoft Office PowerPoint</Application>
  <PresentationFormat>On-screen Show (4:3)</PresentationFormat>
  <Paragraphs>242</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Paper</vt:lpstr>
      <vt:lpstr>PowerPoint Presentation</vt:lpstr>
      <vt:lpstr>PowerPoint Presentation</vt:lpstr>
      <vt:lpstr>PowerPoint Presentation</vt:lpstr>
      <vt:lpstr>مراحل انتخاب موضوع پایان نامه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انتخاب موضوع پژوهش</vt:lpstr>
      <vt:lpstr> براي انتخاب موضوع، نيازمند انجام حداقل دو كار هستيم:</vt:lpstr>
      <vt:lpstr>PowerPoint Presentation</vt:lpstr>
      <vt:lpstr>PowerPoint Presentation</vt:lpstr>
      <vt:lpstr>PowerPoint Presentation</vt:lpstr>
      <vt:lpstr>تحقيق فعاليت است</vt:lpstr>
      <vt:lpstr>منظم است</vt:lpstr>
      <vt:lpstr>طراحی شده است</vt:lpstr>
      <vt:lpstr>دو عنصر اساسی تحقيق</vt:lpstr>
      <vt:lpstr>هدف از تحقيق</vt:lpstr>
      <vt:lpstr>تعریف روش</vt:lpstr>
      <vt:lpstr>تعریف روش تحقیق</vt:lpstr>
      <vt:lpstr>ویژگی های یک تحقیق خوب </vt:lpstr>
      <vt:lpstr>ويژگي‌هاي پژوهشگر</vt:lpstr>
      <vt:lpstr>ویژگی های علمی پژوهشگر</vt:lpstr>
      <vt:lpstr>ویژگی های روحی، اخلاقی و عاطفی</vt:lpstr>
      <vt:lpstr>انواع و روشهای تحقيق</vt:lpstr>
      <vt:lpstr>حیث ها و ابعاد تحقيق </vt:lpstr>
      <vt:lpstr>چرا تحقيق گروهی</vt:lpstr>
      <vt:lpstr>PowerPoint Presentation</vt:lpstr>
      <vt:lpstr>تحقيق کاربردی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متن پژوهی</vt:lpstr>
      <vt:lpstr>تحقیق تاریخی</vt:lpstr>
      <vt:lpstr>تحقیق طولی ومقطعی</vt:lpstr>
      <vt:lpstr>دو دسته کلی روش‌ تحقيق از نظر ماهیت </vt:lpstr>
      <vt:lpstr>PowerPoint Presentation</vt:lpstr>
    </vt:vector>
  </TitlesOfParts>
  <Company>MRT 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Dear User!</dc:creator>
  <cp:lastModifiedBy>Olyanasab</cp:lastModifiedBy>
  <cp:revision>103</cp:revision>
  <dcterms:created xsi:type="dcterms:W3CDTF">2009-10-06T16:54:06Z</dcterms:created>
  <dcterms:modified xsi:type="dcterms:W3CDTF">2016-02-10T10:26:40Z</dcterms:modified>
</cp:coreProperties>
</file>