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83" r:id="rId21"/>
    <p:sldId id="284" r:id="rId22"/>
    <p:sldId id="275" r:id="rId23"/>
    <p:sldId id="276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46ECD-1FFA-4370-BCD8-6D666C70C63E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7D79D-8732-4D4E-B6CE-B332983D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8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7D79D-8732-4D4E-B6CE-B332983D52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5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835E-98AC-47A4-B238-93611B3AE66F}" type="datetime1">
              <a:rPr lang="en-US" smtClean="0"/>
              <a:t>11/1/2016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F77-682F-497B-8076-74DEEC31FF05}" type="datetime1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35C8-AF6F-4715-92E5-5CCD29F96015}" type="datetime1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ECA6-6435-4458-B860-5C41E3B58906}" type="datetime1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2B2F-677E-4B0B-9941-173DFD5AFFC9}" type="datetime1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290C-3FD0-4B82-B334-5811297327EA}" type="datetime1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AF13-CAEE-44BD-9656-E57A8B0BC5D0}" type="datetime1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C186-F063-41FA-B0AB-AD955D1AFA36}" type="datetime1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147D-EFDA-4321-A425-9E30943BA9BA}" type="datetime1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BE4F-0FB0-4E25-B678-8948CDA0C040}" type="datetime1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E328-416A-4481-9497-2900DEB648A2}" type="datetime1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74D8F0-AA83-4398-B0DE-28619E73BDC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C4BD46-2434-4CF8-937E-758EB1CEE06A}" type="datetime1">
              <a:rPr lang="en-US" smtClean="0"/>
              <a:t>11/1/2016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74D8F0-AA83-4398-B0DE-28619E73BDC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152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dirty="0" smtClean="0">
                <a:latin typeface="IranNastaliq" pitchFamily="18" charset="0"/>
                <a:cs typeface="IranNastaliq" pitchFamily="18" charset="0"/>
              </a:rPr>
              <a:t>به نام خداوند جان و خرد</a:t>
            </a:r>
            <a:endParaRPr lang="en-US" sz="5400" dirty="0"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08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85088"/>
          </a:xfrm>
        </p:spPr>
        <p:txBody>
          <a:bodyPr>
            <a:normAutofit/>
          </a:bodyPr>
          <a:lstStyle/>
          <a:p>
            <a:pPr algn="ctr"/>
            <a:r>
              <a:rPr lang="fa-I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خطاهای محتوایی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029200"/>
          </a:xfrm>
        </p:spPr>
        <p:txBody>
          <a:bodyPr>
            <a:normAutofit fontScale="77500" lnSpcReduction="20000"/>
          </a:bodyPr>
          <a:lstStyle/>
          <a:p>
            <a:pPr marL="609600" indent="-609600" algn="just" rtl="1">
              <a:lnSpc>
                <a:spcPct val="12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fa-IR" sz="3400" b="1" dirty="0">
                <a:cs typeface="B Nazanin" pitchFamily="2" charset="-78"/>
              </a:rPr>
              <a:t>ذکر نکردن منبع به قصد </a:t>
            </a:r>
            <a:r>
              <a:rPr lang="fa-IR" sz="3400" b="1" dirty="0">
                <a:solidFill>
                  <a:schemeClr val="accent1"/>
                </a:solidFill>
                <a:cs typeface="B Nazanin" pitchFamily="2" charset="-78"/>
              </a:rPr>
              <a:t>سرقت ادبی</a:t>
            </a:r>
          </a:p>
          <a:p>
            <a:pPr marL="609600" indent="-609600" algn="just" rtl="1">
              <a:lnSpc>
                <a:spcPct val="12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fa-IR" sz="3400" b="1" dirty="0">
                <a:cs typeface="B Nazanin" pitchFamily="2" charset="-78"/>
              </a:rPr>
              <a:t>ذکر نکردن </a:t>
            </a:r>
            <a:r>
              <a:rPr lang="fa-IR" sz="3400" b="1" dirty="0">
                <a:solidFill>
                  <a:srgbClr val="006699"/>
                </a:solidFill>
                <a:cs typeface="B Nazanin" pitchFamily="2" charset="-78"/>
              </a:rPr>
              <a:t>منبع واسط</a:t>
            </a:r>
            <a:r>
              <a:rPr lang="fa-IR" sz="3400" b="1" dirty="0">
                <a:cs typeface="B Nazanin" pitchFamily="2" charset="-78"/>
              </a:rPr>
              <a:t> و استناد به منبع اصلی بدون مراجعه به آن (حذف حلقه واسط استناد)</a:t>
            </a:r>
          </a:p>
          <a:p>
            <a:pPr marL="609600" indent="-609600" algn="just" rtl="1">
              <a:lnSpc>
                <a:spcPct val="12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fa-IR" sz="3400" b="1" dirty="0">
                <a:solidFill>
                  <a:srgbClr val="990000"/>
                </a:solidFill>
                <a:cs typeface="B Nazanin" pitchFamily="2" charset="-78"/>
              </a:rPr>
              <a:t> </a:t>
            </a:r>
            <a:r>
              <a:rPr lang="fa-IR" sz="3400" b="1" dirty="0">
                <a:solidFill>
                  <a:schemeClr val="accent1"/>
                </a:solidFill>
                <a:cs typeface="B Nazanin" pitchFamily="2" charset="-78"/>
              </a:rPr>
              <a:t>انتقال اشتباهات </a:t>
            </a:r>
            <a:r>
              <a:rPr lang="fa-IR" sz="3400" b="1" dirty="0">
                <a:cs typeface="B Nazanin" pitchFamily="2" charset="-78"/>
              </a:rPr>
              <a:t>استنادی موجود در منابع واسط به زنجیره</a:t>
            </a:r>
            <a:r>
              <a:rPr lang="fa-IR" sz="600" b="1" dirty="0">
                <a:cs typeface="B Nazanin" pitchFamily="2" charset="-78"/>
              </a:rPr>
              <a:t> </a:t>
            </a:r>
            <a:r>
              <a:rPr lang="fa-IR" sz="3400" b="1" dirty="0">
                <a:cs typeface="B Nazanin" pitchFamily="2" charset="-78"/>
              </a:rPr>
              <a:t>های بعدی استناد به دلیل عدم مراجعه به منبع  اصلی</a:t>
            </a:r>
          </a:p>
          <a:p>
            <a:pPr marL="609600" indent="-609600" algn="just" rtl="1">
              <a:lnSpc>
                <a:spcPct val="12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fa-IR" sz="3400" b="1" dirty="0">
                <a:cs typeface="B Nazanin" pitchFamily="2" charset="-78"/>
              </a:rPr>
              <a:t>استناد به منبعی بدون مراجعه به آن و حتی در مواردی </a:t>
            </a:r>
            <a:r>
              <a:rPr lang="fa-IR" sz="3400" b="1" dirty="0">
                <a:solidFill>
                  <a:srgbClr val="006699"/>
                </a:solidFill>
                <a:cs typeface="B Nazanin" pitchFamily="2" charset="-78"/>
              </a:rPr>
              <a:t>بدون وجود خارجی</a:t>
            </a:r>
            <a:r>
              <a:rPr lang="fa-IR" sz="3400" b="1" dirty="0">
                <a:cs typeface="B Nazanin" pitchFamily="2" charset="-78"/>
              </a:rPr>
              <a:t> ( به ویژه در مورد منابع به زبان خارجی)</a:t>
            </a:r>
            <a:endParaRPr lang="en-US" sz="3400" b="1" dirty="0">
              <a:cs typeface="B Nazanin" pitchFamily="2" charset="-78"/>
            </a:endParaRPr>
          </a:p>
          <a:p>
            <a:pPr marL="609600" indent="-609600" algn="just" rtl="1">
              <a:lnSpc>
                <a:spcPct val="12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fa-IR" sz="3400" b="1" dirty="0" smtClean="0">
                <a:solidFill>
                  <a:srgbClr val="006699"/>
                </a:solidFill>
                <a:cs typeface="B Nazanin" pitchFamily="2" charset="-78"/>
              </a:rPr>
              <a:t>جعل </a:t>
            </a:r>
            <a:r>
              <a:rPr lang="fa-IR" sz="3400" b="1" dirty="0">
                <a:solidFill>
                  <a:srgbClr val="006699"/>
                </a:solidFill>
                <a:cs typeface="B Nazanin" pitchFamily="2" charset="-78"/>
              </a:rPr>
              <a:t>داده</a:t>
            </a:r>
            <a:r>
              <a:rPr lang="fa-IR" sz="600" b="1" dirty="0">
                <a:solidFill>
                  <a:srgbClr val="006699"/>
                </a:solidFill>
                <a:cs typeface="B Nazanin" pitchFamily="2" charset="-78"/>
              </a:rPr>
              <a:t> </a:t>
            </a:r>
            <a:r>
              <a:rPr lang="fa-IR" sz="3400" b="1" dirty="0">
                <a:solidFill>
                  <a:srgbClr val="006699"/>
                </a:solidFill>
                <a:cs typeface="B Nazanin" pitchFamily="2" charset="-78"/>
              </a:rPr>
              <a:t>ها</a:t>
            </a:r>
            <a:r>
              <a:rPr lang="fa-IR" sz="3400" b="1" dirty="0">
                <a:cs typeface="B Nazanin" pitchFamily="2" charset="-78"/>
              </a:rPr>
              <a:t> و اطلاعات یک سند</a:t>
            </a:r>
            <a:endParaRPr lang="en-US" sz="3400" b="1" dirty="0">
              <a:cs typeface="B Nazanin" pitchFamily="2" charset="-78"/>
            </a:endParaRPr>
          </a:p>
          <a:p>
            <a:pPr marL="609600" indent="-609600" algn="just" rtl="1">
              <a:lnSpc>
                <a:spcPct val="12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fa-IR" sz="3400" b="1" dirty="0">
                <a:cs typeface="B Nazanin" pitchFamily="2" charset="-78"/>
              </a:rPr>
              <a:t>نادیده گرفتن و </a:t>
            </a:r>
            <a:r>
              <a:rPr lang="fa-IR" sz="3400" b="1" dirty="0">
                <a:solidFill>
                  <a:schemeClr val="accent1"/>
                </a:solidFill>
                <a:cs typeface="B Nazanin" pitchFamily="2" charset="-78"/>
              </a:rPr>
              <a:t>پنهان کردن </a:t>
            </a:r>
            <a:r>
              <a:rPr lang="fa-IR" sz="3400" b="1" dirty="0">
                <a:cs typeface="B Nazanin" pitchFamily="2" charset="-78"/>
              </a:rPr>
              <a:t>اطلاعات یک سند</a:t>
            </a:r>
          </a:p>
          <a:p>
            <a:pPr marL="609600" indent="-609600" algn="just" rtl="1">
              <a:lnSpc>
                <a:spcPct val="12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fa-IR" sz="3400" b="1" dirty="0">
                <a:cs typeface="B Nazanin" pitchFamily="2" charset="-78"/>
              </a:rPr>
              <a:t> </a:t>
            </a:r>
            <a:r>
              <a:rPr lang="fa-IR" sz="3400" b="1" dirty="0">
                <a:solidFill>
                  <a:srgbClr val="006699"/>
                </a:solidFill>
                <a:cs typeface="B Nazanin" pitchFamily="2" charset="-78"/>
              </a:rPr>
              <a:t>عدم اشراف</a:t>
            </a:r>
            <a:r>
              <a:rPr lang="fa-IR" sz="3400" b="1" dirty="0">
                <a:cs typeface="B Nazanin" pitchFamily="2" charset="-78"/>
              </a:rPr>
              <a:t> به موضع مورد استناد</a:t>
            </a:r>
          </a:p>
          <a:p>
            <a:pPr marL="609600" indent="-609600" algn="just" rtl="1">
              <a:lnSpc>
                <a:spcPct val="12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fa-IR" sz="3400" b="1" dirty="0">
                <a:cs typeface="B Nazanin" pitchFamily="2" charset="-78"/>
              </a:rPr>
              <a:t> </a:t>
            </a:r>
            <a:r>
              <a:rPr lang="fa-IR" sz="3400" b="1" dirty="0">
                <a:solidFill>
                  <a:schemeClr val="accent1"/>
                </a:solidFill>
                <a:cs typeface="B Nazanin" pitchFamily="2" charset="-78"/>
              </a:rPr>
              <a:t>عدم تسلط کافی </a:t>
            </a:r>
            <a:r>
              <a:rPr lang="fa-IR" sz="3400" b="1" dirty="0">
                <a:cs typeface="B Nazanin" pitchFamily="2" charset="-78"/>
              </a:rPr>
              <a:t>به متن مورد استناد از نظر لفظی یا محتوایی</a:t>
            </a:r>
          </a:p>
          <a:p>
            <a:pPr marL="609600" indent="-609600" algn="just" rtl="1">
              <a:lnSpc>
                <a:spcPct val="120000"/>
              </a:lnSpc>
              <a:spcBef>
                <a:spcPct val="0"/>
              </a:spcBef>
              <a:buFont typeface="Wingdings" pitchFamily="2" charset="2"/>
              <a:buAutoNum type="arabicPeriod"/>
            </a:pPr>
            <a:r>
              <a:rPr lang="fa-IR" sz="3400" b="1" dirty="0" smtClean="0">
                <a:cs typeface="B Nazanin" pitchFamily="2" charset="-78"/>
              </a:rPr>
              <a:t>عدم </a:t>
            </a:r>
            <a:r>
              <a:rPr lang="fa-IR" sz="3400" b="1" dirty="0">
                <a:cs typeface="B Nazanin" pitchFamily="2" charset="-78"/>
              </a:rPr>
              <a:t>تشخیص </a:t>
            </a:r>
            <a:r>
              <a:rPr lang="fa-IR" sz="3400" b="1" dirty="0">
                <a:solidFill>
                  <a:schemeClr val="accent1"/>
                </a:solidFill>
                <a:cs typeface="B Nazanin" pitchFamily="2" charset="-78"/>
              </a:rPr>
              <a:t>جایگاه صحیح </a:t>
            </a:r>
            <a:r>
              <a:rPr lang="fa-IR" sz="3400" b="1" dirty="0">
                <a:cs typeface="B Nazanin" pitchFamily="2" charset="-78"/>
              </a:rPr>
              <a:t>استناد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04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خطاهای </a:t>
            </a:r>
            <a:r>
              <a:rPr lang="fa-I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ظاهری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09600" indent="-609600" algn="just" rtl="1">
              <a:lnSpc>
                <a:spcPct val="11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fa-IR" sz="2800" b="1" dirty="0">
                <a:solidFill>
                  <a:srgbClr val="990000"/>
                </a:solidFill>
                <a:cs typeface="B Nazanin" pitchFamily="2" charset="-78"/>
              </a:rPr>
              <a:t>خواسته یا ناخواسته</a:t>
            </a:r>
            <a:r>
              <a:rPr lang="fa-IR" sz="2800" b="1" dirty="0">
                <a:cs typeface="B Nazanin" pitchFamily="2" charset="-78"/>
              </a:rPr>
              <a:t> در اطلاعات کتابشناختی سند یا در متن یا فهرست مآخذ و پانویس ها رخ می دهند. مانند:</a:t>
            </a:r>
          </a:p>
          <a:p>
            <a:pPr marL="609600" indent="-609600" algn="just" rtl="1">
              <a:lnSpc>
                <a:spcPct val="11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fa-IR" sz="2800" b="1" dirty="0">
                <a:cs typeface="B Nazanin" pitchFamily="2" charset="-78"/>
              </a:rPr>
              <a:t>خطاهای مربوط به استناد در متن (مربوط به جایگاه استناد یا شماره استناد)</a:t>
            </a:r>
          </a:p>
          <a:p>
            <a:pPr marL="609600" indent="-609600" algn="just" rtl="1">
              <a:lnSpc>
                <a:spcPct val="11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fa-IR" sz="2800" b="1" dirty="0">
                <a:cs typeface="B Nazanin" pitchFamily="2" charset="-78"/>
              </a:rPr>
              <a:t>خطاهای مربوط به سطوح توصیف که شامل حذف عمدی یا سهوی یک یا چند سطح توصیف مانند عنوان، نام نویسنده و ... می شود.</a:t>
            </a:r>
          </a:p>
          <a:p>
            <a:pPr marL="609600" indent="-609600" algn="just" rtl="1">
              <a:lnSpc>
                <a:spcPct val="11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fa-IR" sz="2800" b="1" dirty="0">
                <a:cs typeface="B Nazanin" pitchFamily="2" charset="-78"/>
              </a:rPr>
              <a:t>خطاهای مربوط به علائم سجاوندی هر فیلد و منطقه.</a:t>
            </a:r>
          </a:p>
          <a:p>
            <a:pPr marL="609600" indent="-609600" algn="just" rtl="1">
              <a:lnSpc>
                <a:spcPct val="11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fa-IR" sz="2800" b="1" dirty="0">
                <a:cs typeface="B Nazanin" pitchFamily="2" charset="-78"/>
              </a:rPr>
              <a:t>خطاهای مربوط به ترتیب حضور منابع در فهرست مآخذ</a:t>
            </a:r>
            <a:r>
              <a:rPr lang="fa-IR" sz="2200" dirty="0">
                <a:cs typeface="B Nazanin" pitchFamily="2" charset="-78"/>
              </a:rPr>
              <a:t>.</a:t>
            </a:r>
            <a:endParaRPr lang="en-US" sz="2200" dirty="0"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78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676400"/>
            <a:ext cx="762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atin typeface="IranNastaliq" pitchFamily="18" charset="0"/>
              <a:cs typeface="IranNastaliq" pitchFamily="18" charset="0"/>
            </a:endParaRPr>
          </a:p>
          <a:p>
            <a:pPr algn="ctr"/>
            <a:endParaRPr lang="en-US" sz="4800" dirty="0">
              <a:latin typeface="IranNastaliq" pitchFamily="18" charset="0"/>
              <a:cs typeface="IranNastaliq" pitchFamily="18" charset="0"/>
            </a:endParaRPr>
          </a:p>
          <a:p>
            <a:pPr algn="ctr" rtl="1"/>
            <a:r>
              <a:rPr lang="fa-IR" sz="6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تنظیم منابع و مآخذ </a:t>
            </a:r>
            <a:r>
              <a:rPr lang="fa-IR" sz="4800" kern="0" dirty="0">
                <a:solidFill>
                  <a:srgbClr val="000000"/>
                </a:solidFill>
                <a:latin typeface="IranNastaliq" pitchFamily="18" charset="0"/>
                <a:cs typeface="IranNastaliq" pitchFamily="18" charset="0"/>
              </a:rPr>
              <a:t>(شیوه های </a:t>
            </a:r>
            <a:r>
              <a:rPr lang="fa-IR" sz="4800" kern="0" dirty="0" smtClean="0">
                <a:solidFill>
                  <a:srgbClr val="000000"/>
                </a:solidFill>
                <a:latin typeface="IranNastaliq" pitchFamily="18" charset="0"/>
                <a:cs typeface="IranNastaliq" pitchFamily="18" charset="0"/>
              </a:rPr>
              <a:t>استناد</a:t>
            </a:r>
            <a:r>
              <a:rPr lang="en-US" sz="4800" kern="0" dirty="0" smtClean="0">
                <a:solidFill>
                  <a:srgbClr val="000000"/>
                </a:solidFill>
                <a:latin typeface="IranNastaliq" pitchFamily="18" charset="0"/>
                <a:cs typeface="IranNastaliq" pitchFamily="18" charset="0"/>
              </a:rPr>
              <a:t>(</a:t>
            </a:r>
            <a:endParaRPr lang="en-US" kern="0" dirty="0">
              <a:solidFill>
                <a:srgbClr val="000000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endParaRPr lang="en-US" sz="48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32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4400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شیوه های استناد</a:t>
            </a:r>
            <a:endParaRPr lang="en-US" sz="4400" dirty="0">
              <a:solidFill>
                <a:schemeClr val="tx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cs typeface="B Nazanin" pitchFamily="2" charset="-78"/>
              </a:rPr>
              <a:t>ضروری است که استناد ها در یک مطلب علمی به شیوه‏ای منظم و استاندارد که شیوه‏ی استناد (</a:t>
            </a:r>
            <a:r>
              <a:rPr lang="en-US" sz="2800" b="1" dirty="0" smtClean="0">
                <a:cs typeface="B Nazanin" pitchFamily="2" charset="-78"/>
              </a:rPr>
              <a:t>Citation Style</a:t>
            </a:r>
            <a:r>
              <a:rPr lang="fa-IR" sz="2800" b="1" dirty="0" smtClean="0">
                <a:cs typeface="B Nazanin" pitchFamily="2" charset="-78"/>
              </a:rPr>
              <a:t>)</a:t>
            </a:r>
            <a:r>
              <a:rPr lang="fa-IR" sz="2800" b="1" dirty="0">
                <a:cs typeface="B Nazanin" pitchFamily="2" charset="-78"/>
              </a:rPr>
              <a:t>ن</a:t>
            </a:r>
            <a:r>
              <a:rPr lang="fa-IR" sz="2800" b="1" dirty="0" smtClean="0">
                <a:cs typeface="B Nazanin" pitchFamily="2" charset="-78"/>
              </a:rPr>
              <a:t>امیده می‏شود، مرتب گردند.</a:t>
            </a:r>
          </a:p>
          <a:p>
            <a:pPr algn="just" rtl="1"/>
            <a:r>
              <a:rPr lang="fa-IR" sz="2800" b="1" dirty="0" smtClean="0">
                <a:cs typeface="B Nazanin" pitchFamily="2" charset="-78"/>
              </a:rPr>
              <a:t>شیوه‏های استناد رویکردهای استانداردی برای ارجاع به منابعی هستند که مولف در تدوین اثر خود از انها بهره گرفته است.این شیوه‏ها راهکارهایی برای استناد به منابع در داخل متن و همین طور فهرست منابع در خارج از متن ارائه میدهند.</a:t>
            </a:r>
          </a:p>
          <a:p>
            <a:pPr algn="r" rtl="1"/>
            <a:r>
              <a:rPr lang="fa-IR" sz="2800" b="1" dirty="0" smtClean="0">
                <a:cs typeface="B Nazanin" pitchFamily="2" charset="-78"/>
              </a:rPr>
              <a:t>در واقع شیوه های استناد قوانینی برای حروف چینی، املا، استفاده از حروف کوچک و بزرگ، علامت گذاری و.... مواردی از این دست می‏باشند.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60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400" dirty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شيوه هاي رفرنس نويسي</a:t>
            </a:r>
            <a:endParaRPr lang="en-US" sz="4400" dirty="0">
              <a:solidFill>
                <a:schemeClr val="tx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fa-IR" sz="3200" b="1" dirty="0">
                <a:cs typeface="B Nazanin" pitchFamily="2" charset="-78"/>
              </a:rPr>
              <a:t>ونكوور</a:t>
            </a:r>
          </a:p>
          <a:p>
            <a:pPr algn="r" rtl="1"/>
            <a:r>
              <a:rPr lang="fa-IR" sz="3200" b="1" dirty="0">
                <a:cs typeface="B Nazanin" pitchFamily="2" charset="-78"/>
              </a:rPr>
              <a:t>هاروارد</a:t>
            </a: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شيكاگو </a:t>
            </a:r>
            <a:endParaRPr lang="fa-IR" sz="3200" b="1" dirty="0">
              <a:cs typeface="B Nazanin" pitchFamily="2" charset="-78"/>
            </a:endParaRPr>
          </a:p>
          <a:p>
            <a:pPr algn="r" rtl="1"/>
            <a:r>
              <a:rPr lang="en-US" sz="3200" b="1" dirty="0" smtClean="0">
                <a:cs typeface="B Nazanin" pitchFamily="2" charset="-78"/>
              </a:rPr>
              <a:t>APA</a:t>
            </a:r>
            <a:r>
              <a:rPr lang="fa-IR" sz="3200" b="1" dirty="0" smtClean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(انجمن </a:t>
            </a:r>
            <a:r>
              <a:rPr lang="fa-IR" sz="3200" b="1" dirty="0" smtClean="0">
                <a:cs typeface="B Nazanin" pitchFamily="2" charset="-78"/>
              </a:rPr>
              <a:t>روانشناسي امریکا)</a:t>
            </a:r>
            <a:endParaRPr lang="en-US" sz="3200" b="1" dirty="0" smtClean="0">
              <a:cs typeface="B Nazanin" pitchFamily="2" charset="-78"/>
            </a:endParaRPr>
          </a:p>
          <a:p>
            <a:pPr algn="r" rtl="1"/>
            <a:r>
              <a:rPr lang="en-US" sz="3200" b="1" dirty="0" smtClean="0">
                <a:cs typeface="B Nazanin" pitchFamily="2" charset="-78"/>
              </a:rPr>
              <a:t>ASME</a:t>
            </a:r>
            <a:r>
              <a:rPr lang="fa-IR" sz="3200" b="1" dirty="0">
                <a:cs typeface="B Nazanin" pitchFamily="2" charset="-78"/>
              </a:rPr>
              <a:t> </a:t>
            </a:r>
            <a:r>
              <a:rPr lang="fa-IR" sz="3200" b="1" dirty="0" smtClean="0">
                <a:cs typeface="B Nazanin" pitchFamily="2" charset="-78"/>
              </a:rPr>
              <a:t>(انجمن</a:t>
            </a:r>
            <a:r>
              <a:rPr lang="en-US" sz="3200" b="1" dirty="0" smtClean="0">
                <a:cs typeface="B Nazanin" pitchFamily="2" charset="-78"/>
              </a:rPr>
              <a:t> </a:t>
            </a:r>
            <a:r>
              <a:rPr lang="fa-IR" sz="3200" b="1" dirty="0">
                <a:cs typeface="B Nazanin" pitchFamily="2" charset="-78"/>
              </a:rPr>
              <a:t>مهندسان مکانیک </a:t>
            </a:r>
            <a:r>
              <a:rPr lang="fa-IR" sz="3200" b="1" dirty="0" smtClean="0">
                <a:cs typeface="B Nazanin" pitchFamily="2" charset="-78"/>
              </a:rPr>
              <a:t>امریکا)</a:t>
            </a:r>
            <a:endParaRPr lang="en-US" sz="3200" b="1" dirty="0">
              <a:cs typeface="B Nazanin" pitchFamily="2" charset="-78"/>
            </a:endParaRPr>
          </a:p>
          <a:p>
            <a:pPr algn="r" rtl="1"/>
            <a:r>
              <a:rPr lang="fa-IR" sz="3200" b="1" dirty="0" smtClean="0">
                <a:cs typeface="B Nazanin" pitchFamily="2" charset="-78"/>
              </a:rPr>
              <a:t>شيوه </a:t>
            </a:r>
            <a:r>
              <a:rPr lang="fa-IR" sz="3200" b="1" dirty="0">
                <a:cs typeface="B Nazanin" pitchFamily="2" charset="-78"/>
              </a:rPr>
              <a:t>هاي خاص مجامع، </a:t>
            </a:r>
            <a:r>
              <a:rPr lang="fa-IR" sz="3200" b="1" dirty="0" smtClean="0">
                <a:cs typeface="B Nazanin" pitchFamily="2" charset="-78"/>
              </a:rPr>
              <a:t>نشریات و مؤسسات علمي مختلف</a:t>
            </a:r>
            <a:endParaRPr lang="en-US" sz="3200" b="1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3200" b="1" dirty="0" smtClean="0">
                <a:cs typeface="B Nazanin" pitchFamily="2" charset="-78"/>
              </a:rPr>
              <a:t>هر موسسه یا نشریه ای شیوه های مورد قبول خود را به نویسندگان اعلام میکند</a:t>
            </a:r>
            <a:r>
              <a:rPr lang="fa-IR" sz="2400" dirty="0" smtClean="0">
                <a:cs typeface="B Nazanin" pitchFamily="2" charset="-78"/>
              </a:rPr>
              <a:t>.</a:t>
            </a:r>
            <a:endParaRPr lang="en-US" sz="2400" dirty="0">
              <a:cs typeface="B Nazanin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انواع </a:t>
            </a:r>
            <a:r>
              <a:rPr lang="fa-IR" sz="4400" dirty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استناد</a:t>
            </a:r>
            <a:endParaRPr lang="en-US" sz="44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algn="just" rtl="1">
              <a:lnSpc>
                <a:spcPct val="11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fa-IR" sz="2800" b="1" dirty="0" smtClean="0">
                <a:solidFill>
                  <a:schemeClr val="accent1"/>
                </a:solidFill>
                <a:cs typeface="B Nazanin" pitchFamily="2" charset="-78"/>
              </a:rPr>
              <a:t>برون متنی (شمارشی):</a:t>
            </a:r>
            <a:r>
              <a:rPr lang="fa-IR" sz="2800" b="1" dirty="0" smtClean="0">
                <a:cs typeface="B Nazanin" pitchFamily="2" charset="-78"/>
              </a:rPr>
              <a:t> سند مورد ارجاع در جایی خارج از متن (پایین صفحه، پایان فصل یا انتهای متن) درج می شود. رفرنس ها به صورت نماد عددی در متن می آیند. مانند شیوه ی ونکوور و </a:t>
            </a:r>
            <a:r>
              <a:rPr lang="en-US" sz="2800" b="1" dirty="0" smtClean="0">
                <a:cs typeface="B Nazanin" pitchFamily="2" charset="-78"/>
              </a:rPr>
              <a:t>ASME</a:t>
            </a:r>
            <a:endParaRPr lang="fa-IR" sz="2800" b="1" dirty="0" smtClean="0">
              <a:cs typeface="B Nazanin" pitchFamily="2" charset="-78"/>
            </a:endParaRPr>
          </a:p>
          <a:p>
            <a:pPr marL="609600" indent="-609600" algn="just" rtl="1">
              <a:lnSpc>
                <a:spcPct val="110000"/>
              </a:lnSpc>
              <a:spcAft>
                <a:spcPct val="20000"/>
              </a:spcAft>
              <a:buFont typeface="Wingdings" pitchFamily="2" charset="2"/>
              <a:buAutoNum type="arabicPeriod" startAt="2"/>
            </a:pPr>
            <a:r>
              <a:rPr lang="fa-IR" sz="2800" b="1" dirty="0" smtClean="0">
                <a:solidFill>
                  <a:schemeClr val="accent1"/>
                </a:solidFill>
                <a:cs typeface="B Nazanin" pitchFamily="2" charset="-78"/>
              </a:rPr>
              <a:t>درون متنی (نام- سال):</a:t>
            </a:r>
            <a:r>
              <a:rPr lang="fa-IR" sz="2800" b="1" dirty="0" smtClean="0">
                <a:cs typeface="B Nazanin" pitchFamily="2" charset="-78"/>
              </a:rPr>
              <a:t> مشخصات کوتاهی از رفرنس در داخل پرانتز در متن ارائه می شود که اغلب شامل نام نویسنده و تاریخ و مواردی شماره صفحه است. مانند شیوه ی هاروارد</a:t>
            </a:r>
            <a:r>
              <a:rPr lang="en-US" sz="2800" b="1" dirty="0" smtClean="0">
                <a:cs typeface="B Nazanin" pitchFamily="2" charset="-78"/>
              </a:rPr>
              <a:t>.</a:t>
            </a:r>
            <a:endParaRPr lang="fa-IR" sz="2800" b="1" dirty="0" smtClean="0">
              <a:cs typeface="B Nazanin" pitchFamily="2" charset="-78"/>
            </a:endParaRPr>
          </a:p>
          <a:p>
            <a:pPr algn="just" rtl="1">
              <a:lnSpc>
                <a:spcPct val="110000"/>
              </a:lnSpc>
              <a:spcAft>
                <a:spcPct val="20000"/>
              </a:spcAft>
              <a:buFont typeface="Wingdings" pitchFamily="2" charset="2"/>
              <a:buChar char="ü"/>
            </a:pPr>
            <a:r>
              <a:rPr lang="fa-IR" sz="2800" b="1" dirty="0" smtClean="0">
                <a:cs typeface="B Nazanin" pitchFamily="2" charset="-78"/>
              </a:rPr>
              <a:t> شیوه ونکوور در زمینه علوم پزشکی، شیکاگو در زمینه ادبیات،تاریخ و هنر و شیوه ی </a:t>
            </a:r>
            <a:r>
              <a:rPr lang="en-US" sz="2800" b="1" dirty="0" smtClean="0">
                <a:cs typeface="B Nazanin" pitchFamily="2" charset="-78"/>
              </a:rPr>
              <a:t>APA </a:t>
            </a:r>
            <a:r>
              <a:rPr lang="fa-IR" sz="2800" b="1" dirty="0" smtClean="0">
                <a:cs typeface="B Nazanin" pitchFamily="2" charset="-78"/>
              </a:rPr>
              <a:t> در زمینه علوم اجتماعی بیشترین کاربرد را دارند.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5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برای مثال ساختار روش </a:t>
            </a:r>
            <a:r>
              <a:rPr lang="en-US" sz="2400" dirty="0" smtClean="0">
                <a:cs typeface="B Nazanin" pitchFamily="2" charset="-78"/>
              </a:rPr>
              <a:t>ASME </a:t>
            </a:r>
            <a:r>
              <a:rPr lang="fa-IR" sz="2400" dirty="0" smtClean="0">
                <a:cs typeface="B Nazanin" pitchFamily="2" charset="-78"/>
              </a:rPr>
              <a:t> به شکل زیر است</a:t>
            </a:r>
            <a:r>
              <a:rPr lang="en-US" sz="2400" dirty="0" smtClean="0">
                <a:cs typeface="B Nazanin" pitchFamily="2" charset="-78"/>
              </a:rPr>
              <a:t>:</a:t>
            </a:r>
          </a:p>
          <a:p>
            <a:pPr marL="0" indent="0" algn="r" rtl="1">
              <a:buNone/>
            </a:pPr>
            <a:endParaRPr lang="fa-IR" dirty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B Nazanin" pitchFamily="2" charset="-78"/>
              </a:rPr>
              <a:t>برای ارجاع به یک کتاب با یک نویسنده :</a:t>
            </a:r>
          </a:p>
          <a:p>
            <a:pPr marL="0" indent="0" algn="r" rtl="1">
              <a:buNone/>
            </a:pPr>
            <a:endParaRPr lang="fa-IR" dirty="0" smtClean="0">
              <a:cs typeface="B Nazanin" pitchFamily="2" charset="-78"/>
            </a:endParaRPr>
          </a:p>
          <a:p>
            <a:r>
              <a:rPr lang="en-US" sz="2400" dirty="0"/>
              <a:t>[</a:t>
            </a:r>
            <a:r>
              <a:rPr lang="en-US" sz="2400" dirty="0">
                <a:solidFill>
                  <a:srgbClr val="FF0000"/>
                </a:solidFill>
              </a:rPr>
              <a:t>Citation number</a:t>
            </a:r>
            <a:r>
              <a:rPr lang="en-US" sz="2400" dirty="0"/>
              <a:t>] 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Author’s Name, </a:t>
            </a:r>
            <a:r>
              <a:rPr lang="en-US" sz="2400" dirty="0" smtClean="0">
                <a:solidFill>
                  <a:srgbClr val="FFC000"/>
                </a:solidFill>
              </a:rPr>
              <a:t>year</a:t>
            </a:r>
            <a:r>
              <a:rPr lang="en-US" sz="2400" dirty="0" smtClean="0"/>
              <a:t>,</a:t>
            </a:r>
            <a:r>
              <a:rPr lang="en-US" sz="2400" dirty="0"/>
              <a:t> </a:t>
            </a:r>
            <a:r>
              <a:rPr lang="en-US" sz="2400" i="1" dirty="0">
                <a:solidFill>
                  <a:srgbClr val="C00000"/>
                </a:solidFill>
              </a:rPr>
              <a:t>Title of Book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Publisher, Location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7030A0"/>
                </a:solidFill>
              </a:rPr>
              <a:t>[</a:t>
            </a:r>
            <a:r>
              <a:rPr lang="en-US" sz="2400" dirty="0">
                <a:solidFill>
                  <a:srgbClr val="7030A0"/>
                </a:solidFill>
              </a:rPr>
              <a:t>For chapters in a book, add chapter number (if any) at the end of the citation following the abbreviation, “Chap</a:t>
            </a:r>
            <a:r>
              <a:rPr lang="en-US" sz="2400" dirty="0" smtClean="0">
                <a:solidFill>
                  <a:srgbClr val="7030A0"/>
                </a:solidFill>
              </a:rPr>
              <a:t>.”]</a:t>
            </a:r>
            <a:endParaRPr lang="fa-IR" sz="2400" dirty="0" smtClean="0">
              <a:solidFill>
                <a:srgbClr val="7030A0"/>
              </a:solidFill>
            </a:endParaRPr>
          </a:p>
          <a:p>
            <a:endParaRPr lang="fa-IR" sz="2400" dirty="0">
              <a:cs typeface="B Nazanin" pitchFamily="2" charset="-78"/>
            </a:endParaRPr>
          </a:p>
          <a:p>
            <a:r>
              <a:rPr lang="en-US" sz="2400" dirty="0"/>
              <a:t>[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]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Dahl, G</a:t>
            </a:r>
            <a:r>
              <a:rPr lang="en-US" sz="2400" dirty="0" smtClean="0"/>
              <a:t>., </a:t>
            </a:r>
            <a:r>
              <a:rPr lang="en-US" sz="2400" dirty="0">
                <a:solidFill>
                  <a:srgbClr val="FFC000"/>
                </a:solidFill>
              </a:rPr>
              <a:t>1996</a:t>
            </a:r>
            <a:r>
              <a:rPr lang="en-US" sz="2400" dirty="0"/>
              <a:t>, </a:t>
            </a:r>
            <a:r>
              <a:rPr lang="en-US" sz="2400" i="1" dirty="0">
                <a:solidFill>
                  <a:srgbClr val="C00000"/>
                </a:solidFill>
              </a:rPr>
              <a:t>Practical Holography</a:t>
            </a:r>
            <a:r>
              <a:rPr lang="en-US" sz="2400" dirty="0">
                <a:solidFill>
                  <a:srgbClr val="C00000"/>
                </a:solidFill>
              </a:rPr>
              <a:t>, 2nd ed</a:t>
            </a:r>
            <a:r>
              <a:rPr lang="en-US" sz="2400" dirty="0"/>
              <a:t>.,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Prentice Hall, New York, NY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Chap. 6.</a:t>
            </a:r>
            <a:endParaRPr lang="en-US" sz="2400" dirty="0" smtClean="0">
              <a:solidFill>
                <a:srgbClr val="7030A0"/>
              </a:solidFill>
              <a:cs typeface="B Nazanin" pitchFamily="2" charset="-78"/>
            </a:endParaRP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77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مثالی دیگر از روش </a:t>
            </a:r>
            <a:r>
              <a:rPr lang="en-US" sz="2400" dirty="0" smtClean="0">
                <a:cs typeface="B Nazanin" pitchFamily="2" charset="-78"/>
              </a:rPr>
              <a:t>ASME </a:t>
            </a:r>
            <a:r>
              <a:rPr lang="fa-IR" sz="2400" dirty="0" smtClean="0">
                <a:cs typeface="B Nazanin" pitchFamily="2" charset="-78"/>
              </a:rPr>
              <a:t> برای ارجاع به یک مقاله: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Citation Number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 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Author(s)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year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“Article Title,”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Journal Title,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vol. 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(issue n.), pp.</a:t>
            </a: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2400" dirty="0">
                <a:solidFill>
                  <a:srgbClr val="00B0F0"/>
                </a:solidFill>
              </a:rPr>
              <a:t>McBride, B.J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and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Suttrop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F., 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1998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“Engine Control and Low-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NOx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Combustion for Hydrogen Fuelled Aircraft Gas Turbines,”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Int. J. Hydrogen Energy,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(8), pp.695-704.  </a:t>
            </a:r>
            <a:endParaRPr lang="fa-I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2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pPr algn="r" rtl="1">
              <a:buNone/>
              <a:defRPr/>
            </a:pPr>
            <a:endParaRPr lang="fa-IR" sz="2400" b="1" dirty="0" smtClean="0"/>
          </a:p>
          <a:p>
            <a:pPr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APA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</a:p>
          <a:p>
            <a:pPr>
              <a:buNone/>
              <a:defRPr/>
            </a:pPr>
            <a:r>
              <a:rPr lang="en-US" sz="2400" dirty="0">
                <a:cs typeface="B Nazanin" pitchFamily="2" charset="-78"/>
              </a:rPr>
              <a:t>Rochester, M., &amp; Nicholson, F. (1998). Management changes facing librarianship in Australia. </a:t>
            </a:r>
            <a:r>
              <a:rPr lang="en-US" sz="2400" i="1" dirty="0">
                <a:cs typeface="B Nazanin" pitchFamily="2" charset="-78"/>
              </a:rPr>
              <a:t>Library Management, 19(5), </a:t>
            </a:r>
            <a:r>
              <a:rPr lang="en-US" sz="2400" i="1" dirty="0">
                <a:solidFill>
                  <a:srgbClr val="FF0000"/>
                </a:solidFill>
                <a:cs typeface="B Nazanin" pitchFamily="2" charset="-78"/>
              </a:rPr>
              <a:t>333–338</a:t>
            </a:r>
            <a:r>
              <a:rPr lang="en-US" sz="2400" i="1" dirty="0">
                <a:cs typeface="B Nazanin" pitchFamily="2" charset="-78"/>
              </a:rPr>
              <a:t>.</a:t>
            </a:r>
            <a:endParaRPr lang="en-US" sz="2400" b="1" dirty="0">
              <a:cs typeface="B Nazanin" pitchFamily="2" charset="-78"/>
            </a:endParaRPr>
          </a:p>
          <a:p>
            <a:pPr>
              <a:buNone/>
              <a:defRPr/>
            </a:pPr>
            <a:r>
              <a:rPr lang="en-US" sz="2400" b="1" dirty="0">
                <a:solidFill>
                  <a:srgbClr val="0070C0"/>
                </a:solidFill>
              </a:rPr>
              <a:t>Vancouver:</a:t>
            </a:r>
            <a:endParaRPr lang="fa-IR" sz="2400" b="1" dirty="0">
              <a:solidFill>
                <a:srgbClr val="0070C0"/>
              </a:solidFill>
            </a:endParaRPr>
          </a:p>
          <a:p>
            <a:pPr>
              <a:buNone/>
              <a:defRPr/>
            </a:pPr>
            <a:r>
              <a:rPr lang="en-US" sz="2400" dirty="0">
                <a:cs typeface="B Nazanin" pitchFamily="2" charset="-78"/>
              </a:rPr>
              <a:t>    1.	Rochester M, Nicholson F. Management changes facing librarianship in Australia. Library Management. 1998;19(5):</a:t>
            </a:r>
            <a:r>
              <a:rPr lang="en-US" sz="2400" dirty="0" smtClean="0">
                <a:solidFill>
                  <a:srgbClr val="FF0000"/>
                </a:solidFill>
                <a:cs typeface="B Nazanin" pitchFamily="2" charset="-78"/>
              </a:rPr>
              <a:t>333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cs typeface="B Nazanin" pitchFamily="2" charset="-78"/>
              </a:rPr>
              <a:t>8</a:t>
            </a:r>
            <a:r>
              <a:rPr lang="en-US" sz="2400" dirty="0" smtClean="0">
                <a:cs typeface="B Nazanin" pitchFamily="2" charset="-78"/>
              </a:rPr>
              <a:t>.</a:t>
            </a:r>
            <a:endParaRPr lang="en-US" sz="2400" b="1" dirty="0">
              <a:cs typeface="B Nazanin" pitchFamily="2" charset="-78"/>
            </a:endParaRPr>
          </a:p>
          <a:p>
            <a:pPr>
              <a:buNone/>
              <a:defRPr/>
            </a:pPr>
            <a:r>
              <a:rPr lang="en-US" sz="2400" b="1" dirty="0">
                <a:solidFill>
                  <a:srgbClr val="0070C0"/>
                </a:solidFill>
              </a:rPr>
              <a:t>Chicago:</a:t>
            </a:r>
          </a:p>
          <a:p>
            <a:pPr algn="just">
              <a:buNone/>
              <a:defRPr/>
            </a:pPr>
            <a:r>
              <a:rPr lang="en-US" sz="2400" dirty="0"/>
              <a:t>   </a:t>
            </a:r>
            <a:r>
              <a:rPr lang="en-US" sz="2400" dirty="0">
                <a:cs typeface="B Nazanin" pitchFamily="2" charset="-78"/>
              </a:rPr>
              <a:t>Rochester, Maxine, and Fay Nicholson.</a:t>
            </a:r>
          </a:p>
          <a:p>
            <a:pPr lvl="1" algn="just">
              <a:buNone/>
              <a:defRPr/>
            </a:pPr>
            <a:r>
              <a:rPr lang="en-US" dirty="0">
                <a:cs typeface="B Nazanin" pitchFamily="2" charset="-78"/>
              </a:rPr>
              <a:t>  "Management Changes Facing Librarianship in Australia." </a:t>
            </a:r>
            <a:r>
              <a:rPr lang="en-US" i="1" dirty="0">
                <a:cs typeface="B Nazanin" pitchFamily="2" charset="-78"/>
              </a:rPr>
              <a:t>Library Management 19, no. 5 (1998): </a:t>
            </a:r>
            <a:r>
              <a:rPr lang="en-US" i="1" dirty="0" smtClean="0">
                <a:solidFill>
                  <a:srgbClr val="FF0000"/>
                </a:solidFill>
                <a:cs typeface="B Nazanin" pitchFamily="2" charset="-78"/>
              </a:rPr>
              <a:t>333–38</a:t>
            </a:r>
            <a:r>
              <a:rPr lang="en-US" i="1" dirty="0">
                <a:cs typeface="B Nazanin" pitchFamily="2" charset="-78"/>
              </a:rPr>
              <a:t>.</a:t>
            </a:r>
            <a:endParaRPr lang="en-US" b="1" dirty="0"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57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524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a-IR" sz="4000" dirty="0" smtClean="0"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4000" dirty="0" smtClean="0">
                <a:latin typeface="IranNastaliq" pitchFamily="18" charset="0"/>
                <a:cs typeface="IranNastaliq" pitchFamily="18" charset="0"/>
              </a:rPr>
              <a:t>شیوه های استناد در مدارک علمی و سرقت علمی</a:t>
            </a:r>
            <a:endParaRPr lang="en-US" sz="40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305615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a-IR" sz="2800" dirty="0" smtClean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2800" dirty="0" smtClean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دکتر سر رشته داری</a:t>
            </a:r>
          </a:p>
          <a:p>
            <a:pPr algn="ctr"/>
            <a:endParaRPr lang="fa-IR" sz="2800" dirty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  <a:p>
            <a:pPr algn="ctr"/>
            <a:r>
              <a:rPr lang="fa-IR" sz="2800" dirty="0" smtClean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میلاد سوری</a:t>
            </a:r>
          </a:p>
          <a:p>
            <a:pPr algn="ctr"/>
            <a:endParaRPr lang="fa-IR" sz="2800" dirty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/>
            <a:r>
              <a:rPr lang="fa-IR" sz="2800" dirty="0" smtClean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پاییز          </a:t>
            </a:r>
            <a:r>
              <a:rPr lang="fa-IR" sz="2800" dirty="0" smtClean="0">
                <a:solidFill>
                  <a:schemeClr val="bg1"/>
                </a:solidFill>
                <a:latin typeface="IranNastaliq" pitchFamily="18" charset="0"/>
                <a:cs typeface="B Nazanin" pitchFamily="2" charset="-78"/>
              </a:rPr>
              <a:t>1392   </a:t>
            </a:r>
            <a:endParaRPr lang="en-US" sz="2800" dirty="0">
              <a:solidFill>
                <a:schemeClr val="bg1"/>
              </a:solidFill>
              <a:latin typeface="IranNastaliq" pitchFamily="18" charset="0"/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72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7854696" cy="4066736"/>
          </a:xfrm>
        </p:spPr>
        <p:txBody>
          <a:bodyPr/>
          <a:lstStyle/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r>
              <a:rPr lang="fa-IR" sz="5400" dirty="0" smtClean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                                             سرقت علمی     یا      انتحال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90718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4400" dirty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سرقت علمی    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fa-IR" sz="2800" b="1" dirty="0" smtClean="0">
                <a:cs typeface="B Nazanin" pitchFamily="2" charset="-78"/>
              </a:rPr>
              <a:t>انتحال</a:t>
            </a:r>
            <a:r>
              <a:rPr lang="en-US" sz="2800" b="1" dirty="0" smtClean="0">
                <a:cs typeface="B Nazanin" pitchFamily="2" charset="-78"/>
              </a:rPr>
              <a:t>(plagiarism)</a:t>
            </a:r>
            <a:r>
              <a:rPr lang="fa-IR" sz="2800" b="1" dirty="0" smtClean="0">
                <a:cs typeface="B Nazanin" pitchFamily="2" charset="-78"/>
              </a:rPr>
              <a:t> در لغت به معنای به خود منصوب کردن است.</a:t>
            </a:r>
            <a:endParaRPr lang="en-US" sz="2800" b="1" dirty="0" smtClean="0">
              <a:cs typeface="B Nazanin" pitchFamily="2" charset="-78"/>
            </a:endParaRPr>
          </a:p>
          <a:p>
            <a:pPr algn="r" rtl="1"/>
            <a:r>
              <a:rPr lang="fa-IR" sz="2800" b="1" dirty="0" smtClean="0">
                <a:cs typeface="B Nazanin" pitchFamily="2" charset="-78"/>
              </a:rPr>
              <a:t>واژه نامه وبستر در تعریف این کلمه مینویسد:</a:t>
            </a:r>
          </a:p>
          <a:p>
            <a:pPr algn="r" rtl="1"/>
            <a:endParaRPr lang="fa-IR" sz="2800" b="1" dirty="0" smtClean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 smtClean="0">
                <a:cs typeface="B Nazanin" pitchFamily="2" charset="-78"/>
              </a:rPr>
              <a:t>دزدیدن ایده ها یا کلمات دیگری به نام خود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 smtClean="0">
                <a:cs typeface="B Nazanin" pitchFamily="2" charset="-78"/>
              </a:rPr>
              <a:t>استفاده از منابع اطلاعاتی بدون استناد به آن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800" b="1" dirty="0" smtClean="0">
                <a:cs typeface="B Nazanin" pitchFamily="2" charset="-78"/>
              </a:rPr>
              <a:t>ارائه ی اثری موجود به عنوان اندیشه و اثری جدید</a:t>
            </a:r>
          </a:p>
          <a:p>
            <a:pPr algn="r" rtl="1"/>
            <a:endParaRPr lang="fa-IR" sz="2800" b="1" dirty="0" smtClean="0">
              <a:cs typeface="B Nazanin" pitchFamily="2" charset="-78"/>
            </a:endParaRPr>
          </a:p>
          <a:p>
            <a:pPr algn="just" rtl="1"/>
            <a:r>
              <a:rPr lang="fa-IR" sz="2800" b="1" dirty="0" smtClean="0">
                <a:cs typeface="B Nazanin" pitchFamily="2" charset="-78"/>
              </a:rPr>
              <a:t>اگر شخصی مقاله یا کتابی را منتشر کرده و در ان از نوشته های دیگران به شکل مستقیم و غیر مستقیم استفاده کرده باشد و از اشاره به منابع نوشتار خود به شکل دقیق بپرهیزد یا در این کار کوتاهی نماید  و چنان وانمود کند که این نتایج محصول کار خود فرد است، این شخص مرتکب انتحال، سرقت علمی ، دزدی ادبی یا به تعبیر بعضی از اساتید </a:t>
            </a:r>
            <a:r>
              <a:rPr lang="fa-IR" sz="2800" b="1" dirty="0" smtClean="0">
                <a:solidFill>
                  <a:srgbClr val="00B0F0"/>
                </a:solidFill>
                <a:cs typeface="B Nazanin" pitchFamily="2" charset="-78"/>
              </a:rPr>
              <a:t>دزدی بی ادبانه </a:t>
            </a:r>
            <a:r>
              <a:rPr lang="fa-IR" sz="2800" b="1" dirty="0" smtClean="0">
                <a:cs typeface="B Nazanin" pitchFamily="2" charset="-78"/>
              </a:rPr>
              <a:t>شده است.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06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سرقت علمی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800" b="1" dirty="0">
                <a:cs typeface="B Nazanin" pitchFamily="2" charset="-78"/>
              </a:rPr>
              <a:t>در تحقق انتحال لازم نیست شخص حتما قصد سرقت داشته باشد.کافی است کمی در </a:t>
            </a:r>
            <a:r>
              <a:rPr lang="fa-IR" sz="2800" b="1" dirty="0" smtClean="0">
                <a:cs typeface="B Nazanin" pitchFamily="2" charset="-78"/>
              </a:rPr>
              <a:t>نحوه‏ی ارجاع </a:t>
            </a:r>
            <a:r>
              <a:rPr lang="fa-IR" sz="2800" b="1" dirty="0">
                <a:cs typeface="B Nazanin" pitchFamily="2" charset="-78"/>
              </a:rPr>
              <a:t>دهی خود کوتاهی کند تا متهم به انتحال </a:t>
            </a:r>
            <a:r>
              <a:rPr lang="fa-IR" sz="2800" b="1" dirty="0" smtClean="0">
                <a:cs typeface="B Nazanin" pitchFamily="2" charset="-78"/>
              </a:rPr>
              <a:t>شود</a:t>
            </a:r>
            <a:r>
              <a:rPr lang="en-US" sz="2800" b="1" dirty="0" smtClean="0">
                <a:cs typeface="B Nazanin" pitchFamily="2" charset="-78"/>
              </a:rPr>
              <a:t>.</a:t>
            </a:r>
          </a:p>
          <a:p>
            <a:pPr algn="r" rtl="1"/>
            <a:endParaRPr lang="en-US" sz="2800" b="1" dirty="0" smtClean="0">
              <a:latin typeface="IranNastaliq" pitchFamily="18" charset="0"/>
              <a:cs typeface="B Nazanin" pitchFamily="2" charset="-78"/>
            </a:endParaRPr>
          </a:p>
          <a:p>
            <a:pPr algn="r" rtl="1"/>
            <a:r>
              <a:rPr lang="fa-IR" sz="2800" b="1" dirty="0" smtClean="0">
                <a:latin typeface="IranNastaliq" pitchFamily="18" charset="0"/>
                <a:cs typeface="B Nazanin" pitchFamily="2" charset="-78"/>
              </a:rPr>
              <a:t>دلایلی که از نظر </a:t>
            </a:r>
            <a:r>
              <a:rPr lang="fa-I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ranNastaliq" pitchFamily="18" charset="0"/>
                <a:cs typeface="B Nazanin" pitchFamily="2" charset="-78"/>
              </a:rPr>
              <a:t>برگمن</a:t>
            </a:r>
            <a:r>
              <a:rPr lang="fa-IR" sz="2800" b="1" dirty="0" smtClean="0">
                <a:latin typeface="IranNastaliq" pitchFamily="18" charset="0"/>
                <a:cs typeface="B Nazanin" pitchFamily="2" charset="-78"/>
              </a:rPr>
              <a:t>، محققان، مخصوصا دانشجویان دست به انتحال میزنند به شرح زیر است:</a:t>
            </a:r>
          </a:p>
          <a:p>
            <a:pPr algn="r" rtl="1"/>
            <a:endParaRPr lang="fa-IR" sz="2800" b="1" dirty="0" smtClean="0">
              <a:latin typeface="IranNastaliq" pitchFamily="18" charset="0"/>
              <a:cs typeface="B Nazanin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fa-IR" sz="2800" b="1" dirty="0" smtClean="0">
                <a:latin typeface="IranNastaliq" pitchFamily="18" charset="0"/>
                <a:cs typeface="B Nazanin" pitchFamily="2" charset="-78"/>
              </a:rPr>
              <a:t>کمبود وقت و ترس از دست دادن نمره.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800" b="1" dirty="0" smtClean="0">
                <a:latin typeface="IranNastaliq" pitchFamily="18" charset="0"/>
                <a:cs typeface="B Nazanin" pitchFamily="2" charset="-78"/>
              </a:rPr>
              <a:t>کمبود دانش در مورد تلخیص و ارجاع درست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fa-IR" sz="2800" b="1" dirty="0" smtClean="0">
                <a:latin typeface="IranNastaliq" pitchFamily="18" charset="0"/>
                <a:cs typeface="B Nazanin" pitchFamily="2" charset="-78"/>
              </a:rPr>
              <a:t>بی اعتنایی به بعد اخلاقی انتحال و نادرستی آن</a:t>
            </a:r>
          </a:p>
          <a:p>
            <a:pPr marL="0" indent="0" algn="r" rtl="1">
              <a:buNone/>
            </a:pPr>
            <a:endParaRPr lang="fa-IR" dirty="0">
              <a:latin typeface="IranNastaliq" pitchFamily="18" charset="0"/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>
              <a:latin typeface="IranNastaliq" pitchFamily="18" charset="0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9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 خود سرقتی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2800" b="1" dirty="0" smtClean="0">
              <a:cs typeface="B Nazanin" pitchFamily="2" charset="-78"/>
            </a:endParaRPr>
          </a:p>
          <a:p>
            <a:pPr algn="just" rtl="1"/>
            <a:r>
              <a:rPr lang="fa-IR" sz="2800" b="1" dirty="0" smtClean="0">
                <a:cs typeface="B Nazanin" pitchFamily="2" charset="-78"/>
              </a:rPr>
              <a:t>همانطور که گفته شد اگر اثری موجود باشد و دوباره به عنوان اندیشه‏ای جدید ارائه شود انتحال رخ داده حتی اگر صاحب اثر خود فرد باشد که به آن خود سرقتی می گویند.</a:t>
            </a:r>
          </a:p>
          <a:p>
            <a:pPr algn="r" rtl="1"/>
            <a:r>
              <a:rPr lang="fa-IR" sz="2800" b="1" dirty="0" smtClean="0">
                <a:cs typeface="B Nazanin" pitchFamily="2" charset="-78"/>
              </a:rPr>
              <a:t>برای مرتکب نشدن به این عمل باید به وجود چنین اثری اذعان کرد.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93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17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>
              <a:latin typeface="IranNastaliq" pitchFamily="18" charset="0"/>
              <a:cs typeface="IranNastaliq" pitchFamily="18" charset="0"/>
            </a:endParaRPr>
          </a:p>
          <a:p>
            <a:pPr marL="0" indent="0" algn="ctr">
              <a:buNone/>
            </a:pPr>
            <a:r>
              <a:rPr lang="fa-IR" sz="4800" dirty="0" smtClean="0">
                <a:latin typeface="IranNastaliq" pitchFamily="18" charset="0"/>
                <a:cs typeface="IranNastaliq" pitchFamily="18" charset="0"/>
              </a:rPr>
              <a:t>مراجع</a:t>
            </a:r>
            <a:endParaRPr lang="en-US" sz="4800" dirty="0" smtClean="0">
              <a:latin typeface="IranNastaliq" pitchFamily="18" charset="0"/>
              <a:cs typeface="IranNastaliq" pitchFamily="18" charset="0"/>
            </a:endParaRPr>
          </a:p>
          <a:p>
            <a:pPr marL="0" indent="0" algn="r">
              <a:buNone/>
            </a:pPr>
            <a:endParaRPr lang="fa-IR" sz="2400" dirty="0" smtClean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حری;عباس و شاهبداغی ،اعظم(1385).شیوه های استناد در نگارش های علمی;رهنمود های بین المللی،انتشارات دانشگاه تهران.تهران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منصوریان;یزدان.سرقت علمی وروش های پیشگیری از ان.دانشگاه تربیت معلم</a:t>
            </a:r>
            <a:endParaRPr lang="en-US" sz="2400" dirty="0" smtClean="0">
              <a:cs typeface="B Nazanin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sz="2400" dirty="0" smtClean="0">
                <a:cs typeface="B Nazanin" pitchFamily="2" charset="-78"/>
              </a:rPr>
              <a:t>اسلامی;سید حسن.سرقت علمی در سطح دانشگاهی.دانشگاه ادیان و مذاهب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cs typeface="B Nazanin" pitchFamily="2" charset="-78"/>
              </a:rPr>
              <a:t>Refworks.com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cs typeface="B Nazanin" pitchFamily="2" charset="-78"/>
              </a:rPr>
              <a:t>ASME.org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cs typeface="B Nazanin" pitchFamily="2" charset="-78"/>
              </a:rPr>
              <a:t>Drmehrdad.com</a:t>
            </a:r>
            <a:endParaRPr lang="fa-IR" sz="2400" dirty="0" smtClean="0"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71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57200" y="228600"/>
            <a:ext cx="3886200" cy="1524000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با تشکر از توجه شما</a:t>
            </a:r>
            <a:endParaRPr lang="en-US" sz="4000" dirty="0">
              <a:solidFill>
                <a:schemeClr val="tx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19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95400"/>
          </a:xfrm>
        </p:spPr>
        <p:txBody>
          <a:bodyPr>
            <a:normAutofit/>
          </a:bodyPr>
          <a:lstStyle/>
          <a:p>
            <a:pPr algn="ctr" rtl="1"/>
            <a:r>
              <a:rPr lang="fa-I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  <a:t>معانی استناد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257800"/>
          </a:xfrm>
        </p:spPr>
        <p:txBody>
          <a:bodyPr>
            <a:normAutofit fontScale="70000" lnSpcReduction="20000"/>
          </a:bodyPr>
          <a:lstStyle/>
          <a:p>
            <a:pPr algn="r" rtl="1">
              <a:lnSpc>
                <a:spcPct val="110000"/>
              </a:lnSpc>
              <a:spcBef>
                <a:spcPct val="5000"/>
              </a:spcBef>
              <a:spcAft>
                <a:spcPct val="50000"/>
              </a:spcAft>
            </a:pPr>
            <a:r>
              <a:rPr lang="fa-IR" sz="3800" b="1" dirty="0" smtClean="0">
                <a:cs typeface="B Nazanin" pitchFamily="2" charset="-78"/>
              </a:rPr>
              <a:t>استناد </a:t>
            </a:r>
            <a:r>
              <a:rPr lang="fa-IR" sz="3800" b="1" dirty="0">
                <a:cs typeface="B Nazanin" pitchFamily="2" charset="-78"/>
              </a:rPr>
              <a:t>به معنای مدرک و ملاک قرار دادن چیزی و آن را پشتوانه عمل یا گفته خود </a:t>
            </a:r>
            <a:r>
              <a:rPr lang="fa-IR" sz="3800" b="1" dirty="0" smtClean="0">
                <a:cs typeface="B Nazanin" pitchFamily="2" charset="-78"/>
              </a:rPr>
              <a:t>قرار دادن است. </a:t>
            </a:r>
            <a:r>
              <a:rPr lang="fa-IR" sz="3800" b="1" dirty="0">
                <a:solidFill>
                  <a:schemeClr val="accent1"/>
                </a:solidFill>
                <a:cs typeface="B Nazanin" pitchFamily="2" charset="-78"/>
              </a:rPr>
              <a:t>(فرهنگ بزرگ سخن، انوری)</a:t>
            </a:r>
          </a:p>
          <a:p>
            <a:pPr algn="r" rtl="1">
              <a:lnSpc>
                <a:spcPct val="110000"/>
              </a:lnSpc>
              <a:spcBef>
                <a:spcPct val="5000"/>
              </a:spcBef>
              <a:spcAft>
                <a:spcPct val="50000"/>
              </a:spcAft>
            </a:pPr>
            <a:r>
              <a:rPr lang="fa-IR" sz="3800" b="1" dirty="0">
                <a:cs typeface="B Nazanin" pitchFamily="2" charset="-78"/>
              </a:rPr>
              <a:t> ذکر مطلبی به عنوان دلیل، مثال یا به منظور حمایت آن چه بیان شده </a:t>
            </a:r>
            <a:r>
              <a:rPr lang="fa-IR" sz="3800" b="1" dirty="0" smtClean="0">
                <a:cs typeface="B Nazanin" pitchFamily="2" charset="-78"/>
              </a:rPr>
              <a:t>است. </a:t>
            </a:r>
            <a:r>
              <a:rPr lang="fa-IR" sz="3800" b="1" dirty="0">
                <a:solidFill>
                  <a:schemeClr val="accent1"/>
                </a:solidFill>
                <a:cs typeface="B Nazanin" pitchFamily="2" charset="-78"/>
              </a:rPr>
              <a:t>(واژه نامه آکسفورد)</a:t>
            </a:r>
          </a:p>
          <a:p>
            <a:pPr algn="r" rtl="1">
              <a:lnSpc>
                <a:spcPct val="110000"/>
              </a:lnSpc>
              <a:spcBef>
                <a:spcPct val="5000"/>
              </a:spcBef>
              <a:spcAft>
                <a:spcPct val="50000"/>
              </a:spcAft>
            </a:pPr>
            <a:r>
              <a:rPr lang="fa-IR" sz="3800" b="1" dirty="0">
                <a:cs typeface="B Nazanin" pitchFamily="2" charset="-78"/>
              </a:rPr>
              <a:t> اشاره به سخن یا سند </a:t>
            </a:r>
            <a:r>
              <a:rPr lang="fa-IR" sz="3800" b="1" dirty="0" smtClean="0">
                <a:cs typeface="B Nazanin" pitchFamily="2" charset="-78"/>
              </a:rPr>
              <a:t>پیشین. </a:t>
            </a:r>
            <a:r>
              <a:rPr lang="fa-IR" sz="3800" b="1" dirty="0">
                <a:solidFill>
                  <a:schemeClr val="accent1"/>
                </a:solidFill>
                <a:cs typeface="B Nazanin" pitchFamily="2" charset="-78"/>
              </a:rPr>
              <a:t>(حری، 1362)</a:t>
            </a:r>
          </a:p>
          <a:p>
            <a:pPr algn="r" rtl="1">
              <a:lnSpc>
                <a:spcPct val="110000"/>
              </a:lnSpc>
              <a:spcBef>
                <a:spcPct val="5000"/>
              </a:spcBef>
              <a:spcAft>
                <a:spcPct val="50000"/>
              </a:spcAft>
            </a:pPr>
            <a:r>
              <a:rPr lang="fa-IR" sz="3800" b="1" dirty="0">
                <a:cs typeface="B Nazanin" pitchFamily="2" charset="-78"/>
              </a:rPr>
              <a:t> ارجاعات یک نویسنده به آثار پیشین مرتبط با موضوع نوشته </a:t>
            </a:r>
            <a:r>
              <a:rPr lang="fa-IR" sz="3800" b="1" dirty="0" smtClean="0">
                <a:cs typeface="B Nazanin" pitchFamily="2" charset="-78"/>
              </a:rPr>
              <a:t>اش. </a:t>
            </a:r>
            <a:r>
              <a:rPr lang="fa-IR" sz="3800" b="1" dirty="0">
                <a:solidFill>
                  <a:schemeClr val="accent1"/>
                </a:solidFill>
                <a:cs typeface="B Nazanin" pitchFamily="2" charset="-78"/>
              </a:rPr>
              <a:t>(دایره المعارف کنت) </a:t>
            </a:r>
            <a:endParaRPr lang="fa-IR" sz="3800" b="1" dirty="0" smtClean="0">
              <a:solidFill>
                <a:schemeClr val="accent1"/>
              </a:solidFill>
              <a:cs typeface="B Nazanin" pitchFamily="2" charset="-78"/>
            </a:endParaRPr>
          </a:p>
          <a:p>
            <a:pPr algn="r" rtl="1">
              <a:lnSpc>
                <a:spcPct val="110000"/>
              </a:lnSpc>
              <a:spcBef>
                <a:spcPct val="5000"/>
              </a:spcBef>
              <a:spcAft>
                <a:spcPct val="50000"/>
              </a:spcAft>
            </a:pPr>
            <a:r>
              <a:rPr lang="fa-IR" sz="3800" b="1" dirty="0">
                <a:cs typeface="B Nazanin" pitchFamily="2" charset="-78"/>
              </a:rPr>
              <a:t>آیه، حدیث یا سخنی و مانند آن را سند قرار دادن و بدان تمسک </a:t>
            </a:r>
            <a:r>
              <a:rPr lang="fa-IR" sz="3800" b="1" dirty="0" smtClean="0">
                <a:cs typeface="B Nazanin" pitchFamily="2" charset="-78"/>
              </a:rPr>
              <a:t>جستن. </a:t>
            </a:r>
            <a:r>
              <a:rPr lang="fa-IR" sz="3800" b="1" dirty="0">
                <a:solidFill>
                  <a:schemeClr val="accent1"/>
                </a:solidFill>
                <a:cs typeface="B Nazanin" pitchFamily="2" charset="-78"/>
              </a:rPr>
              <a:t>(فرهنگ معین)</a:t>
            </a:r>
          </a:p>
          <a:p>
            <a:pPr algn="r" rtl="1">
              <a:lnSpc>
                <a:spcPct val="110000"/>
              </a:lnSpc>
              <a:spcBef>
                <a:spcPct val="5000"/>
              </a:spcBef>
              <a:spcAft>
                <a:spcPct val="50000"/>
              </a:spcAft>
            </a:pPr>
            <a:r>
              <a:rPr lang="fa-IR" sz="3800" b="1" dirty="0" smtClean="0">
                <a:cs typeface="B Nazanin" pitchFamily="2" charset="-78"/>
              </a:rPr>
              <a:t>...</a:t>
            </a:r>
          </a:p>
          <a:p>
            <a:pPr marL="0" indent="0" algn="r" rtl="1">
              <a:buNone/>
            </a:pP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9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  <a:t>استناد در سیر تاریخ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marL="609600" indent="-609600" algn="just" rtl="1">
              <a:lnSpc>
                <a:spcPct val="105000"/>
              </a:lnSpc>
              <a:spcBef>
                <a:spcPct val="10000"/>
              </a:spcBef>
              <a:spcAft>
                <a:spcPct val="25000"/>
              </a:spcAft>
            </a:pPr>
            <a:r>
              <a:rPr lang="fa-IR" sz="2400" b="1" dirty="0" smtClean="0">
                <a:cs typeface="B Nazanin" pitchFamily="2" charset="-78"/>
              </a:rPr>
              <a:t>روایت </a:t>
            </a:r>
            <a:r>
              <a:rPr lang="fa-IR" sz="2400" b="1" dirty="0">
                <a:cs typeface="B Nazanin" pitchFamily="2" charset="-78"/>
              </a:rPr>
              <a:t>شعر شعرا جزء </a:t>
            </a:r>
            <a:r>
              <a:rPr lang="fa-IR" sz="2400" b="1" dirty="0">
                <a:solidFill>
                  <a:schemeClr val="accent1"/>
                </a:solidFill>
                <a:cs typeface="B Nazanin" pitchFamily="2" charset="-78"/>
              </a:rPr>
              <a:t>نخستین</a:t>
            </a:r>
            <a:r>
              <a:rPr lang="fa-IR" sz="2400" b="1" dirty="0">
                <a:cs typeface="B Nazanin" pitchFamily="2" charset="-78"/>
              </a:rPr>
              <a:t> حرکات برای رسمیت بخشیدن به استناد بوده است.</a:t>
            </a:r>
            <a:endParaRPr lang="en-US" sz="2400" b="1" dirty="0">
              <a:cs typeface="B Nazanin" pitchFamily="2" charset="-78"/>
            </a:endParaRPr>
          </a:p>
          <a:p>
            <a:pPr marL="609600" indent="-609600" algn="just" rtl="1">
              <a:lnSpc>
                <a:spcPct val="105000"/>
              </a:lnSpc>
              <a:spcBef>
                <a:spcPct val="10000"/>
              </a:spcBef>
              <a:spcAft>
                <a:spcPct val="25000"/>
              </a:spcAft>
            </a:pPr>
            <a:r>
              <a:rPr lang="fa-IR" sz="2400" b="1" dirty="0">
                <a:cs typeface="B Nazanin" pitchFamily="2" charset="-78"/>
              </a:rPr>
              <a:t>پس از ظهور اسلام، شاخه جدیدی از علم به نام </a:t>
            </a:r>
            <a:r>
              <a:rPr lang="fa-IR" sz="2400" b="1" dirty="0">
                <a:solidFill>
                  <a:schemeClr val="accent1"/>
                </a:solidFill>
                <a:cs typeface="B Nazanin" pitchFamily="2" charset="-78"/>
              </a:rPr>
              <a:t>علم الحدیث</a:t>
            </a:r>
            <a:r>
              <a:rPr lang="fa-IR" sz="2400" b="1" dirty="0">
                <a:cs typeface="B Nazanin" pitchFamily="2" charset="-78"/>
              </a:rPr>
              <a:t> در قرن اول هجری شکل گرفت.</a:t>
            </a:r>
            <a:endParaRPr lang="en-US" sz="2400" b="1" dirty="0">
              <a:cs typeface="B Nazanin" pitchFamily="2" charset="-78"/>
            </a:endParaRPr>
          </a:p>
          <a:p>
            <a:pPr marL="609600" indent="-609600" algn="just" rtl="1">
              <a:lnSpc>
                <a:spcPct val="105000"/>
              </a:lnSpc>
              <a:spcBef>
                <a:spcPct val="10000"/>
              </a:spcBef>
              <a:spcAft>
                <a:spcPct val="25000"/>
              </a:spcAft>
            </a:pPr>
            <a:r>
              <a:rPr lang="fa-IR" sz="2400" b="1" dirty="0">
                <a:cs typeface="B Nazanin" pitchFamily="2" charset="-78"/>
              </a:rPr>
              <a:t>در این علم، امر استناد یا اسناد به دلیل نقش حساسی که در انعکاس احادیث و سخن </a:t>
            </a:r>
            <a:r>
              <a:rPr lang="fa-IR" sz="2400" b="1" dirty="0">
                <a:solidFill>
                  <a:schemeClr val="accent1"/>
                </a:solidFill>
                <a:cs typeface="B Nazanin" pitchFamily="2" charset="-78"/>
              </a:rPr>
              <a:t>معصومین</a:t>
            </a:r>
            <a:r>
              <a:rPr lang="fa-IR" sz="2400" b="1" dirty="0">
                <a:cs typeface="B Nazanin" pitchFamily="2" charset="-78"/>
              </a:rPr>
              <a:t> داشت از اهمیت خاصی برخوردار بود.</a:t>
            </a:r>
            <a:endParaRPr lang="en-US" sz="2400" b="1" dirty="0">
              <a:cs typeface="B Nazanin" pitchFamily="2" charset="-78"/>
            </a:endParaRPr>
          </a:p>
          <a:p>
            <a:pPr marL="609600" indent="-609600" algn="just" rtl="1">
              <a:lnSpc>
                <a:spcPct val="105000"/>
              </a:lnSpc>
              <a:spcBef>
                <a:spcPct val="10000"/>
              </a:spcBef>
              <a:spcAft>
                <a:spcPct val="25000"/>
              </a:spcAft>
            </a:pPr>
            <a:r>
              <a:rPr lang="fa-IR" sz="2400" b="1" dirty="0">
                <a:cs typeface="B Nazanin" pitchFamily="2" charset="-78"/>
              </a:rPr>
              <a:t>در علم الحدیث، </a:t>
            </a:r>
            <a:r>
              <a:rPr lang="fa-IR" sz="2400" b="1" dirty="0" smtClean="0">
                <a:cs typeface="B Nazanin" pitchFamily="2" charset="-78"/>
              </a:rPr>
              <a:t>اس</a:t>
            </a:r>
            <a:r>
              <a:rPr lang="fa-IR" sz="2400" b="1" dirty="0">
                <a:cs typeface="B Nazanin" pitchFamily="2" charset="-78"/>
              </a:rPr>
              <a:t>ت</a:t>
            </a:r>
            <a:r>
              <a:rPr lang="fa-IR" sz="2400" b="1" dirty="0" smtClean="0">
                <a:cs typeface="B Nazanin" pitchFamily="2" charset="-78"/>
              </a:rPr>
              <a:t>ناد </a:t>
            </a:r>
            <a:r>
              <a:rPr lang="fa-IR" sz="2400" b="1" dirty="0">
                <a:cs typeface="B Nazanin" pitchFamily="2" charset="-78"/>
              </a:rPr>
              <a:t>هر حدیث به زنجیره ناقلان (سلسله سند) </a:t>
            </a:r>
            <a:r>
              <a:rPr lang="fa-IR" sz="2400" b="1" dirty="0">
                <a:solidFill>
                  <a:srgbClr val="990000"/>
                </a:solidFill>
                <a:cs typeface="B Nazanin" pitchFamily="2" charset="-78"/>
              </a:rPr>
              <a:t>عنصر اساسی</a:t>
            </a:r>
            <a:r>
              <a:rPr lang="fa-IR" sz="2400" b="1" dirty="0">
                <a:cs typeface="B Nazanin" pitchFamily="2" charset="-78"/>
              </a:rPr>
              <a:t> تشخیص صحت و اعتبار احادیث شمرده میشد (حری، 1362).</a:t>
            </a:r>
            <a:endParaRPr lang="en-US" sz="2400" b="1" dirty="0">
              <a:cs typeface="B Nazanin" pitchFamily="2" charset="-78"/>
            </a:endParaRPr>
          </a:p>
          <a:p>
            <a:pPr marL="609600" indent="-609600" algn="just" rtl="1">
              <a:lnSpc>
                <a:spcPct val="105000"/>
              </a:lnSpc>
              <a:spcBef>
                <a:spcPct val="10000"/>
              </a:spcBef>
              <a:spcAft>
                <a:spcPct val="25000"/>
              </a:spcAft>
            </a:pPr>
            <a:r>
              <a:rPr lang="fa-IR" sz="2400" b="1" dirty="0" smtClean="0">
                <a:cs typeface="B Nazanin" pitchFamily="2" charset="-78"/>
              </a:rPr>
              <a:t>از </a:t>
            </a:r>
            <a:r>
              <a:rPr lang="fa-IR" sz="2400" b="1" dirty="0">
                <a:cs typeface="B Nazanin" pitchFamily="2" charset="-78"/>
              </a:rPr>
              <a:t>قرن سوم، به دلیل گسترش دانش و اخص گرایی، ضرورت ذکر نام اساتید کمرنگ تر شد و به جای آن </a:t>
            </a:r>
            <a:r>
              <a:rPr lang="fa-IR" sz="2400" b="1" dirty="0" smtClean="0">
                <a:cs typeface="B Nazanin" pitchFamily="2" charset="-78"/>
              </a:rPr>
              <a:t>نویسندگان، </a:t>
            </a:r>
            <a:r>
              <a:rPr lang="fa-IR" sz="2400" b="1" dirty="0">
                <a:solidFill>
                  <a:schemeClr val="accent1"/>
                </a:solidFill>
                <a:cs typeface="B Nazanin" pitchFamily="2" charset="-78"/>
              </a:rPr>
              <a:t>فهرست </a:t>
            </a:r>
            <a:r>
              <a:rPr lang="fa-IR" sz="2400" b="1" dirty="0" smtClean="0">
                <a:solidFill>
                  <a:schemeClr val="accent1"/>
                </a:solidFill>
                <a:cs typeface="B Nazanin" pitchFamily="2" charset="-78"/>
              </a:rPr>
              <a:t>مراجعی</a:t>
            </a: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را که از آن ها در تألیف اثر خود استفاده کرده بودند، به کتاب افزودند </a:t>
            </a:r>
            <a:r>
              <a:rPr lang="fa-IR" sz="2400" b="1" dirty="0" smtClean="0">
                <a:cs typeface="B Nazanin" pitchFamily="2" charset="-78"/>
              </a:rPr>
              <a:t>.</a:t>
            </a:r>
          </a:p>
          <a:p>
            <a:pPr marL="0" indent="0" algn="r" rtl="1">
              <a:lnSpc>
                <a:spcPct val="105000"/>
              </a:lnSpc>
              <a:spcBef>
                <a:spcPct val="10000"/>
              </a:spcBef>
              <a:spcAft>
                <a:spcPct val="25000"/>
              </a:spcAft>
              <a:buNone/>
            </a:pPr>
            <a:endParaRPr lang="en-US" sz="2800" dirty="0">
              <a:cs typeface="B Titr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40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15000"/>
              </a:lnSpc>
              <a:spcBef>
                <a:spcPct val="15000"/>
              </a:spcBef>
              <a:spcAft>
                <a:spcPct val="20000"/>
              </a:spcAft>
              <a:buNone/>
            </a:pPr>
            <a:endParaRPr lang="fa-IR" sz="3200" b="1" dirty="0" smtClean="0">
              <a:cs typeface="B Nazanin" pitchFamily="2" charset="-78"/>
            </a:endParaRPr>
          </a:p>
          <a:p>
            <a:pPr marL="0" indent="0" algn="just" rtl="1">
              <a:lnSpc>
                <a:spcPct val="115000"/>
              </a:lnSpc>
              <a:spcBef>
                <a:spcPct val="15000"/>
              </a:spcBef>
              <a:spcAft>
                <a:spcPct val="20000"/>
              </a:spcAft>
              <a:buNone/>
            </a:pPr>
            <a:r>
              <a:rPr lang="fa-IR" sz="2800" b="1" dirty="0" smtClean="0">
                <a:cs typeface="B Nazanin" pitchFamily="2" charset="-78"/>
              </a:rPr>
              <a:t>ارجاعات </a:t>
            </a:r>
            <a:r>
              <a:rPr lang="fa-IR" sz="2800" b="1" dirty="0">
                <a:cs typeface="B Nazanin" pitchFamily="2" charset="-78"/>
              </a:rPr>
              <a:t>به آثار پیشین از حدود 1850 م. در مجلات علمی ظاهر شده </a:t>
            </a:r>
            <a:r>
              <a:rPr lang="fa-IR" sz="2800" b="1" dirty="0" smtClean="0">
                <a:cs typeface="B Nazanin" pitchFamily="2" charset="-78"/>
              </a:rPr>
              <a:t>است.اما </a:t>
            </a:r>
            <a:r>
              <a:rPr lang="fa-IR" sz="2800" b="1" dirty="0">
                <a:solidFill>
                  <a:schemeClr val="accent1"/>
                </a:solidFill>
                <a:cs typeface="B Nazanin" pitchFamily="2" charset="-78"/>
              </a:rPr>
              <a:t>شواهد</a:t>
            </a:r>
            <a:r>
              <a:rPr lang="fa-IR" sz="2800" b="1" dirty="0">
                <a:cs typeface="B Nazanin" pitchFamily="2" charset="-78"/>
              </a:rPr>
              <a:t> نشان می دهد که پیشینیان به ضرورت درج استنادها واقف بوده اند، به عنوان مثال:</a:t>
            </a:r>
          </a:p>
          <a:p>
            <a:pPr lvl="1" algn="just" rtl="1">
              <a:lnSpc>
                <a:spcPct val="11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fa-IR" sz="2800" b="1" dirty="0">
                <a:solidFill>
                  <a:schemeClr val="accent1"/>
                </a:solidFill>
                <a:cs typeface="B Nazanin" pitchFamily="2" charset="-78"/>
              </a:rPr>
              <a:t>هرودت</a:t>
            </a:r>
            <a:r>
              <a:rPr lang="fa-IR" sz="2800" b="1" dirty="0">
                <a:cs typeface="B Nazanin" pitchFamily="2" charset="-78"/>
              </a:rPr>
              <a:t> </a:t>
            </a:r>
            <a:r>
              <a:rPr lang="fa-IR" sz="2800" b="1" dirty="0" smtClean="0">
                <a:cs typeface="B Nazanin" pitchFamily="2" charset="-78"/>
              </a:rPr>
              <a:t>به </a:t>
            </a:r>
            <a:r>
              <a:rPr lang="fa-IR" sz="2800" b="1" dirty="0">
                <a:cs typeface="B Nazanin" pitchFamily="2" charset="-78"/>
              </a:rPr>
              <a:t>بیتی از اودیسه هومر استناد کرده است،</a:t>
            </a:r>
          </a:p>
          <a:p>
            <a:pPr lvl="1" algn="just" rtl="1">
              <a:lnSpc>
                <a:spcPct val="115000"/>
              </a:lnSpc>
              <a:spcBef>
                <a:spcPct val="15000"/>
              </a:spcBef>
              <a:spcAft>
                <a:spcPct val="20000"/>
              </a:spcAft>
            </a:pPr>
            <a:r>
              <a:rPr lang="fa-IR" sz="2800" b="1" dirty="0">
                <a:solidFill>
                  <a:schemeClr val="accent1"/>
                </a:solidFill>
                <a:cs typeface="B Nazanin" pitchFamily="2" charset="-78"/>
              </a:rPr>
              <a:t>پلینی</a:t>
            </a:r>
            <a:r>
              <a:rPr lang="fa-IR" sz="2800" b="1" dirty="0">
                <a:cs typeface="B Nazanin" pitchFamily="2" charset="-78"/>
              </a:rPr>
              <a:t> (23- 79 م.) در مجموعه تاریخ طبیعی خود، </a:t>
            </a:r>
            <a:r>
              <a:rPr lang="fa-IR" sz="2800" b="1" dirty="0" smtClean="0">
                <a:cs typeface="B Nazanin" pitchFamily="2" charset="-78"/>
              </a:rPr>
              <a:t>منابعی </a:t>
            </a:r>
            <a:r>
              <a:rPr lang="fa-IR" sz="2800" b="1" dirty="0">
                <a:cs typeface="B Nazanin" pitchFamily="2" charset="-78"/>
              </a:rPr>
              <a:t>را که برای نوشتن کتاب خود از آن ها استفاده کرده است، </a:t>
            </a:r>
            <a:r>
              <a:rPr lang="fa-IR" sz="2800" b="1" dirty="0" smtClean="0">
                <a:cs typeface="B Nazanin" pitchFamily="2" charset="-78"/>
              </a:rPr>
              <a:t>نام </a:t>
            </a:r>
            <a:r>
              <a:rPr lang="fa-IR" sz="2800" b="1" dirty="0">
                <a:cs typeface="B Nazanin" pitchFamily="2" charset="-78"/>
              </a:rPr>
              <a:t>برده است.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5240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fa-IR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IranNastaliq" pitchFamily="18" charset="0"/>
              <a:cs typeface="IranNastaliq" pitchFamily="18" charset="0"/>
            </a:endParaRPr>
          </a:p>
          <a:p>
            <a:pPr algn="ctr" rtl="1"/>
            <a:r>
              <a:rPr lang="fa-I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  <a:t>استناد </a:t>
            </a:r>
            <a:r>
              <a:rPr lang="fa-IR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  <a:t>در سیر تاریخ</a:t>
            </a:r>
            <a:endParaRPr lang="en-US" sz="4400" dirty="0"/>
          </a:p>
          <a:p>
            <a:pPr algn="ctr" rtl="1"/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95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  <a:t>نیاز به استناد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648200"/>
          </a:xfrm>
        </p:spPr>
        <p:txBody>
          <a:bodyPr>
            <a:normAutofit fontScale="92500"/>
          </a:bodyPr>
          <a:lstStyle/>
          <a:p>
            <a:pPr marL="0" indent="0" algn="just" rtl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None/>
            </a:pPr>
            <a:r>
              <a:rPr lang="fa-IR" sz="2800" b="1" dirty="0">
                <a:cs typeface="B Nazanin" pitchFamily="2" charset="-78"/>
              </a:rPr>
              <a:t>گارفیلد در طی یک دوره ده ساله در دهه 1960 آزمون معروف به </a:t>
            </a:r>
            <a:r>
              <a:rPr lang="fa-IR" sz="2800" b="1" dirty="0">
                <a:solidFill>
                  <a:schemeClr val="accent1"/>
                </a:solidFill>
                <a:cs typeface="B Nazanin" pitchFamily="2" charset="-78"/>
              </a:rPr>
              <a:t>آزمون گارفیلد</a:t>
            </a:r>
            <a:r>
              <a:rPr lang="fa-IR" sz="2800" b="1" dirty="0">
                <a:cs typeface="B Nazanin" pitchFamily="2" charset="-78"/>
              </a:rPr>
              <a:t> را بر روی دانشجویان خود انجام داد.</a:t>
            </a:r>
            <a:endParaRPr lang="en-US" sz="2800" b="1" dirty="0">
              <a:cs typeface="B Nazanin" pitchFamily="2" charset="-78"/>
            </a:endParaRPr>
          </a:p>
          <a:p>
            <a:pPr marL="0" indent="0" algn="just" rtl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None/>
            </a:pPr>
            <a:r>
              <a:rPr lang="fa-IR" sz="2800" b="1" dirty="0">
                <a:cs typeface="B Nazanin" pitchFamily="2" charset="-78"/>
              </a:rPr>
              <a:t> وی مقاله ای از خود را که فاقد هر گونه استنادی بود به دانشجویان خود می داد و از آن ها می خواست که در هر قسمت از مقاله که لازم می دانند، جای یک </a:t>
            </a:r>
            <a:r>
              <a:rPr lang="fa-IR" sz="2800" b="1" dirty="0">
                <a:solidFill>
                  <a:schemeClr val="accent1"/>
                </a:solidFill>
                <a:cs typeface="B Nazanin" pitchFamily="2" charset="-78"/>
              </a:rPr>
              <a:t>رفرنس جا افتاده</a:t>
            </a:r>
            <a:r>
              <a:rPr lang="fa-IR" sz="2800" b="1" dirty="0">
                <a:cs typeface="B Nazanin" pitchFamily="2" charset="-78"/>
              </a:rPr>
              <a:t> را مشخص کنند.</a:t>
            </a:r>
            <a:endParaRPr lang="en-US" sz="2800" b="1" dirty="0">
              <a:cs typeface="B Nazanin" pitchFamily="2" charset="-78"/>
            </a:endParaRPr>
          </a:p>
          <a:p>
            <a:pPr marL="0" indent="0" algn="just" rtl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None/>
            </a:pPr>
            <a:r>
              <a:rPr lang="fa-IR" sz="2800" b="1" dirty="0">
                <a:cs typeface="B Nazanin" pitchFamily="2" charset="-78"/>
              </a:rPr>
              <a:t>تعداد این استنادهای پیشنهادی بین 15 تا 74 بود که میانگین آن ها رقم 45 بود. این رقم به تعداد واقعی رفرنس های مقاله (41) بسیار نزدیک بود.</a:t>
            </a:r>
            <a:endParaRPr lang="en-US" sz="2800" b="1" dirty="0">
              <a:cs typeface="B Nazanin" pitchFamily="2" charset="-78"/>
            </a:endParaRPr>
          </a:p>
          <a:p>
            <a:pPr marL="0" indent="0" algn="just" rtl="1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None/>
            </a:pPr>
            <a:r>
              <a:rPr lang="fa-IR" sz="2800" b="1" dirty="0">
                <a:cs typeface="B Nazanin" pitchFamily="2" charset="-78"/>
              </a:rPr>
              <a:t> </a:t>
            </a:r>
            <a:r>
              <a:rPr lang="fa-IR" sz="2800" b="1" dirty="0">
                <a:solidFill>
                  <a:srgbClr val="CC3300"/>
                </a:solidFill>
                <a:cs typeface="B Nazanin" pitchFamily="2" charset="-78"/>
              </a:rPr>
              <a:t>نتیجه:</a:t>
            </a:r>
            <a:r>
              <a:rPr lang="fa-IR" sz="2800" b="1" dirty="0">
                <a:cs typeface="B Nazanin" pitchFamily="2" charset="-78"/>
              </a:rPr>
              <a:t> هرگز گمان نبرید که دیگران نمی فهمند که شما رفرنسی را حذف کرده اید یا بدان استناد نداده اید!!! </a:t>
            </a:r>
            <a:endParaRPr lang="en-US" sz="2800" b="1" dirty="0">
              <a:cs typeface="B Nazanin" pitchFamily="2" charset="-78"/>
            </a:endParaRPr>
          </a:p>
          <a:p>
            <a:pPr marL="0" indent="0" algn="r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2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sz="4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  <a:t>دلایل استناد</a:t>
            </a:r>
            <a:endParaRPr lang="en-US" sz="5300" dirty="0">
              <a:solidFill>
                <a:schemeClr val="tx1">
                  <a:lumMod val="95000"/>
                  <a:lumOff val="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029200"/>
          </a:xfrm>
        </p:spPr>
        <p:txBody>
          <a:bodyPr>
            <a:normAutofit/>
          </a:bodyPr>
          <a:lstStyle/>
          <a:p>
            <a:pPr marL="609600" indent="-609600" algn="just" rtl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AutoNum type="arabicPeriod"/>
            </a:pPr>
            <a:r>
              <a:rPr lang="fa-IR" sz="2800" b="1" dirty="0" smtClean="0">
                <a:cs typeface="B Nazanin" pitchFamily="2" charset="-78"/>
              </a:rPr>
              <a:t>ارائه </a:t>
            </a:r>
            <a:r>
              <a:rPr lang="fa-IR" sz="2800" b="1" dirty="0">
                <a:cs typeface="B Nazanin" pitchFamily="2" charset="-78"/>
              </a:rPr>
              <a:t>زمینه های مطالعاتی</a:t>
            </a:r>
          </a:p>
          <a:p>
            <a:pPr marL="609600" indent="-609600" algn="just" rtl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AutoNum type="arabicPeriod"/>
            </a:pPr>
            <a:r>
              <a:rPr lang="fa-IR" sz="2800" b="1" dirty="0" smtClean="0">
                <a:cs typeface="B Nazanin" pitchFamily="2" charset="-78"/>
              </a:rPr>
              <a:t>اصلاح </a:t>
            </a:r>
            <a:r>
              <a:rPr lang="fa-IR" sz="2800" b="1" dirty="0">
                <a:cs typeface="B Nazanin" pitchFamily="2" charset="-78"/>
              </a:rPr>
              <a:t>اثر دیگران</a:t>
            </a:r>
          </a:p>
          <a:p>
            <a:pPr marL="609600" indent="-609600" algn="just" rtl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AutoNum type="arabicPeriod"/>
            </a:pPr>
            <a:r>
              <a:rPr lang="fa-IR" sz="2800" b="1" dirty="0">
                <a:cs typeface="B Nazanin" pitchFamily="2" charset="-78"/>
              </a:rPr>
              <a:t>نقد آثار پیشین</a:t>
            </a:r>
          </a:p>
          <a:p>
            <a:pPr marL="609600" indent="-609600" algn="just" rtl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AutoNum type="arabicPeriod"/>
            </a:pPr>
            <a:r>
              <a:rPr lang="fa-IR" sz="2800" b="1" dirty="0">
                <a:cs typeface="B Nazanin" pitchFamily="2" charset="-78"/>
              </a:rPr>
              <a:t>اثبات ادعا</a:t>
            </a:r>
          </a:p>
          <a:p>
            <a:pPr marL="609600" indent="-609600" algn="just" rtl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AutoNum type="arabicPeriod"/>
            </a:pPr>
            <a:r>
              <a:rPr lang="fa-IR" sz="2800" b="1" dirty="0">
                <a:cs typeface="B Nazanin" pitchFamily="2" charset="-78"/>
              </a:rPr>
              <a:t>آگاه سازی محققان از آثار در دست انتشار</a:t>
            </a:r>
            <a:endParaRPr lang="en-US" sz="2800" b="1" dirty="0">
              <a:cs typeface="B Nazanin" pitchFamily="2" charset="-78"/>
            </a:endParaRPr>
          </a:p>
          <a:p>
            <a:pPr marL="609600" indent="-609600" algn="just" rtl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AutoNum type="arabicPeriod"/>
            </a:pPr>
            <a:r>
              <a:rPr lang="fa-IR" sz="2800" b="1" dirty="0">
                <a:cs typeface="B Nazanin" pitchFamily="2" charset="-78"/>
              </a:rPr>
              <a:t>هدایت مخاطبان به آثاری که نمایه نشده اند یا به شکلی مطلوب منتشر نشده اند</a:t>
            </a:r>
          </a:p>
          <a:p>
            <a:pPr marL="609600" indent="-609600" algn="just" rtl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AutoNum type="arabicPeriod"/>
            </a:pPr>
            <a:r>
              <a:rPr lang="fa-IR" sz="2800" b="1" dirty="0" smtClean="0">
                <a:cs typeface="B Nazanin" pitchFamily="2" charset="-78"/>
              </a:rPr>
              <a:t>منازعه </a:t>
            </a:r>
            <a:r>
              <a:rPr lang="fa-IR" sz="2800" b="1" dirty="0">
                <a:cs typeface="B Nazanin" pitchFamily="2" charset="-78"/>
              </a:rPr>
              <a:t>با </a:t>
            </a:r>
            <a:r>
              <a:rPr lang="fa-IR" sz="2800" b="1" dirty="0" smtClean="0">
                <a:cs typeface="B Nazanin" pitchFamily="2" charset="-78"/>
              </a:rPr>
              <a:t>ادعای </a:t>
            </a:r>
            <a:r>
              <a:rPr lang="fa-IR" sz="2800" b="1" dirty="0">
                <a:cs typeface="B Nazanin" pitchFamily="2" charset="-78"/>
              </a:rPr>
              <a:t>دیگران </a:t>
            </a:r>
            <a:endParaRPr lang="fa-IR" sz="2800" b="1" dirty="0" smtClean="0">
              <a:cs typeface="B Nazanin" pitchFamily="2" charset="-78"/>
            </a:endParaRPr>
          </a:p>
          <a:p>
            <a:pPr marL="609600" indent="-609600" algn="just" rtl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AutoNum type="arabicPeriod"/>
            </a:pPr>
            <a:r>
              <a:rPr lang="fa-IR" sz="2800" b="1" dirty="0">
                <a:cs typeface="B Nazanin" pitchFamily="2" charset="-78"/>
              </a:rPr>
              <a:t>تجلیل از </a:t>
            </a:r>
            <a:r>
              <a:rPr lang="fa-IR" sz="2800" b="1" dirty="0" smtClean="0">
                <a:cs typeface="B Nazanin" pitchFamily="2" charset="-78"/>
              </a:rPr>
              <a:t>پیشکسوتان</a:t>
            </a:r>
          </a:p>
          <a:p>
            <a:pPr marL="609600" indent="-609600" algn="just" rtl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AutoNum type="arabicPeriod"/>
            </a:pPr>
            <a:r>
              <a:rPr lang="fa-IR" sz="2800" b="1" dirty="0">
                <a:cs typeface="B Nazanin" pitchFamily="2" charset="-78"/>
              </a:rPr>
              <a:t>اعتباربخشی به آثار مرتبط (تجلیل از همکاران)</a:t>
            </a:r>
          </a:p>
          <a:p>
            <a:pPr marL="609600" indent="-609600" algn="just" rtl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AutoNum type="arabicPeriod"/>
            </a:pPr>
            <a:endParaRPr lang="fa-IR" sz="2400" dirty="0">
              <a:cs typeface="B Nazanin" pitchFamily="2" charset="-78"/>
            </a:endParaRPr>
          </a:p>
          <a:p>
            <a:pPr marL="609600" indent="-609600" algn="just" rtl="1">
              <a:spcBef>
                <a:spcPct val="10000"/>
              </a:spcBef>
              <a:spcAft>
                <a:spcPct val="5000"/>
              </a:spcAft>
              <a:buFont typeface="Wingdings" pitchFamily="2" charset="2"/>
              <a:buAutoNum type="arabicPeriod"/>
            </a:pPr>
            <a:endParaRPr lang="en-US" sz="2400" dirty="0">
              <a:cs typeface="B Nazanin" pitchFamily="2" charset="-7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74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  <a:t>کاربردهای استناد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648200"/>
          </a:xfrm>
        </p:spPr>
        <p:txBody>
          <a:bodyPr>
            <a:normAutofit/>
          </a:bodyPr>
          <a:lstStyle/>
          <a:p>
            <a:pPr marL="609600" indent="-609600" algn="just" rtl="1">
              <a:lnSpc>
                <a:spcPct val="11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fa-IR" sz="2800" b="1" dirty="0" smtClean="0">
                <a:cs typeface="B Nazanin" pitchFamily="2" charset="-78"/>
              </a:rPr>
              <a:t>پیگیری </a:t>
            </a:r>
            <a:r>
              <a:rPr lang="fa-IR" sz="2800" b="1" dirty="0">
                <a:cs typeface="B Nazanin" pitchFamily="2" charset="-78"/>
              </a:rPr>
              <a:t>خط سیر و تحول یک اندیشه در طول زمان</a:t>
            </a:r>
          </a:p>
          <a:p>
            <a:pPr marL="609600" indent="-609600" algn="just" rtl="1">
              <a:lnSpc>
                <a:spcPct val="11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fa-IR" sz="2800" b="1" dirty="0">
                <a:cs typeface="B Nazanin" pitchFamily="2" charset="-78"/>
              </a:rPr>
              <a:t>رعایت حق مالکیت معنوی پدیدآورندگان</a:t>
            </a:r>
          </a:p>
          <a:p>
            <a:pPr marL="609600" indent="-609600" algn="just" rtl="1">
              <a:lnSpc>
                <a:spcPct val="11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fa-IR" sz="2800" b="1" dirty="0" smtClean="0">
                <a:cs typeface="B Nazanin" pitchFamily="2" charset="-78"/>
              </a:rPr>
              <a:t>تمیز </a:t>
            </a:r>
            <a:r>
              <a:rPr lang="fa-IR" sz="2800" b="1" dirty="0">
                <a:cs typeface="B Nazanin" pitchFamily="2" charset="-78"/>
              </a:rPr>
              <a:t>یافته های حاصل از اندیشه </a:t>
            </a:r>
            <a:r>
              <a:rPr lang="fa-IR" sz="2800" b="1" dirty="0" smtClean="0">
                <a:cs typeface="B Nazanin" pitchFamily="2" charset="-78"/>
              </a:rPr>
              <a:t>های محقق </a:t>
            </a:r>
            <a:r>
              <a:rPr lang="fa-IR" sz="2800" b="1" dirty="0">
                <a:cs typeface="B Nazanin" pitchFamily="2" charset="-78"/>
              </a:rPr>
              <a:t>و اطلاعات وام گرفته از آثار دیگران</a:t>
            </a:r>
          </a:p>
          <a:p>
            <a:pPr marL="609600" indent="-609600" algn="just" rtl="1">
              <a:lnSpc>
                <a:spcPct val="11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fa-IR" sz="2800" b="1" dirty="0">
                <a:cs typeface="B Nazanin" pitchFamily="2" charset="-78"/>
              </a:rPr>
              <a:t>هدایت مخاطب به سرچشمه اصلی </a:t>
            </a:r>
            <a:r>
              <a:rPr lang="fa-IR" sz="2800" b="1" dirty="0" smtClean="0">
                <a:cs typeface="B Nazanin" pitchFamily="2" charset="-78"/>
              </a:rPr>
              <a:t> اطلاعات</a:t>
            </a:r>
          </a:p>
          <a:p>
            <a:pPr marL="609600" indent="-609600" algn="just" rtl="1">
              <a:lnSpc>
                <a:spcPct val="11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fa-IR" sz="2800" b="1" dirty="0">
                <a:cs typeface="B Nazanin" pitchFamily="2" charset="-78"/>
              </a:rPr>
              <a:t>تحلیل استنادی و نمایه استنادی</a:t>
            </a:r>
          </a:p>
          <a:p>
            <a:pPr marL="609600" indent="-609600" algn="just" rtl="1">
              <a:lnSpc>
                <a:spcPct val="11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fa-IR" sz="3200" b="1" dirty="0" smtClean="0">
                <a:cs typeface="B Nazanin" pitchFamily="2" charset="-78"/>
              </a:rPr>
              <a:t>....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77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آسیب شناسی استناد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14600"/>
            <a:ext cx="5715000" cy="2057400"/>
          </a:xfrm>
        </p:spPr>
        <p:txBody>
          <a:bodyPr>
            <a:normAutofit/>
          </a:bodyPr>
          <a:lstStyle/>
          <a:p>
            <a:pPr marL="609600" indent="-609600" algn="just" rtl="1">
              <a:lnSpc>
                <a:spcPct val="11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fa-IR" sz="3600" b="1" dirty="0" smtClean="0">
                <a:cs typeface="B Nazanin" pitchFamily="2" charset="-78"/>
              </a:rPr>
              <a:t>خطاهای محتوایی</a:t>
            </a:r>
          </a:p>
          <a:p>
            <a:pPr marL="609600" indent="-609600" algn="just" rtl="1">
              <a:lnSpc>
                <a:spcPct val="110000"/>
              </a:lnSpc>
              <a:spcAft>
                <a:spcPct val="20000"/>
              </a:spcAft>
              <a:buFont typeface="Wingdings" pitchFamily="2" charset="2"/>
              <a:buAutoNum type="arabicPeriod"/>
            </a:pPr>
            <a:r>
              <a:rPr lang="fa-IR" sz="3600" b="1" dirty="0" smtClean="0">
                <a:cs typeface="B Nazanin" pitchFamily="2" charset="-78"/>
              </a:rPr>
              <a:t>خطاهای ظاهری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D8F0-AA83-4398-B0DE-28619E73BD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77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588</TotalTime>
  <Words>1443</Words>
  <Application>Microsoft Office PowerPoint</Application>
  <PresentationFormat>On-screen Show (4:3)</PresentationFormat>
  <Paragraphs>171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PowerPoint Presentation</vt:lpstr>
      <vt:lpstr>PowerPoint Presentation</vt:lpstr>
      <vt:lpstr>معانی استناد</vt:lpstr>
      <vt:lpstr>استناد در سیر تاریخ</vt:lpstr>
      <vt:lpstr>PowerPoint Presentation</vt:lpstr>
      <vt:lpstr>نیاز به استناد</vt:lpstr>
      <vt:lpstr>    دلایل استناد</vt:lpstr>
      <vt:lpstr>کاربردهای استناد</vt:lpstr>
      <vt:lpstr>آسیب شناسی استناد</vt:lpstr>
      <vt:lpstr>خطاهای محتوایی</vt:lpstr>
      <vt:lpstr>خطاهای ظاهری</vt:lpstr>
      <vt:lpstr>PowerPoint Presentation</vt:lpstr>
      <vt:lpstr>شیوه های استناد</vt:lpstr>
      <vt:lpstr>شيوه هاي رفرنس نويسي</vt:lpstr>
      <vt:lpstr>انواع استناد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سرقت علمی     </vt:lpstr>
      <vt:lpstr>سرقت علمی </vt:lpstr>
      <vt:lpstr> خود سرقتی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</dc:creator>
  <cp:lastModifiedBy>Windows User</cp:lastModifiedBy>
  <cp:revision>71</cp:revision>
  <dcterms:created xsi:type="dcterms:W3CDTF">2013-10-16T15:20:12Z</dcterms:created>
  <dcterms:modified xsi:type="dcterms:W3CDTF">2016-11-01T18:29:24Z</dcterms:modified>
</cp:coreProperties>
</file>