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7" r:id="rId1"/>
  </p:sldMasterIdLst>
  <p:sldIdLst>
    <p:sldId id="265" r:id="rId2"/>
    <p:sldId id="266" r:id="rId3"/>
    <p:sldId id="263" r:id="rId4"/>
    <p:sldId id="310" r:id="rId5"/>
    <p:sldId id="311" r:id="rId6"/>
    <p:sldId id="264" r:id="rId7"/>
    <p:sldId id="267" r:id="rId8"/>
    <p:sldId id="284" r:id="rId9"/>
    <p:sldId id="268" r:id="rId10"/>
    <p:sldId id="286" r:id="rId11"/>
    <p:sldId id="285" r:id="rId12"/>
    <p:sldId id="283" r:id="rId13"/>
    <p:sldId id="287" r:id="rId14"/>
    <p:sldId id="288" r:id="rId15"/>
    <p:sldId id="270" r:id="rId16"/>
    <p:sldId id="271" r:id="rId17"/>
    <p:sldId id="272" r:id="rId18"/>
    <p:sldId id="273" r:id="rId19"/>
    <p:sldId id="275" r:id="rId20"/>
    <p:sldId id="278" r:id="rId21"/>
    <p:sldId id="277" r:id="rId22"/>
    <p:sldId id="279" r:id="rId23"/>
    <p:sldId id="274" r:id="rId24"/>
    <p:sldId id="280" r:id="rId25"/>
    <p:sldId id="282" r:id="rId26"/>
    <p:sldId id="281" r:id="rId27"/>
    <p:sldId id="289" r:id="rId28"/>
    <p:sldId id="290" r:id="rId29"/>
    <p:sldId id="291" r:id="rId30"/>
    <p:sldId id="293" r:id="rId31"/>
    <p:sldId id="292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</p:sldIdLst>
  <p:sldSz cx="9144000" cy="6858000" type="screen4x3"/>
  <p:notesSz cx="6858000" cy="9144000"/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FF66"/>
    <a:srgbClr val="B3C5DA"/>
    <a:srgbClr val="663C60"/>
    <a:srgbClr val="FFFFFF"/>
    <a:srgbClr val="FF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1" autoAdjust="0"/>
    <p:restoredTop sz="94687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6C8BE0-459E-4197-BC33-4A52CF2CFD54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AF9A-84D0-4A2A-8458-F04F72BD042C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BA779E-611F-4FA5-A48F-49ECD62C8201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2B6C932-0DD7-457C-9F14-3244A0E7FAD7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A2F53-0847-437F-AB78-A255C2998FE8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C14FC-14EF-4169-9302-9A968F6517E9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FA43D-016C-4953-A2EA-7D062F237B5E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DAA2D-DBCF-4AF9-8F81-4BDCD0389174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4C1A5-68D6-4CF5-B34A-ADE5F6465B24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C03CF9A-D2F6-4810-8066-E72B1E8EE394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i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35B7C7-D37F-42DB-ACBD-414AD304AB88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i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0CC936-D4BA-4BA1-989B-503C2BFF7EA7}" type="slidenum">
              <a:rPr lang="fa-IR" smtClean="0"/>
              <a:pPr>
                <a:defRPr/>
              </a:pPr>
              <a:t>‹#›</a:t>
            </a:fld>
            <a:endParaRPr lang="hi-IN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anchor="ctr" anchorCtr="0">
            <a:spAutoFit/>
            <a:scene3d>
              <a:camera prst="perspectiveAbove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lnSpc>
                <a:spcPct val="200000"/>
              </a:lnSpc>
            </a:pPr>
            <a:r>
              <a:rPr lang="fa-IR" sz="96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cs typeface="_MRT_Khodkar" pitchFamily="2" charset="-78"/>
              </a:rPr>
              <a:t>مراحل کسب مهارتهاي پژوهشي</a:t>
            </a:r>
            <a:endParaRPr lang="en-US" sz="96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cs typeface="_MRT_Khodkar" pitchFamily="2" charset="-78"/>
            </a:endParaRPr>
          </a:p>
        </p:txBody>
      </p:sp>
    </p:spTree>
  </p:cSld>
  <p:clrMapOvr>
    <a:masterClrMapping/>
  </p:clrMapOvr>
  <p:transition>
    <p:diamond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786592" y="366097"/>
            <a:ext cx="3143250" cy="2071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 dirty="0"/>
          </a:p>
        </p:txBody>
      </p:sp>
      <p:sp>
        <p:nvSpPr>
          <p:cNvPr id="5" name="Oval 4"/>
          <p:cNvSpPr/>
          <p:nvPr/>
        </p:nvSpPr>
        <p:spPr>
          <a:xfrm>
            <a:off x="3084934" y="2204864"/>
            <a:ext cx="3143250" cy="2000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 dirty="0"/>
          </a:p>
        </p:txBody>
      </p:sp>
      <p:sp>
        <p:nvSpPr>
          <p:cNvPr id="6" name="Oval 5"/>
          <p:cNvSpPr/>
          <p:nvPr/>
        </p:nvSpPr>
        <p:spPr>
          <a:xfrm>
            <a:off x="755576" y="4165625"/>
            <a:ext cx="2857500" cy="2071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 dirty="0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794375" y="980728"/>
            <a:ext cx="29987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a-IR" sz="4400" dirty="0">
                <a:cs typeface="2  Lotus" pitchFamily="2" charset="-78"/>
              </a:rPr>
              <a:t>مقدمات پژوهش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3083793" y="2852936"/>
            <a:ext cx="3000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4400" dirty="0">
                <a:cs typeface="2  Lotus" pitchFamily="2" charset="-78"/>
              </a:rPr>
              <a:t>پژوهش مقدماتي</a:t>
            </a: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635521" y="4819303"/>
            <a:ext cx="3000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4400" dirty="0">
                <a:cs typeface="2  Lotus" pitchFamily="2" charset="-78"/>
              </a:rPr>
              <a:t>پژوهش‌حرفه‌اي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3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0037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spAutoFit/>
            <a:scene3d>
              <a:camera prst="perspective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fa-IR" sz="5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1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cs typeface="2  Ziba" pitchFamily="2" charset="-78"/>
              </a:rPr>
              <a:t>دوران </a:t>
            </a:r>
            <a:r>
              <a:rPr lang="ar-SA" sz="5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1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cs typeface="2  Ziba" pitchFamily="2" charset="-78"/>
              </a:rPr>
              <a:t>دبستان و </a:t>
            </a:r>
            <a:r>
              <a:rPr lang="fa-IR" sz="5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tx2">
                    <a:lumMod val="1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cs typeface="2  Ziba" pitchFamily="2" charset="-78"/>
              </a:rPr>
              <a:t>راهنمايي</a:t>
            </a:r>
            <a:endParaRPr lang="en-US" sz="5400" b="1" cap="none" spc="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2">
                  <a:lumMod val="10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cs typeface="2  Zib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5723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/>
                <a:effectLst/>
                <a:cs typeface="2  Yas" pitchFamily="2" charset="-78"/>
              </a:rPr>
              <a:t>زمان مناسب براي فراگيري مقدمات پژوهش</a:t>
            </a:r>
            <a:endParaRPr lang="en-US" sz="5400" b="1" cap="none" spc="0" dirty="0">
              <a:ln/>
              <a:effectLst/>
              <a:cs typeface="2  Ya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71546"/>
            <a:ext cx="9144000" cy="1938992"/>
          </a:xfrm>
          <a:prstGeom prst="rect">
            <a:avLst/>
          </a:prstGeom>
        </p:spPr>
        <p:txBody>
          <a:bodyPr wrap="square">
            <a:spAutoFit/>
            <a:scene3d>
              <a:camera prst="perspectiveAbove"/>
              <a:lightRig rig="sunset" dir="t"/>
            </a:scene3d>
            <a:sp3d extrusionH="57150" prstMaterial="metal">
              <a:bevelT h="25400" prst="softRound"/>
              <a:bevelB w="38100" h="38100" prst="slope"/>
            </a:sp3d>
          </a:bodyPr>
          <a:lstStyle/>
          <a:p>
            <a:pPr algn="ctr"/>
            <a:r>
              <a:rPr lang="fa-IR" sz="6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2  Mah" pitchFamily="2" charset="-78"/>
              </a:rPr>
              <a:t>زمان مناسب براي </a:t>
            </a:r>
          </a:p>
          <a:p>
            <a:pPr algn="ctr"/>
            <a:r>
              <a:rPr lang="fa-IR" sz="6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2  Mah" pitchFamily="2" charset="-78"/>
              </a:rPr>
              <a:t>فراگيري </a:t>
            </a:r>
            <a:r>
              <a:rPr lang="fa-IR" sz="6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_MRT_Win2Farsi_1" pitchFamily="2" charset="0"/>
                <a:cs typeface="2  Mah" pitchFamily="2" charset="-78"/>
              </a:rPr>
              <a:t>پژوهش</a:t>
            </a:r>
            <a:r>
              <a:rPr lang="fa-IR" sz="6000" b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2  Mah" pitchFamily="2" charset="-78"/>
              </a:rPr>
              <a:t> مقدماتي</a:t>
            </a:r>
            <a:endParaRPr lang="en-US" sz="6000" b="1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2  Mah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967335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a-IR" sz="8000" b="1" cap="none" spc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cs typeface="2  Tanab" pitchFamily="2" charset="-78"/>
              </a:rPr>
              <a:t>دبيرستان و کارشناسي</a:t>
            </a:r>
            <a:endParaRPr lang="en-US" sz="8000" b="1" cap="none" spc="0" dirty="0">
              <a:ln w="900" cmpd="sng">
                <a:solidFill>
                  <a:schemeClr val="bg1">
                    <a:alpha val="5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  <a:cs typeface="2  Tanab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5723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>
                  <a:solidFill>
                    <a:schemeClr val="tx2">
                      <a:lumMod val="1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cs typeface="2  Zar" pitchFamily="2" charset="-78"/>
              </a:rPr>
              <a:t>پژوهش دقیق علمی</a:t>
            </a:r>
            <a:endParaRPr lang="en-US" sz="5400" b="1" cap="none" spc="0" dirty="0">
              <a:ln>
                <a:solidFill>
                  <a:schemeClr val="tx2">
                    <a:lumMod val="10000"/>
                  </a:schemeClr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2  Zar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7584" y="2780928"/>
            <a:ext cx="7704856" cy="3315072"/>
          </a:xfrm>
          <a:solidFill>
            <a:schemeClr val="tx2">
              <a:lumMod val="9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  <a:softEdge rad="635000"/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numCol="1" anchor="ctr">
            <a:norm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انتظار‌انجام‌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یک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پژوهش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دقیق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علمی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از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د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انشجویان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دوره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های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کارشناسی</a:t>
            </a:r>
            <a:r>
              <a:rPr lang="fa-IR" sz="4000" b="1" spc="300" dirty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 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‌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ارشدو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 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د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‌ک</a:t>
            </a:r>
            <a:r>
              <a:rPr lang="ar-SA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تری</a:t>
            </a:r>
            <a:r>
              <a:rPr lang="fa-IR" sz="4000" b="1" spc="300" dirty="0" smtClean="0">
                <a:solidFill>
                  <a:schemeClr val="tx2">
                    <a:lumMod val="1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‌</a:t>
            </a:r>
            <a:endParaRPr lang="fa-IR" dirty="0"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101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کتابخانه شناسي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کتاب شناسي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روش مطالعه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روش يادداشت برداري و تنظيم آنها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خلاصه نويسي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چکيده نويسي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گزارش نويسي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گزارش کتاب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dirty="0" smtClean="0">
                <a:cs typeface="2  Davat" pitchFamily="2" charset="-78"/>
              </a:rPr>
              <a:t>گزارش فني کتاب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a-I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57422" y="285728"/>
            <a:ext cx="3986990" cy="1015663"/>
          </a:xfrm>
        </p:spPr>
        <p:txBody>
          <a:bodyPr wrap="none" lIns="91440" tIns="45720" rIns="91440" bIns="45720"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6000" b="1" smtClean="0">
                <a:solidFill>
                  <a:schemeClr val="accent4">
                    <a:lumMod val="75000"/>
                  </a:schemeClr>
                </a:solidFill>
                <a:cs typeface="2  Lotus" pitchFamily="2" charset="-78"/>
              </a:rPr>
              <a:t>مقدمات پژوهش</a:t>
            </a:r>
            <a:endParaRPr lang="fa-IR" sz="6000" b="1">
              <a:solidFill>
                <a:schemeClr val="accent4">
                  <a:lumMod val="75000"/>
                </a:schemeClr>
              </a:solidFill>
              <a:cs typeface="2  Lot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ar-SA" dirty="0" smtClean="0">
                <a:cs typeface="B Titr" pitchFamily="2" charset="-78"/>
              </a:rPr>
              <a:t>محقق ساختن</a:t>
            </a:r>
            <a:endParaRPr lang="fa-IR" dirty="0" smtClean="0">
              <a:cs typeface="B Titr" pitchFamily="2" charset="-78"/>
            </a:endParaRPr>
          </a:p>
          <a:p>
            <a:pPr eaLnBrk="1" hangingPunct="1"/>
            <a:r>
              <a:rPr lang="ar-SA" dirty="0" smtClean="0">
                <a:cs typeface="B Titr" pitchFamily="2" charset="-78"/>
              </a:rPr>
              <a:t> واقعیت بخشیدن</a:t>
            </a:r>
            <a:endParaRPr lang="fa-IR" dirty="0" smtClean="0">
              <a:cs typeface="B Titr" pitchFamily="2" charset="-78"/>
            </a:endParaRPr>
          </a:p>
          <a:p>
            <a:pPr eaLnBrk="1" hangingPunct="1"/>
            <a:r>
              <a:rPr lang="ar-SA" dirty="0" smtClean="0">
                <a:cs typeface="B Titr" pitchFamily="2" charset="-78"/>
              </a:rPr>
              <a:t>تحقّق دادن (به یک ادّعا، آرزو، تقاضا و...)</a:t>
            </a:r>
            <a:endParaRPr lang="fa-IR" dirty="0" smtClean="0">
              <a:cs typeface="B Titr" pitchFamily="2" charset="-78"/>
            </a:endParaRPr>
          </a:p>
          <a:p>
            <a:pPr eaLnBrk="1" hangingPunct="1"/>
            <a:r>
              <a:rPr lang="ar-SA" dirty="0" smtClean="0">
                <a:cs typeface="B Titr" pitchFamily="2" charset="-78"/>
              </a:rPr>
              <a:t>انجام دادن</a:t>
            </a:r>
            <a:endParaRPr lang="fa-IR" dirty="0" smtClean="0">
              <a:cs typeface="B Titr" pitchFamily="2" charset="-78"/>
            </a:endParaRPr>
          </a:p>
          <a:p>
            <a:pPr eaLnBrk="1" hangingPunct="1"/>
            <a:r>
              <a:rPr lang="ar-SA" dirty="0" smtClean="0">
                <a:cs typeface="B Titr" pitchFamily="2" charset="-78"/>
              </a:rPr>
              <a:t>اتمام</a:t>
            </a:r>
            <a:r>
              <a:rPr lang="fa-IR" dirty="0" smtClean="0">
                <a:cs typeface="B Titr" pitchFamily="2" charset="-78"/>
              </a:rPr>
              <a:t> و</a:t>
            </a:r>
            <a:r>
              <a:rPr lang="ar-SA" dirty="0" smtClean="0">
                <a:cs typeface="B Titr" pitchFamily="2" charset="-78"/>
              </a:rPr>
              <a:t>تکمیل</a:t>
            </a:r>
            <a:endParaRPr lang="fa-IR" dirty="0" smtClean="0">
              <a:cs typeface="B Titr" pitchFamily="2" charset="-78"/>
            </a:endParaRPr>
          </a:p>
          <a:p>
            <a:pPr eaLnBrk="1" hangingPunct="1"/>
            <a:r>
              <a:rPr lang="ar-SA" dirty="0" smtClean="0">
                <a:cs typeface="B Titr" pitchFamily="2" charset="-78"/>
              </a:rPr>
              <a:t>اجرا، تشخیص (هویت)، اثبات، تأکید، تأیید، تعیین دقیق، دقّت، بررسی، آزمایش، بازجویی و دادرسی </a:t>
            </a:r>
            <a:endParaRPr lang="fa-IR" dirty="0" smtClean="0">
              <a:cs typeface="B Titr" pitchFamily="2" charset="-78"/>
            </a:endParaRPr>
          </a:p>
          <a:p>
            <a:pPr eaLnBrk="1" hangingPunct="1"/>
            <a:r>
              <a:rPr lang="fa-IR" sz="3500" b="1" dirty="0" smtClean="0">
                <a:solidFill>
                  <a:srgbClr val="00B050"/>
                </a:solidFill>
                <a:cs typeface="B Titr" pitchFamily="2" charset="-78"/>
              </a:rPr>
              <a:t>جستجو کردن،</a:t>
            </a:r>
            <a:r>
              <a:rPr lang="ar-SA" sz="3500" b="1" dirty="0" smtClean="0">
                <a:solidFill>
                  <a:srgbClr val="00B050"/>
                </a:solidFill>
                <a:cs typeface="B Titr" pitchFamily="2" charset="-78"/>
              </a:rPr>
              <a:t> وارسي كردن، بررسيدن، كشف حقيقت و به كنه حقيقت امري رسيدن</a:t>
            </a:r>
            <a:r>
              <a:rPr lang="fa-IR" sz="3500" b="1" dirty="0" smtClean="0">
                <a:solidFill>
                  <a:srgbClr val="00B050"/>
                </a:solidFill>
                <a:cs typeface="B Titr" pitchFamily="2" charset="-78"/>
              </a:rPr>
              <a:t> که معادل عربی آن «بحث» می باشد که در لغت به معنای جستجوی چیزی است.</a:t>
            </a:r>
            <a:endParaRPr lang="en-US" sz="3500" b="1" dirty="0" smtClean="0">
              <a:solidFill>
                <a:srgbClr val="00B050"/>
              </a:solidFill>
              <a:cs typeface="B Titr" pitchFamily="2" charset="-78"/>
            </a:endParaRPr>
          </a:p>
          <a:p>
            <a:pPr eaLnBrk="1" hangingPunct="1"/>
            <a:endParaRPr lang="en-US" dirty="0" smtClean="0">
              <a:cs typeface="B Titr" pitchFamily="2" charset="-78"/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cs typeface="B Titr" pitchFamily="2" charset="-78"/>
            </a:endParaRPr>
          </a:p>
          <a:p>
            <a:pPr eaLnBrk="1" hangingPunct="1"/>
            <a:endParaRPr lang="fa-IR" dirty="0" smtClean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sz="6600" b="1" dirty="0" smtClean="0">
                <a:solidFill>
                  <a:srgbClr val="002060"/>
                </a:solidFill>
                <a:cs typeface="2  Lotus" pitchFamily="2" charset="-78"/>
              </a:rPr>
              <a:t>معنای لغوی تحقيق</a:t>
            </a:r>
            <a:endParaRPr lang="fa-IR" sz="6600" b="1" dirty="0">
              <a:solidFill>
                <a:srgbClr val="002060"/>
              </a:solidFill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6000" dirty="0" smtClean="0">
                <a:cs typeface="Times New Roman" pitchFamily="18" charset="0"/>
              </a:rPr>
              <a:t>research </a:t>
            </a:r>
          </a:p>
          <a:p>
            <a:pPr algn="l" rtl="0" eaLnBrk="1" hangingPunct="1"/>
            <a:r>
              <a:rPr lang="en-US" sz="6000" dirty="0" smtClean="0">
                <a:cs typeface="Times New Roman" pitchFamily="18" charset="0"/>
              </a:rPr>
              <a:t>Search</a:t>
            </a:r>
          </a:p>
          <a:p>
            <a:pPr algn="l" rtl="0" eaLnBrk="1" hangingPunct="1"/>
            <a:r>
              <a:rPr lang="en-US" sz="6000" dirty="0" smtClean="0">
                <a:cs typeface="Times New Roman" pitchFamily="18" charset="0"/>
              </a:rPr>
              <a:t>examination</a:t>
            </a:r>
            <a:endParaRPr lang="fa-IR" sz="6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6000" b="1" dirty="0">
                <a:solidFill>
                  <a:srgbClr val="FF0000"/>
                </a:solidFill>
                <a:latin typeface="Zar" panose="00000400000000000000" pitchFamily="2" charset="-78"/>
                <a:cs typeface="B Zar" pitchFamily="2" charset="-78"/>
              </a:rPr>
              <a:t>پژوهش در زبان انگلیسی</a:t>
            </a:r>
            <a:endParaRPr lang="fa-IR" sz="6000" b="1" dirty="0">
              <a:solidFill>
                <a:srgbClr val="FF0000"/>
              </a:solidFill>
              <a:latin typeface="Zar" panose="00000400000000000000" pitchFamily="2" charset="-78"/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just" eaLnBrk="1" fontAlgn="auto" hangingPunct="1">
              <a:lnSpc>
                <a:spcPct val="2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تتبّعی است منظّم در متون علمی که به منظور شناخت یک مجهول، خلق یک اثر علمی و یا حل مسأله‌ای باشد یا بررسی موضوع یا متن خاصی بدون آنکه سؤال یا سؤالات مشخصی محور پژوهش باشد</a:t>
            </a:r>
          </a:p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fa-IR" sz="28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ar-SA" b="1" dirty="0" smtClean="0">
                <a:solidFill>
                  <a:schemeClr val="tx1"/>
                </a:solidFill>
                <a:cs typeface="B Titr" pitchFamily="2" charset="-78"/>
              </a:rPr>
              <a:t>تعريف اصطلاحی تحقيق</a:t>
            </a:r>
            <a:endParaRPr lang="fa-IR" b="1" dirty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467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2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فعالیتی منظم و طراحی شده به منظور گردآوری اطلاعات و</a:t>
            </a:r>
            <a:r>
              <a:rPr lang="en-US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 </a:t>
            </a: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پردازش آنها به منظور کشف حقیقت</a:t>
            </a:r>
            <a:endParaRPr lang="en-US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fa-IR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manzarehBi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430213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539750" y="1196975"/>
            <a:ext cx="7704138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fa-IR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2  Lotus" pitchFamily="2" charset="-78"/>
              </a:rPr>
              <a:t>بسم الله الرحمن الرحيم</a:t>
            </a:r>
          </a:p>
        </p:txBody>
      </p:sp>
      <p:sp>
        <p:nvSpPr>
          <p:cNvPr id="6148" name="WordArt 8"/>
          <p:cNvSpPr>
            <a:spLocks noChangeArrowheads="1" noChangeShapeType="1" noTextEdit="1"/>
          </p:cNvSpPr>
          <p:nvPr/>
        </p:nvSpPr>
        <p:spPr bwMode="auto">
          <a:xfrm>
            <a:off x="1619250" y="3532188"/>
            <a:ext cx="592455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2  Mehr"/>
              </a:rPr>
              <a:t>وصلي الله علي محمد و آله الطاهرين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تحقيق ازنوع فعاليت و مهارت است و بايد به صورت عملی انجام پذيرد.</a:t>
            </a:r>
            <a:endParaRPr lang="en-US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 </a:t>
            </a: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پس، 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مادامی که فرد صرفاً با مراحل و گام</a:t>
            </a: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‌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های تحقيق آشنا شود، ولی عملاً وارد ميدان تحقيق نشود</a:t>
            </a: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،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 در تحقيق مهارت پيدا نخواهد کرد.</a:t>
            </a:r>
            <a:endParaRPr lang="en-US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6000" b="1" dirty="0" smtClean="0">
                <a:cs typeface="2  Lotus" pitchFamily="2" charset="-78"/>
              </a:rPr>
              <a:t>1- </a:t>
            </a:r>
            <a:r>
              <a:rPr lang="ar-SA" sz="6000" b="1" dirty="0" smtClean="0">
                <a:cs typeface="2  Lotus" pitchFamily="2" charset="-78"/>
              </a:rPr>
              <a:t>تحقيق فعاليت است</a:t>
            </a:r>
            <a:endParaRPr lang="fa-IR" sz="6000" b="1" dirty="0" smtClean="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72000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  <a:defRPr/>
            </a:pP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تحقيق فعاليت</a:t>
            </a: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ي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 منظم است</a:t>
            </a: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، 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فرايندی است که ا ز مراحل و گام</a:t>
            </a: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‌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های مشخص و منظم تشکيل شده است و لازم است هر گام و فعاليتی در محل مناسب خود انجام گيرد</a:t>
            </a:r>
            <a:endParaRPr lang="en-US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sz="6000" b="1" dirty="0" smtClean="0">
                <a:cs typeface="2  Lotus" pitchFamily="2" charset="-78"/>
              </a:rPr>
              <a:t>2- </a:t>
            </a:r>
            <a:r>
              <a:rPr lang="ar-SA" sz="6000" b="1" dirty="0" smtClean="0">
                <a:cs typeface="2  Lotus" pitchFamily="2" charset="-78"/>
              </a:rPr>
              <a:t>منظم است</a:t>
            </a:r>
            <a:endParaRPr lang="fa-IR" sz="6000" b="1" dirty="0" smtClean="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محقق به طراحی و تدوين نقشه تحقيق اقدام می کند و</a:t>
            </a: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 تحقیق خود را 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 بر اساس يک طرح و نقشه از پيش تعيين شده </a:t>
            </a: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، </a:t>
            </a: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به سرانجام می رساند</a:t>
            </a:r>
            <a:endParaRPr lang="en-US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  <a:p>
            <a:pPr eaLnBrk="1" hangingPunct="1">
              <a:defRPr/>
            </a:pPr>
            <a:endParaRPr lang="fa-IR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a-IR" sz="6000" b="1" dirty="0" smtClean="0">
                <a:cs typeface="2  Lotus" pitchFamily="2" charset="-78"/>
              </a:rPr>
              <a:t>3- </a:t>
            </a:r>
            <a:r>
              <a:rPr lang="ar-SA" sz="6000" b="1" dirty="0" smtClean="0">
                <a:cs typeface="2  Lotus" pitchFamily="2" charset="-78"/>
              </a:rPr>
              <a:t>طراحی شده است</a:t>
            </a:r>
            <a:endParaRPr lang="fa-IR" sz="6000" b="1" dirty="0" smtClean="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385392"/>
            <a:ext cx="8229600" cy="457200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lnSpc>
                <a:spcPct val="2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پژوهش نباید از دو عنصر اساسی تتبّع (گردآوری اطلاعات) و احیا یا خلق یک اثر (پردازش اطلاعات) خالی باشد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57672"/>
            <a:ext cx="8229600" cy="1219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6000" b="1" dirty="0" smtClean="0">
                <a:solidFill>
                  <a:schemeClr val="tx1"/>
                </a:solidFill>
                <a:cs typeface="2  Lotus" pitchFamily="2" charset="-78"/>
              </a:rPr>
              <a:t>دو عنصر اساسی </a:t>
            </a:r>
            <a:r>
              <a:rPr lang="ar-SA" sz="6000" b="1" dirty="0" smtClean="0">
                <a:solidFill>
                  <a:schemeClr val="tx1"/>
                </a:solidFill>
                <a:cs typeface="2  Lotus" pitchFamily="2" charset="-78"/>
              </a:rPr>
              <a:t>تحقيق</a:t>
            </a:r>
            <a:endParaRPr lang="fa-IR" sz="6000" b="1" dirty="0" smtClean="0">
              <a:solidFill>
                <a:schemeClr val="tx1"/>
              </a:solidFill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ar-SA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2  Lotus" pitchFamily="2" charset="-78"/>
              </a:rPr>
              <a:t>کشف حقيقت</a:t>
            </a:r>
            <a:endParaRPr lang="fa-IR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2  Lotus" pitchFamily="2" charset="-78"/>
            </a:endParaRPr>
          </a:p>
          <a:p>
            <a:pPr eaLnBrk="1" hangingPunct="1"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2  Lotus" pitchFamily="2" charset="-78"/>
              </a:rPr>
              <a:t>حل مشکل</a:t>
            </a:r>
          </a:p>
          <a:p>
            <a:pPr eaLnBrk="1" hangingPunct="1"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2  Lotus" pitchFamily="2" charset="-78"/>
              </a:rPr>
              <a:t>...</a:t>
            </a:r>
          </a:p>
          <a:p>
            <a:pPr eaLnBrk="1" hangingPunct="1"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2  Lotus" pitchFamily="2" charset="-78"/>
              </a:rPr>
              <a:t>...</a:t>
            </a:r>
          </a:p>
          <a:p>
            <a:pPr eaLnBrk="1" hangingPunct="1"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2  Lotus" pitchFamily="2" charset="-78"/>
              </a:rPr>
              <a:t>...</a:t>
            </a:r>
          </a:p>
          <a:p>
            <a:pPr eaLnBrk="1" hangingPunct="1">
              <a:defRPr/>
            </a:pPr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ar-SA" sz="6000" b="1" dirty="0" smtClean="0">
                <a:solidFill>
                  <a:schemeClr val="tx1"/>
                </a:solidFill>
                <a:cs typeface="2  Lotus" pitchFamily="2" charset="-78"/>
              </a:rPr>
              <a:t>هدف از تحقيق</a:t>
            </a:r>
            <a:endParaRPr lang="fa-IR" sz="6000" b="1" dirty="0" smtClean="0">
              <a:solidFill>
                <a:schemeClr val="tx1"/>
              </a:solidFill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روش یعنی؛ شیوه، راه و طریق و چگونگی راه رفتن 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در اصطلاح مجموعه وسایل و طرقی که وصول به هدف را آسان می‌سازد </a:t>
            </a:r>
            <a:endParaRPr lang="en-US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  <a:p>
            <a:pPr eaLnBrk="1" hangingPunct="1">
              <a:defRPr/>
            </a:pPr>
            <a:endParaRPr lang="fa-IR" dirty="0"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ar-SA" sz="6000" b="1" dirty="0" smtClean="0">
                <a:solidFill>
                  <a:schemeClr val="tx1"/>
                </a:solidFill>
                <a:cs typeface="B Titr" pitchFamily="2" charset="-78"/>
              </a:rPr>
              <a:t>تعریف روش</a:t>
            </a:r>
            <a:endParaRPr lang="fa-IR" sz="60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95826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تعریف دیگر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fa-IR" sz="36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2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روش تحقیق عبارت است از: «مجموعه‌ای از قواعد و ابزارهای معتبر (قابل اطمینان) ونظام یافته برای بررسی واقعیت‌ها، کشف مجهولات و دستیابی به راه حل مشکلات</a:t>
            </a:r>
            <a:endParaRPr lang="en-US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2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357322"/>
          </a:xfrm>
        </p:spPr>
        <p:txBody>
          <a:bodyPr/>
          <a:lstStyle/>
          <a:p>
            <a:pPr algn="ctr" eaLnBrk="1" hangingPunct="1">
              <a:defRPr/>
            </a:pPr>
            <a:r>
              <a:rPr lang="ar-SA" sz="6000" b="1" dirty="0" smtClean="0">
                <a:solidFill>
                  <a:schemeClr val="tx1"/>
                </a:solidFill>
                <a:cs typeface="B Titr" pitchFamily="2" charset="-78"/>
              </a:rPr>
              <a:t>تعریف روش تحقیق</a:t>
            </a:r>
            <a:endParaRPr lang="fa-IR" sz="6000" b="1" dirty="0" smtClean="0"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ar-SA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_MRT_Khodkar" pitchFamily="2" charset="-78"/>
              </a:rPr>
              <a:t>مستدل بودن</a:t>
            </a:r>
            <a:endParaRPr lang="en-US" sz="36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_MRT_Khodkar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_MRT_Khodkar" pitchFamily="2" charset="-78"/>
              </a:rPr>
              <a:t>مستند بودن</a:t>
            </a:r>
            <a:endParaRPr lang="en-US" sz="36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_MRT_Khodkar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_MRT_Khodkar" pitchFamily="2" charset="-78"/>
              </a:rPr>
              <a:t>جامع بودن</a:t>
            </a:r>
            <a:endParaRPr lang="en-US" sz="36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_MRT_Khodkar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_MRT_Khodkar" pitchFamily="2" charset="-78"/>
              </a:rPr>
              <a:t>ساختار و سازماندهی منطقی داشتن</a:t>
            </a:r>
            <a:endParaRPr lang="en-US" sz="36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_MRT_Khodkar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_MRT_Khodkar" pitchFamily="2" charset="-78"/>
              </a:rPr>
              <a:t>روش تحقيق مناسب داشتن</a:t>
            </a:r>
            <a:endParaRPr lang="en-US" sz="36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_MRT_Khodkar" pitchFamily="2" charset="-78"/>
            </a:endParaRPr>
          </a:p>
          <a:p>
            <a:pPr>
              <a:buNone/>
            </a:pPr>
            <a:endParaRPr lang="fa-I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000" b="1" dirty="0" smtClean="0">
                <a:solidFill>
                  <a:schemeClr val="tx2">
                    <a:lumMod val="90000"/>
                  </a:schemeClr>
                </a:solidFill>
                <a:cs typeface="B Vahid" pitchFamily="2" charset="-78"/>
              </a:rPr>
              <a:t>ویژگی</a:t>
            </a:r>
            <a:r>
              <a:rPr lang="fa-IR" sz="6000" b="1" dirty="0" smtClean="0">
                <a:solidFill>
                  <a:schemeClr val="tx2">
                    <a:lumMod val="90000"/>
                  </a:schemeClr>
                </a:solidFill>
                <a:cs typeface="B Vahid" pitchFamily="2" charset="-78"/>
              </a:rPr>
              <a:t> </a:t>
            </a:r>
            <a:r>
              <a:rPr lang="ar-SA" sz="6000" b="1" dirty="0" smtClean="0">
                <a:solidFill>
                  <a:schemeClr val="tx2">
                    <a:lumMod val="90000"/>
                  </a:schemeClr>
                </a:solidFill>
                <a:cs typeface="B Vahid" pitchFamily="2" charset="-78"/>
              </a:rPr>
              <a:t>های یک تحقیق خوب </a:t>
            </a:r>
            <a:endParaRPr lang="fa-IR" sz="6000" b="1" dirty="0">
              <a:solidFill>
                <a:schemeClr val="tx2">
                  <a:lumMod val="90000"/>
                </a:schemeClr>
              </a:solidFill>
              <a:cs typeface="B Vah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9144000" cy="1219200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ar-SA" sz="6600" dirty="0" smtClean="0">
                <a:ln w="3200">
                  <a:solidFill>
                    <a:srgbClr val="00FF00"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ويژگي</a:t>
            </a:r>
            <a:r>
              <a:rPr lang="fa-IR" sz="6600" dirty="0" smtClean="0">
                <a:ln w="3200">
                  <a:solidFill>
                    <a:srgbClr val="00FF00"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‌</a:t>
            </a:r>
            <a:r>
              <a:rPr lang="ar-SA" sz="6600" dirty="0" smtClean="0">
                <a:ln w="3200">
                  <a:solidFill>
                    <a:srgbClr val="00FF00">
                      <a:alpha val="25000"/>
                    </a:srgbClr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Zar" pitchFamily="2" charset="-78"/>
              </a:rPr>
              <a:t>هاي پژوهشگر</a:t>
            </a:r>
            <a:endParaRPr lang="en-US" sz="6600" dirty="0" smtClean="0">
              <a:ln w="3200">
                <a:solidFill>
                  <a:srgbClr val="00FF00">
                    <a:alpha val="25000"/>
                  </a:srgbClr>
                </a:solidFill>
                <a:prstDash val="solid"/>
                <a:round/>
              </a:ln>
              <a:solidFill>
                <a:schemeClr val="accent4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Zar" pitchFamily="2" charset="-7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300000"/>
              </a:lnSpc>
              <a:defRPr/>
            </a:pPr>
            <a:r>
              <a:rPr lang="ar-SA" sz="44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ویژگی</a:t>
            </a:r>
            <a:r>
              <a:rPr lang="fa-IR" sz="44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</a:t>
            </a:r>
            <a:r>
              <a:rPr lang="ar-SA" sz="44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های علمی</a:t>
            </a:r>
            <a:endParaRPr lang="fa-IR" sz="4400" b="1" dirty="0" smtClean="0">
              <a:solidFill>
                <a:schemeClr val="accent6">
                  <a:lumMod val="50000"/>
                </a:schemeClr>
              </a:solidFill>
              <a:cs typeface="2  Lotus" pitchFamily="2" charset="-78"/>
            </a:endParaRPr>
          </a:p>
          <a:p>
            <a:pPr>
              <a:lnSpc>
                <a:spcPct val="300000"/>
              </a:lnSpc>
              <a:defRPr/>
            </a:pPr>
            <a:r>
              <a:rPr lang="ar-SA" sz="44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ویژگی</a:t>
            </a:r>
            <a:r>
              <a:rPr lang="fa-IR" sz="44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</a:t>
            </a:r>
            <a:r>
              <a:rPr lang="ar-SA" sz="44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های روحی</a:t>
            </a:r>
            <a:r>
              <a:rPr lang="fa-IR" sz="44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،</a:t>
            </a:r>
            <a:r>
              <a:rPr lang="ar-SA" sz="44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اخلاقی و عاطفی</a:t>
            </a:r>
            <a:endParaRPr lang="fa-IR" sz="4400" b="1" dirty="0" smtClean="0">
              <a:solidFill>
                <a:schemeClr val="accent6">
                  <a:lumMod val="50000"/>
                </a:schemeClr>
              </a:solidFill>
              <a:cs typeface="2  Lotus" pitchFamily="2" charset="-78"/>
            </a:endParaRPr>
          </a:p>
          <a:p>
            <a:pPr>
              <a:lnSpc>
                <a:spcPct val="200000"/>
              </a:lnSpc>
              <a:defRPr/>
            </a:pPr>
            <a:endParaRPr lang="fa-IR" b="1" dirty="0" smtClean="0"/>
          </a:p>
          <a:p>
            <a:pPr>
              <a:lnSpc>
                <a:spcPct val="200000"/>
              </a:lnSpc>
              <a:defRPr/>
            </a:pPr>
            <a:endParaRPr lang="en-US" dirty="0" smtClean="0"/>
          </a:p>
          <a:p>
            <a:pPr>
              <a:lnSpc>
                <a:spcPct val="20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ویژگی</a:t>
            </a:r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</a:t>
            </a:r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های علمی</a:t>
            </a:r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پژوهشگر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2  Kourosh" pitchFamily="2" charset="-78"/>
              </a:rPr>
              <a:t>داشتن اطلاعات عمومی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2  Kourosh" pitchFamily="2" charset="-78"/>
            </a:endParaRPr>
          </a:p>
          <a:p>
            <a:pPr>
              <a:lnSpc>
                <a:spcPct val="20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2  Kourosh" pitchFamily="2" charset="-78"/>
              </a:rPr>
              <a:t>آشنایی به موضوع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2  Kourosh" pitchFamily="2" charset="-78"/>
            </a:endParaRPr>
          </a:p>
          <a:p>
            <a:pPr>
              <a:lnSpc>
                <a:spcPct val="20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2  Kourosh" pitchFamily="2" charset="-78"/>
              </a:rPr>
              <a:t>قدرت تحلیل و بررسی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2  Kourosh" pitchFamily="2" charset="-78"/>
            </a:endParaRPr>
          </a:p>
          <a:p>
            <a:pPr>
              <a:lnSpc>
                <a:spcPct val="20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2  Kourosh" pitchFamily="2" charset="-78"/>
              </a:rPr>
              <a:t>تکیه بر دلیل و استدلال و منطق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2  Kourosh" pitchFamily="2" charset="-78"/>
            </a:endParaRPr>
          </a:p>
          <a:p>
            <a:pPr>
              <a:lnSpc>
                <a:spcPct val="20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2  Kourosh" pitchFamily="2" charset="-78"/>
              </a:rPr>
              <a:t>واقع بینی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2  Kourosh" pitchFamily="2" charset="-78"/>
            </a:endParaRPr>
          </a:p>
          <a:p>
            <a:pPr>
              <a:lnSpc>
                <a:spcPct val="200000"/>
              </a:lnSpc>
            </a:pPr>
            <a:r>
              <a:rPr lang="fa-IR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cs typeface="2  Kourosh" pitchFamily="2" charset="-78"/>
              </a:rPr>
              <a:t>آشنایی با روش ها و فنون تحقیق</a:t>
            </a:r>
            <a:endParaRPr lang="en-US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cs typeface="2  Kourosh" pitchFamily="2" charset="-78"/>
            </a:endParaRPr>
          </a:p>
          <a:p>
            <a:pPr>
              <a:lnSpc>
                <a:spcPct val="200000"/>
              </a:lnSpc>
            </a:pPr>
            <a:endParaRPr lang="fa-IR" dirty="0" smtClean="0">
              <a:solidFill>
                <a:srgbClr val="C00000"/>
              </a:solidFill>
              <a:cs typeface="2  Kourosh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byan_nature_87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16" name="Rectangle 15"/>
          <p:cNvSpPr/>
          <p:nvPr/>
        </p:nvSpPr>
        <p:spPr>
          <a:xfrm>
            <a:off x="0" y="357166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2  Homa" pitchFamily="2" charset="-78"/>
              </a:rPr>
              <a:t>به نام خداوند داناي راز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2  Homa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00024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6600" b="1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cs typeface="2  Homa" pitchFamily="2" charset="-78"/>
              </a:rPr>
              <a:t>كه باشد ز تحقيق او بي نياز</a:t>
            </a:r>
            <a:endParaRPr lang="en-US" sz="6600" b="1" dirty="0">
              <a:ln/>
              <a:solidFill>
                <a:schemeClr val="tx2">
                  <a:lumMod val="75000"/>
                </a:schemeClr>
              </a:solidFill>
              <a:effectLst/>
              <a:cs typeface="2  Homa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64331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5400" b="1" dirty="0" smtClean="0">
                <a:ln/>
                <a:solidFill>
                  <a:schemeClr val="accent3"/>
                </a:solidFill>
                <a:effectLst/>
                <a:cs typeface="2  Homa" pitchFamily="2" charset="-78"/>
              </a:rPr>
              <a:t>بشر روز و شب سخت در كوشش است</a:t>
            </a:r>
            <a:endParaRPr lang="en-US" sz="5400" b="1" dirty="0">
              <a:ln/>
              <a:solidFill>
                <a:schemeClr val="accent3"/>
              </a:solidFill>
              <a:effectLst/>
              <a:cs typeface="2  Homa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21495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2  Homa" pitchFamily="2" charset="-78"/>
              </a:rPr>
              <a:t>به دنبال تحقيق و آموزش است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2  Homa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ویژگی</a:t>
            </a:r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 </a:t>
            </a:r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های روحی</a:t>
            </a:r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،</a:t>
            </a:r>
            <a:r>
              <a:rPr lang="ar-SA" sz="4000" b="1" dirty="0" smtClean="0">
                <a:solidFill>
                  <a:schemeClr val="accent6">
                    <a:lumMod val="50000"/>
                  </a:schemeClr>
                </a:solidFill>
                <a:cs typeface="B Titr" pitchFamily="2" charset="-78"/>
              </a:rPr>
              <a:t> اخلاقی و عاطفی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76834"/>
          </a:xfrm>
        </p:spPr>
        <p:txBody>
          <a:bodyPr numCol="2"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ar-SA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داشتن روحیه علمی</a:t>
            </a:r>
            <a:endParaRPr lang="fa-IR" sz="4300" dirty="0" smtClean="0"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>
              <a:lnSpc>
                <a:spcPct val="170000"/>
              </a:lnSpc>
            </a:pPr>
            <a:r>
              <a:rPr lang="ar-SA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شک علمی</a:t>
            </a:r>
            <a:endParaRPr lang="fa-IR" sz="4300" dirty="0" smtClean="0"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آسوده خاطری</a:t>
            </a: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جنجال گریزی</a:t>
            </a: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ساده زیستی و قناعت پیشگی</a:t>
            </a: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اعتماد به نفس</a:t>
            </a:r>
          </a:p>
          <a:p>
            <a:pPr>
              <a:lnSpc>
                <a:spcPct val="170000"/>
              </a:lnSpc>
            </a:pPr>
            <a:r>
              <a:rPr lang="ar-SA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اعتدال</a:t>
            </a:r>
            <a:endParaRPr lang="fa-IR" sz="4300" dirty="0" smtClean="0"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شجاعت</a:t>
            </a: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پشتکار و خستگی ناپذیری</a:t>
            </a: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سعۀ صدر و قدرت تحمل مخالف</a:t>
            </a: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فروتنی و تکبرگریزی</a:t>
            </a: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نظم و انضباط کاری</a:t>
            </a:r>
          </a:p>
          <a:p>
            <a:pPr>
              <a:lnSpc>
                <a:spcPct val="170000"/>
              </a:lnSpc>
            </a:pPr>
            <a:r>
              <a:rPr lang="fa-IR" sz="4300" dirty="0" smtClean="0">
                <a:ln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B Titr" pitchFamily="2" charset="-78"/>
              </a:rPr>
              <a:t>امانت داری علمی </a:t>
            </a:r>
            <a:endParaRPr lang="en-US" sz="4300" dirty="0" smtClean="0">
              <a:ln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1714488"/>
            <a:ext cx="4038600" cy="44010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  <a:defRPr/>
            </a:pPr>
            <a:r>
              <a:rPr lang="en-US" i="1" dirty="0" smtClean="0"/>
              <a:t>.</a:t>
            </a:r>
            <a:r>
              <a:rPr lang="ar-SA" dirty="0" smtClean="0"/>
              <a:t> </a:t>
            </a:r>
            <a:r>
              <a:rPr lang="ar-SA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cs typeface="_MRT_Khodkar" pitchFamily="2" charset="-78"/>
              </a:rPr>
              <a:t>روشهای تحقيق</a:t>
            </a:r>
            <a:endParaRPr lang="fa-IR" b="1" dirty="0" smtClean="0">
              <a:ln>
                <a:solidFill>
                  <a:srgbClr val="92D050"/>
                </a:solidFill>
              </a:ln>
              <a:solidFill>
                <a:srgbClr val="00B050"/>
              </a:solidFill>
              <a:cs typeface="_MRT_Khodkar" pitchFamily="2" charset="-78"/>
            </a:endParaRPr>
          </a:p>
          <a:p>
            <a:pPr algn="just">
              <a:lnSpc>
                <a:spcPct val="200000"/>
              </a:lnSpc>
              <a:defRPr/>
            </a:pP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روش تحقيق شيوه خاصی است برای </a:t>
            </a:r>
            <a:endParaRPr lang="fa-IR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cs typeface="2  Davat" pitchFamily="2" charset="-78"/>
            </a:endParaRPr>
          </a:p>
          <a:p>
            <a:pPr algn="just">
              <a:lnSpc>
                <a:spcPct val="200000"/>
              </a:lnSpc>
              <a:defRPr/>
            </a:pP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1ـ گرد آوری اطلاعات </a:t>
            </a:r>
            <a:endParaRPr lang="fa-IR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cs typeface="2  Davat" pitchFamily="2" charset="-78"/>
            </a:endParaRPr>
          </a:p>
          <a:p>
            <a:pPr algn="just">
              <a:lnSpc>
                <a:spcPct val="200000"/>
              </a:lnSpc>
              <a:defRPr/>
            </a:pP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2ـ تجزيه و تحليل اطلاعات</a:t>
            </a:r>
            <a:endParaRPr lang="fa-IR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cs typeface="2  Davat" pitchFamily="2" charset="-78"/>
            </a:endParaRPr>
          </a:p>
          <a:p>
            <a:pPr algn="just">
              <a:lnSpc>
                <a:spcPct val="200000"/>
              </a:lnSpc>
              <a:defRPr/>
            </a:pP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 3ـ نتيجه گيری</a:t>
            </a:r>
            <a:r>
              <a:rPr lang="fa-IR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،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 </a:t>
            </a:r>
            <a:r>
              <a:rPr lang="fa-IR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با بررسی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صحت و سقم فرضيات</a:t>
            </a:r>
            <a:endParaRPr lang="en-US" b="1" dirty="0" smtClean="0">
              <a:ln>
                <a:solidFill>
                  <a:srgbClr val="00B050"/>
                </a:solidFill>
              </a:ln>
              <a:solidFill>
                <a:schemeClr val="bg2">
                  <a:lumMod val="50000"/>
                </a:schemeClr>
              </a:solidFill>
              <a:cs typeface="_MRT_Khodkar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6" y="1714488"/>
            <a:ext cx="3973512" cy="4401040"/>
          </a:xfrm>
        </p:spPr>
        <p:txBody>
          <a:bodyPr anchor="t">
            <a:normAutofit/>
          </a:bodyPr>
          <a:lstStyle/>
          <a:p>
            <a:pPr algn="ctr"/>
            <a:r>
              <a:rPr lang="ar-SA" b="1" dirty="0" smtClean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cs typeface="_MRT_Khodkar" pitchFamily="2" charset="-78"/>
              </a:rPr>
              <a:t>انواع تحقيق</a:t>
            </a:r>
            <a:endParaRPr lang="fa-IR" b="1" dirty="0" smtClean="0">
              <a:ln>
                <a:solidFill>
                  <a:srgbClr val="92D050"/>
                </a:solidFill>
              </a:ln>
              <a:solidFill>
                <a:srgbClr val="00B050"/>
              </a:solidFill>
              <a:cs typeface="_MRT_Khodkar" pitchFamily="2" charset="-78"/>
            </a:endParaRPr>
          </a:p>
          <a:p>
            <a:pPr algn="just">
              <a:lnSpc>
                <a:spcPct val="200000"/>
              </a:lnSpc>
            </a:pP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نوع تحقيق يعنی گونه خاصی از تحقيق که تعريف و ويژگی خاصی دارد و در آن ممکن است از روش</a:t>
            </a:r>
            <a:r>
              <a:rPr lang="fa-IR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cs typeface="2  Davat" pitchFamily="2" charset="-78"/>
              </a:rPr>
              <a:t>های خاصی استفاده شود</a:t>
            </a:r>
            <a:endParaRPr lang="fa-IR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cs typeface="2  Davat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ar-SA" dirty="0" smtClean="0">
                <a:ln w="3200">
                  <a:solidFill>
                    <a:schemeClr val="accent4">
                      <a:lumMod val="60000"/>
                      <a:lumOff val="4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  <a:reflection blurRad="6350" stA="55000" endA="50" endPos="85000" dir="5400000" sy="-100000" algn="bl" rotWithShape="0"/>
                </a:effectLst>
                <a:cs typeface="2  Arash" pitchFamily="2" charset="-78"/>
              </a:rPr>
              <a:t>انواع </a:t>
            </a:r>
            <a:r>
              <a:rPr lang="fa-IR" dirty="0" smtClean="0">
                <a:ln w="3200">
                  <a:solidFill>
                    <a:schemeClr val="accent4">
                      <a:lumMod val="60000"/>
                      <a:lumOff val="4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  <a:reflection blurRad="6350" stA="55000" endA="50" endPos="85000" dir="5400000" sy="-100000" algn="bl" rotWithShape="0"/>
                </a:effectLst>
                <a:cs typeface="2  Arash" pitchFamily="2" charset="-78"/>
              </a:rPr>
              <a:t>و </a:t>
            </a:r>
            <a:r>
              <a:rPr lang="ar-SA" dirty="0" smtClean="0">
                <a:ln w="3200">
                  <a:solidFill>
                    <a:schemeClr val="accent4">
                      <a:lumMod val="60000"/>
                      <a:lumOff val="40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  <a:reflection blurRad="6350" stA="55000" endA="50" endPos="85000" dir="5400000" sy="-100000" algn="bl" rotWithShape="0"/>
                </a:effectLst>
                <a:cs typeface="2  Arash" pitchFamily="2" charset="-78"/>
              </a:rPr>
              <a:t>روشهای تحقيق</a:t>
            </a:r>
            <a:endParaRPr lang="fa-IR" dirty="0">
              <a:ln w="3200">
                <a:solidFill>
                  <a:schemeClr val="accent4">
                    <a:lumMod val="60000"/>
                    <a:lumOff val="40000"/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  <a:reflection blurRad="6350" stA="55000" endA="50" endPos="85000" dir="5400000" sy="-100000" algn="bl" rotWithShape="0"/>
              </a:effectLst>
              <a:cs typeface="2  Arash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build="p"/>
      <p:bldP spid="6" grpId="0" build="p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numCol="2" anchor="ctr">
            <a:normAutofit/>
            <a:scene3d>
              <a:camera prst="perspective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lnSpc>
                <a:spcPct val="150000"/>
              </a:lnSpc>
            </a:pPr>
            <a:r>
              <a:rPr lang="fa-IR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تعداد </a:t>
            </a: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‌محقق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منابع اطلاعات</a:t>
            </a:r>
            <a:r>
              <a:rPr lang="fa-IR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يا</a:t>
            </a: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شناخت (تجربی، نقلی و عقلی)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هدف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a-IR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ن</a:t>
            </a: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وع و ماهیت اطلاعات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زمان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تعدد موضوع</a:t>
            </a:r>
            <a:r>
              <a:rPr lang="fa-IR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،</a:t>
            </a: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مقايسه آنها وعدم آن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ابزار و روش گردآوری اطلاعات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محورهای پژوهش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a-IR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پيشينه موضوع </a:t>
            </a:r>
          </a:p>
          <a:p>
            <a:pPr>
              <a:lnSpc>
                <a:spcPct val="150000"/>
              </a:lnSpc>
            </a:pPr>
            <a:r>
              <a:rPr lang="ar-SA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و...</a:t>
            </a:r>
            <a:endParaRPr lang="fa-IR" dirty="0" smtClean="0">
              <a:ln>
                <a:solidFill>
                  <a:srgbClr val="002060"/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  <a:scene3d>
              <a:camera prst="perspectiveLef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ar-SA" sz="5400" b="1" dirty="0" smtClean="0">
                <a:ln w="3200">
                  <a:solidFill>
                    <a:srgbClr val="002060"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2  Davat" pitchFamily="2" charset="-78"/>
              </a:rPr>
              <a:t>حیث</a:t>
            </a:r>
            <a:r>
              <a:rPr lang="fa-IR" sz="5400" b="1" dirty="0" smtClean="0">
                <a:ln w="3200">
                  <a:solidFill>
                    <a:srgbClr val="002060"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2  Davat" pitchFamily="2" charset="-78"/>
              </a:rPr>
              <a:t> </a:t>
            </a:r>
            <a:r>
              <a:rPr lang="ar-SA" sz="5400" b="1" dirty="0" smtClean="0">
                <a:ln w="3200">
                  <a:solidFill>
                    <a:srgbClr val="002060"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2  Davat" pitchFamily="2" charset="-78"/>
              </a:rPr>
              <a:t>ها و ابعاد</a:t>
            </a:r>
            <a:r>
              <a:rPr lang="fa-IR" sz="5400" b="1" dirty="0" smtClean="0">
                <a:ln w="3200">
                  <a:solidFill>
                    <a:srgbClr val="002060"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2  Davat" pitchFamily="2" charset="-78"/>
              </a:rPr>
              <a:t> تحقيق</a:t>
            </a:r>
            <a:r>
              <a:rPr lang="ar-SA" sz="5400" b="1" dirty="0" smtClean="0">
                <a:ln w="3200">
                  <a:solidFill>
                    <a:srgbClr val="002060">
                      <a:alpha val="25000"/>
                    </a:srgbClr>
                  </a:solidFill>
                  <a:prstDash val="solid"/>
                  <a:round/>
                </a:ln>
                <a:solidFill>
                  <a:schemeClr val="bg2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60000" endA="900" endPos="60000" dist="60007" dir="5400000" sy="-100000" algn="bl" rotWithShape="0"/>
                </a:effectLst>
                <a:cs typeface="2  Davat" pitchFamily="2" charset="-78"/>
              </a:rPr>
              <a:t> </a:t>
            </a:r>
            <a:endParaRPr lang="fa-IR" sz="5400" b="1" dirty="0">
              <a:ln w="3200">
                <a:solidFill>
                  <a:srgbClr val="002060">
                    <a:alpha val="25000"/>
                  </a:srgbClr>
                </a:solidFill>
                <a:prstDash val="solid"/>
                <a:round/>
              </a:ln>
              <a:solidFill>
                <a:schemeClr val="bg2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60000" endA="900" endPos="60000" dist="60007" dir="5400000" sy="-100000" algn="bl" rotWithShape="0"/>
              </a:effectLst>
              <a:cs typeface="2 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ar-SA" sz="4400" dirty="0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B Titr" pitchFamily="2" charset="-78"/>
              </a:rPr>
              <a:t>گسترده بودن ابعاد موضوع </a:t>
            </a:r>
            <a:endParaRPr lang="fa-IR" sz="4400" dirty="0" smtClean="0">
              <a:ln>
                <a:solidFill>
                  <a:schemeClr val="bg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B Titr" pitchFamily="2" charset="-78"/>
            </a:endParaRPr>
          </a:p>
          <a:p>
            <a:pPr algn="just">
              <a:lnSpc>
                <a:spcPct val="3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ar-SA" sz="4400" dirty="0" smtClean="0">
                <a:ln>
                  <a:solidFill>
                    <a:schemeClr val="bg1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B Titr" pitchFamily="2" charset="-78"/>
              </a:rPr>
              <a:t>اهميت ويژه موضوع </a:t>
            </a:r>
            <a:endParaRPr lang="fa-IR" sz="4400" dirty="0">
              <a:ln>
                <a:solidFill>
                  <a:schemeClr val="bg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a-IR" sz="6600" b="1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cs typeface="2  Kamran" pitchFamily="2" charset="-78"/>
              </a:rPr>
              <a:t>چرا </a:t>
            </a:r>
            <a:r>
              <a:rPr lang="ar-SA" sz="6600" b="1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cs typeface="2  Kamran" pitchFamily="2" charset="-78"/>
              </a:rPr>
              <a:t>تحقيق گروهی</a:t>
            </a:r>
            <a:endParaRPr lang="fa-IR" sz="6600" b="1" dirty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1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</a:effectLst>
              <a:cs typeface="2  Kamr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7043758" cy="5715000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ar-SA" sz="4400" dirty="0" smtClean="0">
                <a:ln>
                  <a:solidFill>
                    <a:schemeClr val="bg1"/>
                  </a:solidFill>
                </a:ln>
                <a:cs typeface="B Titr" pitchFamily="2" charset="-78"/>
              </a:rPr>
              <a:t>کشف مجهولات يا روابط بين امور</a:t>
            </a:r>
            <a:endParaRPr lang="fa-IR" sz="4400" dirty="0" smtClean="0">
              <a:ln>
                <a:solidFill>
                  <a:schemeClr val="bg1"/>
                </a:solidFill>
              </a:ln>
              <a:cs typeface="B Titr" pitchFamily="2" charset="-78"/>
            </a:endParaRPr>
          </a:p>
          <a:p>
            <a:pPr>
              <a:lnSpc>
                <a:spcPct val="200000"/>
              </a:lnSpc>
            </a:pPr>
            <a:r>
              <a:rPr lang="ar-SA" sz="4400" dirty="0" smtClean="0">
                <a:ln>
                  <a:solidFill>
                    <a:schemeClr val="bg1"/>
                  </a:solidFill>
                </a:ln>
                <a:cs typeface="B Titr" pitchFamily="2" charset="-78"/>
              </a:rPr>
              <a:t>توليد علم و دانش </a:t>
            </a:r>
            <a:endParaRPr lang="fa-IR" sz="4400" dirty="0" smtClean="0">
              <a:ln>
                <a:solidFill>
                  <a:schemeClr val="bg1"/>
                </a:solidFill>
              </a:ln>
              <a:cs typeface="B Titr" pitchFamily="2" charset="-78"/>
            </a:endParaRPr>
          </a:p>
          <a:p>
            <a:pPr>
              <a:lnSpc>
                <a:spcPct val="200000"/>
              </a:lnSpc>
            </a:pPr>
            <a:r>
              <a:rPr lang="ar-SA" sz="4400" dirty="0" smtClean="0">
                <a:ln>
                  <a:solidFill>
                    <a:schemeClr val="bg1"/>
                  </a:solidFill>
                </a:ln>
                <a:cs typeface="B Titr" pitchFamily="2" charset="-78"/>
              </a:rPr>
              <a:t>دستيابی به مبانی و بنيادهای نظری</a:t>
            </a:r>
            <a:endParaRPr lang="fa-IR" sz="4400" dirty="0" smtClean="0">
              <a:ln>
                <a:solidFill>
                  <a:schemeClr val="bg1"/>
                </a:solidFill>
              </a:ln>
              <a:cs typeface="B Titr" pitchFamily="2" charset="-78"/>
            </a:endParaRPr>
          </a:p>
          <a:p>
            <a:pPr>
              <a:lnSpc>
                <a:spcPct val="200000"/>
              </a:lnSpc>
            </a:pPr>
            <a:r>
              <a:rPr lang="ar-SA" sz="4400" dirty="0" smtClean="0">
                <a:ln>
                  <a:solidFill>
                    <a:schemeClr val="bg1"/>
                  </a:solidFill>
                </a:ln>
                <a:cs typeface="B Titr" pitchFamily="2" charset="-78"/>
              </a:rPr>
              <a:t>پايه تحقيقات کاربردی </a:t>
            </a:r>
            <a:endParaRPr lang="fa-IR" sz="4400" dirty="0">
              <a:ln>
                <a:solidFill>
                  <a:schemeClr val="bg1"/>
                </a:solidFill>
              </a:ln>
              <a:cs typeface="B Titr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7358082" y="428604"/>
            <a:ext cx="1407966" cy="5715040"/>
          </a:xfrm>
        </p:spPr>
        <p:txBody>
          <a:bodyPr vert="vert270" anchor="b">
            <a:noAutofit/>
            <a:scene3d>
              <a:camera prst="perspectiveContrastingLeftFacing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ar-SA" sz="9600" b="1" dirty="0" smtClean="0">
                <a:ln>
                  <a:solidFill>
                    <a:srgbClr val="99FF66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2  Davat" pitchFamily="2" charset="-78"/>
              </a:rPr>
              <a:t>تحقيق بنيادی</a:t>
            </a:r>
            <a:endParaRPr lang="fa-IR" sz="9600" dirty="0">
              <a:ln>
                <a:solidFill>
                  <a:srgbClr val="99FF66"/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perspectiveBelow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250000"/>
              </a:lnSpc>
            </a:pPr>
            <a:r>
              <a:rPr lang="ar-SA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راه حل </a:t>
            </a:r>
            <a:r>
              <a:rPr lang="fa-IR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يابي </a:t>
            </a:r>
            <a:r>
              <a:rPr lang="ar-SA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برای مشکلات </a:t>
            </a:r>
            <a:r>
              <a:rPr lang="fa-IR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جاري جامعه</a:t>
            </a:r>
            <a:r>
              <a:rPr lang="ar-SA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 </a:t>
            </a:r>
            <a:endParaRPr lang="fa-IR" sz="4000" dirty="0" smtClean="0">
              <a:ln>
                <a:solidFill>
                  <a:schemeClr val="accent6"/>
                </a:solidFill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2  Arabic Style" pitchFamily="2" charset="-78"/>
            </a:endParaRPr>
          </a:p>
          <a:p>
            <a:pPr>
              <a:lnSpc>
                <a:spcPct val="250000"/>
              </a:lnSpc>
            </a:pPr>
            <a:r>
              <a:rPr lang="ar-SA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زمينه</a:t>
            </a:r>
            <a:r>
              <a:rPr lang="fa-IR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‌ سازي براي استفاده از </a:t>
            </a:r>
            <a:r>
              <a:rPr lang="ar-SA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نتايج تحقيقات بنيادی</a:t>
            </a:r>
            <a:r>
              <a:rPr lang="fa-IR" sz="4000" dirty="0" smtClean="0">
                <a:ln>
                  <a:solidFill>
                    <a:schemeClr val="accent6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2  Arabic Style" pitchFamily="2" charset="-78"/>
              </a:rPr>
              <a:t> در جهت تأمين نيازهاي جامعه</a:t>
            </a:r>
            <a:endParaRPr lang="fa-IR" sz="4000" dirty="0">
              <a:ln>
                <a:solidFill>
                  <a:schemeClr val="accent6"/>
                </a:solidFill>
              </a:ln>
              <a:solidFill>
                <a:srgbClr val="00206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2  Arabic Style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9200"/>
          </a:xfrm>
        </p:spPr>
        <p:txBody>
          <a:bodyPr anchor="ctr">
            <a:noAutofit/>
          </a:bodyPr>
          <a:lstStyle/>
          <a:p>
            <a:pPr algn="ctr"/>
            <a:r>
              <a:rPr lang="ar-SA" sz="6600" b="1" dirty="0" smtClean="0">
                <a:ln>
                  <a:solidFill>
                    <a:srgbClr val="99FF66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2  Davat" pitchFamily="2" charset="-78"/>
              </a:rPr>
              <a:t>تحقيق کاربردی</a:t>
            </a:r>
            <a:endParaRPr lang="fa-IR" sz="6600" b="1" dirty="0" smtClean="0">
              <a:ln>
                <a:solidFill>
                  <a:srgbClr val="99FF66"/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lt"/>
              <a:ea typeface="+mn-ea"/>
              <a:cs typeface="2  Dava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428736"/>
            <a:ext cx="4038600" cy="4686792"/>
          </a:xfrm>
        </p:spPr>
        <p:txBody>
          <a:bodyPr/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عقلی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cs typeface="2  Davat" pitchFamily="2" charset="-78"/>
            </a:endParaRPr>
          </a:p>
          <a:p>
            <a:pPr>
              <a:lnSpc>
                <a:spcPct val="300000"/>
              </a:lnSpc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اطلاعات آن از طريق عقل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9788" y="1285860"/>
            <a:ext cx="4038600" cy="4829668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تجربی</a:t>
            </a:r>
            <a:endParaRPr lang="fa-IR" sz="3200" dirty="0" smtClean="0"/>
          </a:p>
          <a:p>
            <a:pPr>
              <a:lnSpc>
                <a:spcPct val="30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اطلاعات آن از طريق حواس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  <a:p>
            <a:pPr>
              <a:lnSpc>
                <a:spcPct val="200000"/>
              </a:lnSpc>
              <a:buNone/>
            </a:pPr>
            <a:endParaRPr lang="fa-IR" sz="3200" dirty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4038600" cy="4901106"/>
          </a:xfrm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cs typeface="2  Arash" pitchFamily="2" charset="-78"/>
              </a:rPr>
              <a:t>تحقيق نقلی</a:t>
            </a:r>
            <a:endParaRPr lang="fa-IR" sz="4400" dirty="0" smtClean="0">
              <a:cs typeface="2  Arash" pitchFamily="2" charset="-78"/>
            </a:endParaRPr>
          </a:p>
          <a:p>
            <a:pPr>
              <a:lnSpc>
                <a:spcPct val="300000"/>
              </a:lnSpc>
            </a:pPr>
            <a:r>
              <a:rPr lang="fa-IR" sz="4400" dirty="0" smtClean="0">
                <a:cs typeface="2  Arash" pitchFamily="2" charset="-78"/>
              </a:rPr>
              <a:t>منبع اطلاعات آن نقل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1214422"/>
            <a:ext cx="4038600" cy="4901106"/>
          </a:xfrm>
        </p:spPr>
        <p:txBody>
          <a:bodyPr anchor="t">
            <a:normAutofit/>
          </a:bodyPr>
          <a:lstStyle/>
          <a:p>
            <a:pPr algn="ctr"/>
            <a:r>
              <a:rPr lang="ar-SA" sz="4400" dirty="0" smtClean="0">
                <a:cs typeface="2  Arash" pitchFamily="2" charset="-78"/>
              </a:rPr>
              <a:t>تحقيق شهودی</a:t>
            </a:r>
            <a:endParaRPr lang="fa-IR" sz="4400" dirty="0" smtClean="0">
              <a:cs typeface="2  Arash" pitchFamily="2" charset="-78"/>
            </a:endParaRPr>
          </a:p>
          <a:p>
            <a:pPr>
              <a:lnSpc>
                <a:spcPct val="300000"/>
              </a:lnSpc>
            </a:pPr>
            <a:r>
              <a:rPr lang="fa-IR" sz="4400" dirty="0" smtClean="0">
                <a:cs typeface="2  Arash" pitchFamily="2" charset="-78"/>
              </a:rPr>
              <a:t>منبع آن شهود و باطن </a:t>
            </a:r>
            <a:endParaRPr lang="fa-IR" sz="4400" dirty="0">
              <a:cs typeface="2  Arash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4038600" cy="4829668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تحقيق کيفی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latin typeface="Titr" panose="00000700000000000000" pitchFamily="2" charset="-78"/>
              <a:cs typeface="Titr" panose="00000700000000000000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اطلاعات آن از نوع کيفی 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1285860"/>
            <a:ext cx="4038600" cy="4829668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تحقيق کمی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latin typeface="Titr" panose="00000700000000000000" pitchFamily="2" charset="-78"/>
              <a:cs typeface="Titr" panose="00000700000000000000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latin typeface="Titr" panose="00000700000000000000" pitchFamily="2" charset="-78"/>
                <a:cs typeface="Titr" panose="00000700000000000000" pitchFamily="2" charset="-78"/>
              </a:rPr>
              <a:t>اطلاعات آن از نوع کمی 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4038600" cy="4901106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توصيفی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cs typeface="2  Davat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ماهيت موضوع معلوم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سئوال از چگونگی 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1214422"/>
            <a:ext cx="4038600" cy="4901106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اکتشافی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cs typeface="2  Davat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ماهيت موضوع مجهول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 سئوال از چ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يستي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064688"/>
          </a:xfrm>
        </p:spPr>
        <p:txBody>
          <a:bodyPr>
            <a:normAutofit fontScale="92500" lnSpcReduction="20000"/>
          </a:bodyPr>
          <a:lstStyle/>
          <a:p>
            <a:r>
              <a:rPr lang="fa-IR" dirty="0" smtClean="0">
                <a:cs typeface="B Titr" pitchFamily="2" charset="-78"/>
              </a:rPr>
              <a:t>مشکل چیست؟</a:t>
            </a:r>
          </a:p>
          <a:p>
            <a:r>
              <a:rPr lang="fa-IR" dirty="0" smtClean="0">
                <a:cs typeface="B Titr" pitchFamily="2" charset="-78"/>
              </a:rPr>
              <a:t>مسأله چیست؟</a:t>
            </a:r>
          </a:p>
          <a:p>
            <a:r>
              <a:rPr lang="fa-IR" dirty="0" smtClean="0">
                <a:cs typeface="B Titr" pitchFamily="2" charset="-78"/>
              </a:rPr>
              <a:t>تفاوت </a:t>
            </a:r>
            <a:r>
              <a:rPr lang="fa-IR" dirty="0">
                <a:cs typeface="B Titr" pitchFamily="2" charset="-78"/>
              </a:rPr>
              <a:t>مشکل و </a:t>
            </a:r>
            <a:r>
              <a:rPr lang="fa-IR" dirty="0" smtClean="0">
                <a:cs typeface="B Titr" pitchFamily="2" charset="-78"/>
              </a:rPr>
              <a:t>مسأله </a:t>
            </a:r>
            <a:r>
              <a:rPr lang="fa-IR" dirty="0">
                <a:cs typeface="B Titr" pitchFamily="2" charset="-78"/>
              </a:rPr>
              <a:t>چیست </a:t>
            </a:r>
            <a:r>
              <a:rPr lang="fa-IR" dirty="0" smtClean="0">
                <a:cs typeface="B Titr" pitchFamily="2" charset="-78"/>
              </a:rPr>
              <a:t>؟</a:t>
            </a:r>
          </a:p>
          <a:p>
            <a:r>
              <a:rPr lang="fa-IR" dirty="0" smtClean="0">
                <a:cs typeface="B Titr" pitchFamily="2" charset="-78"/>
              </a:rPr>
              <a:t>چگونه </a:t>
            </a:r>
            <a:r>
              <a:rPr lang="fa-IR" dirty="0">
                <a:cs typeface="B Titr" pitchFamily="2" charset="-78"/>
              </a:rPr>
              <a:t>یک مشکل را می توان به یک </a:t>
            </a:r>
            <a:r>
              <a:rPr lang="fa-IR" dirty="0" smtClean="0">
                <a:cs typeface="B Titr" pitchFamily="2" charset="-78"/>
              </a:rPr>
              <a:t>مسأله </a:t>
            </a:r>
            <a:r>
              <a:rPr lang="fa-IR" dirty="0">
                <a:cs typeface="B Titr" pitchFamily="2" charset="-78"/>
              </a:rPr>
              <a:t>تبدیل </a:t>
            </a:r>
            <a:r>
              <a:rPr lang="fa-IR" dirty="0" smtClean="0">
                <a:cs typeface="B Titr" pitchFamily="2" charset="-78"/>
              </a:rPr>
              <a:t>کرد؟</a:t>
            </a:r>
            <a:endParaRPr lang="fa-IR" dirty="0">
              <a:cs typeface="B Titr" pitchFamily="2" charset="-78"/>
            </a:endParaRPr>
          </a:p>
          <a:p>
            <a:r>
              <a:rPr lang="fa-IR" dirty="0" smtClean="0">
                <a:cs typeface="B Titr" pitchFamily="2" charset="-78"/>
              </a:rPr>
              <a:t>پیشینه پژوهش چیست و چه فایده ای دارد؟</a:t>
            </a:r>
          </a:p>
          <a:p>
            <a:r>
              <a:rPr lang="fa-IR" dirty="0" smtClean="0">
                <a:cs typeface="B Titr" pitchFamily="2" charset="-78"/>
              </a:rPr>
              <a:t>اهمیت و ضرورت پژوهش چیست ؟</a:t>
            </a:r>
          </a:p>
          <a:p>
            <a:r>
              <a:rPr lang="fa-IR" dirty="0" smtClean="0">
                <a:cs typeface="B Titr" pitchFamily="2" charset="-78"/>
              </a:rPr>
              <a:t>اهداف تحقیق چگونه نوشته می شوند؟</a:t>
            </a:r>
          </a:p>
          <a:p>
            <a:r>
              <a:rPr lang="fa-IR" dirty="0" smtClean="0">
                <a:cs typeface="B Titr" pitchFamily="2" charset="-78"/>
              </a:rPr>
              <a:t>مسأله تحقیق چیست ؟ انواع آن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 کدام است؟</a:t>
            </a:r>
          </a:p>
          <a:p>
            <a:r>
              <a:rPr lang="fa-IR" dirty="0" smtClean="0">
                <a:cs typeface="B Titr" pitchFamily="2" charset="-78"/>
              </a:rPr>
              <a:t>فرضییه تحقیق چیست و در چه تحقیقاتی ارائه می شود؟</a:t>
            </a:r>
          </a:p>
          <a:p>
            <a:r>
              <a:rPr lang="fa-IR" dirty="0" smtClean="0">
                <a:cs typeface="B Titr" pitchFamily="2" charset="-78"/>
              </a:rPr>
              <a:t>انواع روشهای تحقیق کدام است؟</a:t>
            </a:r>
          </a:p>
          <a:p>
            <a:r>
              <a:rPr lang="fa-IR" dirty="0" smtClean="0">
                <a:cs typeface="B Titr" pitchFamily="2" charset="-78"/>
              </a:rPr>
              <a:t>روش تحقیق میدانی دارای چه ویژگی هایی است </a:t>
            </a:r>
          </a:p>
          <a:p>
            <a:r>
              <a:rPr lang="fa-IR" dirty="0" smtClean="0">
                <a:cs typeface="B Titr" pitchFamily="2" charset="-78"/>
              </a:rPr>
              <a:t>جامعه و نمونه آماری چیست؟</a:t>
            </a:r>
          </a:p>
          <a:p>
            <a:r>
              <a:rPr lang="fa-IR" dirty="0" smtClean="0">
                <a:cs typeface="B Titr" pitchFamily="2" charset="-78"/>
              </a:rPr>
              <a:t>فصل بندی یک پژوهش چگونه انجام می شود؟</a:t>
            </a:r>
          </a:p>
          <a:p>
            <a:endParaRPr lang="fa-IR" dirty="0" smtClean="0">
              <a:cs typeface="B Titr" pitchFamily="2" charset="-78"/>
            </a:endParaRPr>
          </a:p>
          <a:p>
            <a:endParaRPr lang="fa-IR" dirty="0" smtClean="0">
              <a:cs typeface="B Titr" pitchFamily="2" charset="-78"/>
            </a:endParaRPr>
          </a:p>
          <a:p>
            <a:endParaRPr lang="fa-IR" dirty="0">
              <a:cs typeface="B Titr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rgbClr val="7030A0"/>
                </a:solidFill>
              </a:rPr>
              <a:t>پاسخ چند سوال: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4038600" cy="4829668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مقايسه</a:t>
            </a:r>
            <a:r>
              <a:rPr lang="fa-IR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‌</a:t>
            </a:r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ای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cs typeface="2  Davat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مقايسه دو موضوع با يکديگر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1285860"/>
            <a:ext cx="4038600" cy="4829668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تبيينی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cs typeface="2  Davat" pitchFamily="2" charset="-78"/>
            </a:endParaRPr>
          </a:p>
          <a:p>
            <a:pPr>
              <a:lnSpc>
                <a:spcPct val="300000"/>
              </a:lnSpc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علل به وقوع پيوستن پديده</a:t>
            </a:r>
          </a:p>
          <a:p>
            <a:pPr>
              <a:lnSpc>
                <a:spcPct val="300000"/>
              </a:lnSpc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سئوال از چرايی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142984"/>
            <a:ext cx="4038600" cy="4972544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310000"/>
              </a:lnSpc>
            </a:pPr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ميدانی</a:t>
            </a:r>
            <a:r>
              <a:rPr lang="fa-IR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؟</a:t>
            </a:r>
          </a:p>
          <a:p>
            <a:pPr>
              <a:lnSpc>
                <a:spcPct val="22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هر نوع تحقيقی است که از طريق مطالعه اسناد و منابع صورت نگيرد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  <a:p>
            <a:pPr>
              <a:lnSpc>
                <a:spcPct val="22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ميدانی يک روش خاص تحقيق در مطالعات مردم شناسی و قوم نگاری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1142984"/>
            <a:ext cx="4038600" cy="4972544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تحقيق کتابخانه</a:t>
            </a:r>
            <a:r>
              <a:rPr lang="fa-IR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‌</a:t>
            </a:r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ای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cs typeface="2  Davat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روش اسنادی و کتابخانه ای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14422"/>
            <a:ext cx="4038600" cy="490110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cs typeface="B Titr" pitchFamily="2" charset="-78"/>
              </a:rPr>
              <a:t>موضوع محور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cs typeface="B Titr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2000" b="1" dirty="0" smtClean="0">
                <a:cs typeface="B Titr" pitchFamily="2" charset="-78"/>
              </a:rPr>
              <a:t>محور تحقیق موضوع مشخص</a:t>
            </a:r>
            <a:endParaRPr lang="fa-IR" sz="2000" b="1" dirty="0" smtClean="0">
              <a:cs typeface="B Titr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2000" b="1" dirty="0" smtClean="0">
                <a:cs typeface="B Titr" pitchFamily="2" charset="-78"/>
              </a:rPr>
              <a:t>اطلاعات آن در یک یا چند اثر پراکنده</a:t>
            </a:r>
            <a:r>
              <a:rPr lang="fa-IR" sz="2000" b="1" dirty="0" smtClean="0">
                <a:cs typeface="B Titr" pitchFamily="2" charset="-78"/>
              </a:rPr>
              <a:t> است</a:t>
            </a:r>
          </a:p>
          <a:p>
            <a:pPr>
              <a:lnSpc>
                <a:spcPct val="300000"/>
              </a:lnSpc>
            </a:pPr>
            <a:r>
              <a:rPr lang="fa-IR" sz="2000" b="1" dirty="0" smtClean="0">
                <a:cs typeface="B Titr" pitchFamily="2" charset="-78"/>
              </a:rPr>
              <a:t>برخی این نوع فعالیت را «بررسی» تعبیر می‌کنند تا پژوهش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9788" y="1214422"/>
            <a:ext cx="4038600" cy="4901106"/>
          </a:xfrm>
        </p:spPr>
        <p:txBody>
          <a:bodyPr>
            <a:normAutofit/>
          </a:bodyPr>
          <a:lstStyle/>
          <a:p>
            <a:pPr algn="ctr"/>
            <a:r>
              <a:rPr lang="ar-SA" sz="32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cs typeface="B Titr" pitchFamily="2" charset="-78"/>
              </a:rPr>
              <a:t>مسأله پژوهی</a:t>
            </a:r>
            <a:endParaRPr lang="fa-IR" sz="32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cs typeface="B Titr" pitchFamily="2" charset="-78"/>
            </a:endParaRPr>
          </a:p>
          <a:p>
            <a:pPr>
              <a:lnSpc>
                <a:spcPct val="300000"/>
              </a:lnSpc>
            </a:pPr>
            <a:r>
              <a:rPr lang="ar-SA" sz="2000" b="1" dirty="0" smtClean="0">
                <a:cs typeface="B Titr" pitchFamily="2" charset="-78"/>
              </a:rPr>
              <a:t>محور آن یک یا چند سؤال علمی و مشخص</a:t>
            </a:r>
            <a:endParaRPr lang="fa-IR" sz="2000" b="1" dirty="0" smtClean="0">
              <a:cs typeface="B Titr" pitchFamily="2" charset="-78"/>
            </a:endParaRPr>
          </a:p>
          <a:p>
            <a:pPr>
              <a:lnSpc>
                <a:spcPct val="300000"/>
              </a:lnSpc>
            </a:pPr>
            <a:r>
              <a:rPr lang="fa-IR" sz="2000" b="1" dirty="0" smtClean="0">
                <a:cs typeface="B Titr" pitchFamily="2" charset="-78"/>
              </a:rPr>
              <a:t>تا کنون پاسخی به آنها داده نشده و یا پاسخ قانع کننده و منقح نباشد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300000"/>
              </a:lnSpc>
            </a:pPr>
            <a:r>
              <a:rPr lang="fa-IR" sz="4000" dirty="0" smtClean="0">
                <a:cs typeface="B Titr" pitchFamily="2" charset="-78"/>
              </a:rPr>
              <a:t>محور پژوهش یک متن معین</a:t>
            </a:r>
          </a:p>
          <a:p>
            <a:pPr>
              <a:lnSpc>
                <a:spcPct val="300000"/>
              </a:lnSpc>
            </a:pPr>
            <a:r>
              <a:rPr lang="fa-IR" sz="4000" dirty="0" smtClean="0">
                <a:cs typeface="B Titr" pitchFamily="2" charset="-78"/>
              </a:rPr>
              <a:t>تصحیح، ترجمه، شرح، نقد و یا تفسیر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fa-IR" sz="44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متن پژوهی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50000"/>
              </a:lnSpc>
            </a:pPr>
            <a:r>
              <a:rPr lang="ar-SA" sz="3200" dirty="0" smtClean="0">
                <a:cs typeface="B Titr" pitchFamily="2" charset="-78"/>
              </a:rPr>
              <a:t>موضوعی معین در گذشته </a:t>
            </a:r>
            <a:r>
              <a:rPr lang="fa-IR" sz="3200" dirty="0" smtClean="0">
                <a:cs typeface="B Titr" pitchFamily="2" charset="-78"/>
              </a:rPr>
              <a:t>يا</a:t>
            </a:r>
            <a:r>
              <a:rPr lang="ar-SA" sz="3200" dirty="0" smtClean="0">
                <a:cs typeface="B Titr" pitchFamily="2" charset="-78"/>
              </a:rPr>
              <a:t> در یک مقطع زمانی مشخص</a:t>
            </a:r>
            <a:endParaRPr lang="fa-IR" sz="3200" dirty="0" smtClean="0">
              <a:cs typeface="B Titr" pitchFamily="2" charset="-78"/>
            </a:endParaRPr>
          </a:p>
          <a:p>
            <a:pPr>
              <a:lnSpc>
                <a:spcPct val="250000"/>
              </a:lnSpc>
            </a:pPr>
            <a:r>
              <a:rPr lang="ar-SA" sz="3200" dirty="0" smtClean="0">
                <a:cs typeface="B Titr" pitchFamily="2" charset="-78"/>
              </a:rPr>
              <a:t>حقایق گذشته از طریق جمع آوری اطلاعات، ارزشیابی</a:t>
            </a:r>
            <a:r>
              <a:rPr lang="fa-IR" sz="3200" dirty="0" smtClean="0">
                <a:cs typeface="B Titr" pitchFamily="2" charset="-78"/>
              </a:rPr>
              <a:t>،</a:t>
            </a:r>
            <a:r>
              <a:rPr lang="ar-SA" sz="3200" dirty="0" smtClean="0">
                <a:cs typeface="B Titr" pitchFamily="2" charset="-78"/>
              </a:rPr>
              <a:t> بررسی صحت و سقم</a:t>
            </a:r>
            <a:r>
              <a:rPr lang="fa-IR" sz="3200" dirty="0" smtClean="0">
                <a:cs typeface="B Titr" pitchFamily="2" charset="-78"/>
              </a:rPr>
              <a:t> آنها</a:t>
            </a:r>
            <a:r>
              <a:rPr lang="ar-SA" sz="3200" dirty="0" smtClean="0">
                <a:cs typeface="B Titr" pitchFamily="2" charset="-78"/>
              </a:rPr>
              <a:t>، ترکیب دلایل</a:t>
            </a:r>
            <a:r>
              <a:rPr lang="fa-IR" sz="3200" dirty="0" smtClean="0">
                <a:cs typeface="B Titr" pitchFamily="2" charset="-78"/>
              </a:rPr>
              <a:t>،</a:t>
            </a:r>
            <a:r>
              <a:rPr lang="ar-SA" sz="3200" dirty="0" smtClean="0">
                <a:cs typeface="B Titr" pitchFamily="2" charset="-78"/>
              </a:rPr>
              <a:t> تجزیه و تحلیل آنها</a:t>
            </a:r>
            <a:endParaRPr lang="fa-IR" sz="3200" dirty="0" smtClean="0">
              <a:cs typeface="B Titr" pitchFamily="2" charset="-78"/>
            </a:endParaRPr>
          </a:p>
          <a:p>
            <a:pPr>
              <a:lnSpc>
                <a:spcPct val="250000"/>
              </a:lnSpc>
            </a:pPr>
            <a:r>
              <a:rPr lang="ar-SA" sz="3200" dirty="0" smtClean="0">
                <a:cs typeface="B Titr" pitchFamily="2" charset="-78"/>
              </a:rPr>
              <a:t>ارائه به صورت منظم</a:t>
            </a:r>
            <a:r>
              <a:rPr lang="fa-IR" sz="3200" dirty="0" smtClean="0">
                <a:cs typeface="B Titr" pitchFamily="2" charset="-78"/>
              </a:rPr>
              <a:t> و مستدل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ar-SA" sz="44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cs typeface="B Titr" pitchFamily="2" charset="-78"/>
              </a:rPr>
              <a:t>تحقیق تاریخی</a:t>
            </a:r>
            <a:endParaRPr lang="fa-IR" sz="44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ar-SA" sz="44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50000"/>
                  </a:schemeClr>
                </a:solidFill>
                <a:cs typeface="2  Davat" pitchFamily="2" charset="-78"/>
              </a:rPr>
              <a:t>تحقیق طولی ومقطعی</a:t>
            </a:r>
            <a:endParaRPr lang="fa-IR" sz="44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50000"/>
                </a:schemeClr>
              </a:solidFill>
              <a:cs typeface="2  Davat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Low">
              <a:lnSpc>
                <a:spcPct val="200000"/>
              </a:lnSpc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انتخاب </a:t>
            </a: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طیف وسیعی 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از مصاديق </a:t>
            </a: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و 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موارد مورد تحقيق وانجام </a:t>
            </a: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پژوهش در یک مرحله با روش پیمایشی</a:t>
            </a:r>
            <a:endParaRPr lang="en-US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  <a:p>
            <a:pPr>
              <a:lnSpc>
                <a:spcPct val="200000"/>
              </a:lnSpc>
            </a:pPr>
            <a:endParaRPr lang="fa-IR" sz="30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  <a:p>
            <a:pPr>
              <a:lnSpc>
                <a:spcPct val="200000"/>
              </a:lnSpc>
            </a:pPr>
            <a:endParaRPr lang="fa-IR" sz="30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Low">
              <a:lnSpc>
                <a:spcPct val="150000"/>
              </a:lnSpc>
            </a:pP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بررسی رشد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 </a:t>
            </a: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وتحول و دگرگونی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‌</a:t>
            </a: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های رخداده در مورد یک</a:t>
            </a: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‌ </a:t>
            </a:r>
            <a:r>
              <a:rPr lang="ar-SA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پدیده</a:t>
            </a:r>
            <a:endParaRPr lang="fa-IR" sz="3200" dirty="0" smtClean="0">
              <a:solidFill>
                <a:schemeClr val="accent5">
                  <a:lumMod val="50000"/>
                </a:schemeClr>
              </a:solidFill>
              <a:cs typeface="2  Lotus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3200" dirty="0" smtClean="0">
                <a:solidFill>
                  <a:schemeClr val="accent5">
                    <a:lumMod val="50000"/>
                  </a:schemeClr>
                </a:solidFill>
                <a:cs typeface="2  Lotus" pitchFamily="2" charset="-78"/>
              </a:rPr>
              <a:t>شروع از ابتداي بازه زماني واستمرار دادن آن تا پايان بازه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5DA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ar-SA" sz="2800" b="0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روش</a:t>
            </a:r>
            <a:r>
              <a:rPr lang="fa-IR" sz="2800" b="0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‌</a:t>
            </a:r>
            <a:r>
              <a:rPr lang="ar-SA" sz="2800" b="0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های کمی</a:t>
            </a:r>
            <a:endParaRPr lang="fa-IR" sz="2800" b="0" spc="-1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ar-SA" sz="2400" dirty="0" smtClean="0">
                <a:cs typeface="B Titr" pitchFamily="2" charset="-78"/>
              </a:rPr>
              <a:t>آزمايشی</a:t>
            </a:r>
            <a:endParaRPr lang="fa-IR" sz="2400" dirty="0" smtClean="0">
              <a:cs typeface="B Titr" pitchFamily="2" charset="-78"/>
            </a:endParaRPr>
          </a:p>
          <a:p>
            <a:pPr>
              <a:lnSpc>
                <a:spcPct val="250000"/>
              </a:lnSpc>
            </a:pPr>
            <a:r>
              <a:rPr lang="ar-SA" sz="2400" dirty="0" smtClean="0">
                <a:cs typeface="B Titr" pitchFamily="2" charset="-78"/>
              </a:rPr>
              <a:t>پيمايشی</a:t>
            </a:r>
            <a:endParaRPr lang="fa-IR" sz="2400" dirty="0" smtClean="0">
              <a:cs typeface="B Titr" pitchFamily="2" charset="-78"/>
            </a:endParaRPr>
          </a:p>
          <a:p>
            <a:pPr>
              <a:lnSpc>
                <a:spcPct val="250000"/>
              </a:lnSpc>
            </a:pPr>
            <a:r>
              <a:rPr lang="ar-SA" sz="2400" dirty="0" smtClean="0">
                <a:cs typeface="B Titr" pitchFamily="2" charset="-78"/>
              </a:rPr>
              <a:t>تحليل محتوا</a:t>
            </a:r>
            <a:endParaRPr lang="fa-IR" sz="2400" dirty="0" smtClean="0"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14876" y="2143116"/>
            <a:ext cx="4038600" cy="3913632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ar-SA" sz="2400" dirty="0" smtClean="0">
                <a:cs typeface="B Titr" pitchFamily="2" charset="-78"/>
              </a:rPr>
              <a:t>روش</a:t>
            </a:r>
            <a:r>
              <a:rPr lang="fa-IR" sz="2400" dirty="0" smtClean="0">
                <a:cs typeface="B Titr" pitchFamily="2" charset="-78"/>
              </a:rPr>
              <a:t>‌</a:t>
            </a:r>
            <a:r>
              <a:rPr lang="ar-SA" sz="2400" dirty="0" smtClean="0">
                <a:cs typeface="B Titr" pitchFamily="2" charset="-78"/>
              </a:rPr>
              <a:t>های‌</a:t>
            </a:r>
            <a:r>
              <a:rPr lang="fa-IR" sz="2400" dirty="0" smtClean="0">
                <a:cs typeface="B Titr" pitchFamily="2" charset="-78"/>
              </a:rPr>
              <a:t> </a:t>
            </a:r>
            <a:r>
              <a:rPr lang="ar-SA" sz="2400" dirty="0" smtClean="0">
                <a:cs typeface="B Titr" pitchFamily="2" charset="-78"/>
              </a:rPr>
              <a:t>ميدانی</a:t>
            </a:r>
            <a:endParaRPr lang="fa-IR" sz="2400" dirty="0" smtClean="0">
              <a:cs typeface="B Titr" pitchFamily="2" charset="-78"/>
            </a:endParaRPr>
          </a:p>
          <a:p>
            <a:pPr>
              <a:lnSpc>
                <a:spcPct val="250000"/>
              </a:lnSpc>
            </a:pPr>
            <a:r>
              <a:rPr lang="ar-SA" sz="2400" dirty="0" smtClean="0">
                <a:cs typeface="B Titr" pitchFamily="2" charset="-78"/>
              </a:rPr>
              <a:t>مطالعه‌</a:t>
            </a:r>
            <a:r>
              <a:rPr lang="fa-IR" sz="2400" dirty="0" smtClean="0">
                <a:cs typeface="B Titr" pitchFamily="2" charset="-78"/>
              </a:rPr>
              <a:t> </a:t>
            </a:r>
            <a:r>
              <a:rPr lang="ar-SA" sz="2400" dirty="0" smtClean="0">
                <a:cs typeface="B Titr" pitchFamily="2" charset="-78"/>
              </a:rPr>
              <a:t>موردی</a:t>
            </a:r>
            <a:endParaRPr lang="fa-IR" sz="2400" dirty="0" smtClean="0">
              <a:cs typeface="B Titr" pitchFamily="2" charset="-78"/>
            </a:endParaRPr>
          </a:p>
          <a:p>
            <a:pPr>
              <a:lnSpc>
                <a:spcPct val="250000"/>
              </a:lnSpc>
            </a:pPr>
            <a:r>
              <a:rPr lang="ar-SA" sz="2400" dirty="0" smtClean="0">
                <a:cs typeface="B Titr" pitchFamily="2" charset="-78"/>
              </a:rPr>
              <a:t>تحليل‌</a:t>
            </a:r>
            <a:r>
              <a:rPr lang="fa-IR" sz="2400" dirty="0" smtClean="0">
                <a:cs typeface="B Titr" pitchFamily="2" charset="-78"/>
              </a:rPr>
              <a:t> </a:t>
            </a:r>
            <a:r>
              <a:rPr lang="ar-SA" sz="2400" dirty="0" smtClean="0">
                <a:cs typeface="B Titr" pitchFamily="2" charset="-78"/>
              </a:rPr>
              <a:t>گفتمان</a:t>
            </a:r>
            <a:endParaRPr lang="fa-IR" sz="2400" dirty="0" smtClean="0">
              <a:cs typeface="B Titr" pitchFamily="2" charset="-78"/>
            </a:endParaRPr>
          </a:p>
          <a:p>
            <a:pPr>
              <a:lnSpc>
                <a:spcPct val="250000"/>
              </a:lnSpc>
            </a:pPr>
            <a:r>
              <a:rPr lang="ar-SA" sz="2400" dirty="0" smtClean="0">
                <a:cs typeface="B Titr" pitchFamily="2" charset="-78"/>
              </a:rPr>
              <a:t>روش اسنادی يا کتابخانه‌ای</a:t>
            </a:r>
            <a:endParaRPr lang="fa-IR" sz="2400" dirty="0" smtClean="0">
              <a:cs typeface="B Titr" pitchFamily="2" charset="-7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ar-SA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B Titr" pitchFamily="2" charset="-78"/>
              </a:rPr>
              <a:t>دو دسته کلی روش</a:t>
            </a:r>
            <a:r>
              <a:rPr lang="fa-IR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B Titr" pitchFamily="2" charset="-78"/>
              </a:rPr>
              <a:t>‌</a:t>
            </a:r>
            <a:r>
              <a:rPr lang="ar-SA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B Titr" pitchFamily="2" charset="-78"/>
              </a:rPr>
              <a:t> تحقيق از نظر ماهیت </a:t>
            </a:r>
            <a:endParaRPr lang="fa-IR" dirty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3"/>
          </p:nvPr>
        </p:nvSpPr>
        <p:spPr/>
        <p:txBody>
          <a:bodyPr anchor="ctr"/>
          <a:lstStyle/>
          <a:p>
            <a:pPr algn="ctr"/>
            <a:r>
              <a:rPr lang="ar-SA" sz="2800" b="0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روش</a:t>
            </a:r>
            <a:r>
              <a:rPr lang="fa-IR" sz="2800" b="0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‌</a:t>
            </a:r>
            <a:r>
              <a:rPr lang="ar-SA" sz="2800" b="0" spc="-100" dirty="0" smtClean="0">
                <a:ln w="3200">
                  <a:solidFill>
                    <a:schemeClr val="tx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B Titr" pitchFamily="2" charset="-78"/>
              </a:rPr>
              <a:t>های کيفی</a:t>
            </a:r>
            <a:endParaRPr lang="fa-IR" sz="2800" b="0" spc="-100" dirty="0" smtClean="0">
              <a:ln w="3200">
                <a:solidFill>
                  <a:schemeClr val="tx1">
                    <a:alpha val="25000"/>
                  </a:schemeClr>
                </a:solidFill>
                <a:prstDash val="solid"/>
                <a:round/>
              </a:ln>
              <a:solidFill>
                <a:schemeClr val="tx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5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19256" cy="5187280"/>
          </a:xfrm>
        </p:spPr>
        <p:txBody>
          <a:bodyPr>
            <a:noAutofit/>
          </a:bodyPr>
          <a:lstStyle/>
          <a:p>
            <a:r>
              <a:rPr lang="fa-IR" sz="4000" dirty="0" smtClean="0"/>
              <a:t>کتابخانه و انواع آن کدام است؟</a:t>
            </a:r>
          </a:p>
          <a:p>
            <a:r>
              <a:rPr lang="fa-IR" sz="4000" dirty="0" smtClean="0"/>
              <a:t>منابع تحقیق یعنی چه؟</a:t>
            </a:r>
          </a:p>
          <a:p>
            <a:r>
              <a:rPr lang="fa-IR" sz="4000" dirty="0" smtClean="0"/>
              <a:t>انواع منابع تحقیق کدامند؟</a:t>
            </a:r>
          </a:p>
          <a:p>
            <a:r>
              <a:rPr lang="fa-IR" sz="4000" dirty="0" smtClean="0"/>
              <a:t>اعتبار منابع مکتوب به چه مسائلی ارتباط دارد ؟</a:t>
            </a:r>
          </a:p>
          <a:p>
            <a:r>
              <a:rPr lang="fa-IR" sz="4000" dirty="0" smtClean="0"/>
              <a:t>روش فیش برداری صحیح چیست؟</a:t>
            </a:r>
          </a:p>
          <a:p>
            <a:r>
              <a:rPr lang="fa-IR" sz="4000" dirty="0" smtClean="0"/>
              <a:t>چرک نویسی و پاک نویسی را چگونه باید باشد؟</a:t>
            </a:r>
          </a:p>
          <a:p>
            <a:r>
              <a:rPr lang="fa-IR" sz="4000" dirty="0" smtClean="0"/>
              <a:t>مهمترین نکات ویرایشی یک متن کدام است؟ 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5550"/>
            <a:ext cx="914400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گامهاي آغازين پژوهش و مقاله نويسي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67335"/>
            <a:ext cx="914399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st="60007" dir="5400000" sy="-100000" algn="bl" rotWithShape="0"/>
                </a:effectLst>
                <a:cs typeface="2  Mehr" pitchFamily="2" charset="-78"/>
              </a:rPr>
              <a:t>مقدمات پژوهش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st="60007" dir="5400000" sy="-100000" algn="bl" rotWithShape="0"/>
              </a:effectLst>
              <a:cs typeface="2  Mehr" pitchFamily="2" charset="-78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7148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ar-SA" sz="5400" b="1" dirty="0" smtClean="0">
                <a:ln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  <a:cs typeface="2  Lotus" pitchFamily="2" charset="-78"/>
              </a:rPr>
              <a:t>ويژگي جدا نشدني انسان </a:t>
            </a:r>
            <a:endParaRPr lang="en-US" sz="5400" b="1" cap="none" spc="0" dirty="0">
              <a:ln>
                <a:solidFill>
                  <a:srgbClr val="92D050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Lotus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643050"/>
            <a:ext cx="41434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ar-SA" sz="8000" b="1" i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cs typeface="2  Homa" pitchFamily="2" charset="-78"/>
              </a:rPr>
              <a:t>كنجكاوي</a:t>
            </a:r>
            <a:endParaRPr lang="en-US" sz="5400" b="1" i="1" cap="none" spc="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cs typeface="2  Homa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282" y="3105834"/>
            <a:ext cx="864399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ar-SA" sz="4000" dirty="0" smtClean="0">
                <a:solidFill>
                  <a:schemeClr val="tx2">
                    <a:lumMod val="90000"/>
                  </a:schemeClr>
                </a:solidFill>
                <a:cs typeface="2  Zar" pitchFamily="2" charset="-78"/>
              </a:rPr>
              <a:t>زندگي روز مره همة مردم به گونه</a:t>
            </a:r>
            <a:r>
              <a:rPr lang="en-US" sz="4000" dirty="0" smtClean="0">
                <a:solidFill>
                  <a:schemeClr val="tx2">
                    <a:lumMod val="90000"/>
                  </a:schemeClr>
                </a:solidFill>
                <a:cs typeface="2  Zar" pitchFamily="2" charset="-78"/>
              </a:rPr>
              <a:t> </a:t>
            </a:r>
            <a:r>
              <a:rPr lang="ar-SA" sz="4000" dirty="0" smtClean="0">
                <a:solidFill>
                  <a:schemeClr val="tx2">
                    <a:lumMod val="90000"/>
                  </a:schemeClr>
                </a:solidFill>
                <a:cs typeface="2  Zar" pitchFamily="2" charset="-78"/>
              </a:rPr>
              <a:t>اي آگاه</a:t>
            </a:r>
            <a:r>
              <a:rPr lang="fa-IR" sz="4000" dirty="0" smtClean="0">
                <a:solidFill>
                  <a:schemeClr val="tx2">
                    <a:lumMod val="90000"/>
                  </a:schemeClr>
                </a:solidFill>
                <a:cs typeface="2  Zar" pitchFamily="2" charset="-78"/>
              </a:rPr>
              <a:t>انه</a:t>
            </a:r>
            <a:r>
              <a:rPr lang="ar-SA" sz="4000" dirty="0" smtClean="0">
                <a:solidFill>
                  <a:schemeClr val="tx2">
                    <a:lumMod val="90000"/>
                  </a:schemeClr>
                </a:solidFill>
                <a:cs typeface="2  Zar" pitchFamily="2" charset="-78"/>
              </a:rPr>
              <a:t> يا ناخود آگاه</a:t>
            </a:r>
            <a:r>
              <a:rPr lang="fa-IR" sz="4000" dirty="0" smtClean="0">
                <a:solidFill>
                  <a:schemeClr val="tx2">
                    <a:lumMod val="90000"/>
                  </a:schemeClr>
                </a:solidFill>
                <a:cs typeface="2  Zar" pitchFamily="2" charset="-78"/>
              </a:rPr>
              <a:t>انه</a:t>
            </a:r>
            <a:r>
              <a:rPr lang="ar-SA" sz="4000" dirty="0" smtClean="0">
                <a:solidFill>
                  <a:schemeClr val="tx2">
                    <a:lumMod val="90000"/>
                  </a:schemeClr>
                </a:solidFill>
                <a:cs typeface="2  Zar" pitchFamily="2" charset="-78"/>
              </a:rPr>
              <a:t> با </a:t>
            </a:r>
            <a:r>
              <a:rPr lang="ar-SA" sz="4000" dirty="0" smtClean="0">
                <a:solidFill>
                  <a:srgbClr val="002060"/>
                </a:solidFill>
                <a:cs typeface="2  Zar" pitchFamily="2" charset="-78"/>
              </a:rPr>
              <a:t>كنجكاوي</a:t>
            </a:r>
            <a:r>
              <a:rPr lang="ar-SA" sz="4000" dirty="0" smtClean="0">
                <a:solidFill>
                  <a:schemeClr val="tx2">
                    <a:lumMod val="90000"/>
                  </a:schemeClr>
                </a:solidFill>
                <a:cs typeface="2  Zar" pitchFamily="2" charset="-78"/>
              </a:rPr>
              <a:t> عجين است</a:t>
            </a:r>
            <a:endParaRPr lang="fa-IR" sz="4000" dirty="0">
              <a:solidFill>
                <a:schemeClr val="tx2">
                  <a:lumMod val="90000"/>
                </a:schemeClr>
              </a:solidFill>
              <a:cs typeface="2  Zar" pitchFamily="2" charset="-78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repeatCount="5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571480"/>
            <a:ext cx="87154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ar-SA" sz="8000" b="1" dirty="0" smtClean="0">
                <a:ln>
                  <a:solidFill>
                    <a:srgbClr val="FF99FF"/>
                  </a:solidFill>
                </a:ln>
                <a:solidFill>
                  <a:srgbClr val="00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2  Ziba" pitchFamily="2" charset="-78"/>
              </a:rPr>
              <a:t>پايه و اساس تحقيق و پژوهش</a:t>
            </a:r>
            <a:endParaRPr lang="en-US" sz="8000" b="1" cap="none" spc="200" dirty="0">
              <a:ln>
                <a:solidFill>
                  <a:srgbClr val="FF99FF"/>
                </a:solidFill>
              </a:ln>
              <a:solidFill>
                <a:srgbClr val="00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cs typeface="2  Ziba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1346" y="2071678"/>
            <a:ext cx="32063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ar-SA" sz="72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99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cs typeface="Titr" pitchFamily="2" charset="-78"/>
              </a:rPr>
              <a:t>كنجكاوي</a:t>
            </a:r>
            <a:endParaRPr lang="en-US" sz="5400" b="1" cap="none" spc="0" dirty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FF99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  <a:cs typeface="Titr" pitchFamily="2" charset="-78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3830168"/>
            <a:ext cx="857256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tr" pitchFamily="2" charset="-78"/>
              </a:rPr>
              <a:t>قسمت عمدة ‌اختراعات و اكتشافات در سايه كنجكاوي و تلاش مداوم و پيگير فراهم آمده است</a:t>
            </a:r>
            <a:endParaRPr kumimoji="0" lang="ar-SA" sz="4400" b="0" i="0" u="none" strike="noStrike" cap="none" normalizeH="0" baseline="0" dirty="0" smtClean="0">
              <a:ln>
                <a:solidFill>
                  <a:schemeClr val="bg1"/>
                </a:solidFill>
              </a:ln>
              <a:effectLst/>
              <a:cs typeface="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48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4714884"/>
            <a:ext cx="8572560" cy="1857366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ar-SA" sz="3600" b="1" dirty="0" smtClean="0">
                <a:cs typeface="2  Lotus" pitchFamily="2" charset="-78"/>
              </a:rPr>
              <a:t>تقريبا هيچ</a:t>
            </a:r>
            <a:r>
              <a:rPr lang="fa-IR" sz="3600" b="1" dirty="0" smtClean="0">
                <a:cs typeface="2  Lotus" pitchFamily="2" charset="-78"/>
              </a:rPr>
              <a:t>‌</a:t>
            </a:r>
            <a:r>
              <a:rPr lang="ar-SA" sz="3600" b="1" dirty="0" smtClean="0">
                <a:cs typeface="2  Lotus" pitchFamily="2" charset="-78"/>
              </a:rPr>
              <a:t>گونه نظام دهي و يا پيشرفت و توسعة صنعتي اقتصادي، ‌اجتماعي و به سامان كردن كارها بدون تحقيقات اساسي پیشین ممكن نخواهد بود</a:t>
            </a:r>
            <a:endParaRPr lang="en-US" sz="3600" b="1" dirty="0" smtClean="0">
              <a:cs typeface="2  Lotus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849486"/>
            <a:ext cx="857256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a-IR" sz="5400" b="1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2  Lotus" pitchFamily="2" charset="-78"/>
              </a:rPr>
              <a:t>يکي‌از‌</a:t>
            </a:r>
            <a:r>
              <a:rPr lang="ar-SA" sz="5400" b="1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2  Lotus" pitchFamily="2" charset="-78"/>
              </a:rPr>
              <a:t>بنيادي</a:t>
            </a:r>
            <a:r>
              <a:rPr lang="fa-IR" sz="5400" b="1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2  Lotus" pitchFamily="2" charset="-78"/>
              </a:rPr>
              <a:t>‌</a:t>
            </a:r>
            <a:r>
              <a:rPr lang="ar-SA" sz="5400" b="1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2  Lotus" pitchFamily="2" charset="-78"/>
              </a:rPr>
              <a:t>ترين</a:t>
            </a:r>
            <a:r>
              <a:rPr lang="fa-IR" sz="5400" b="1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2  Lotus" pitchFamily="2" charset="-78"/>
              </a:rPr>
              <a:t>‌</a:t>
            </a:r>
            <a:r>
              <a:rPr lang="ar-SA" sz="5400" b="1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2  Lotus" pitchFamily="2" charset="-78"/>
              </a:rPr>
              <a:t>مس</a:t>
            </a:r>
            <a:r>
              <a:rPr lang="fa-IR" sz="5400" b="1" dirty="0" smtClean="0">
                <a:ln w="1143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2  Lotus" pitchFamily="2" charset="-78"/>
              </a:rPr>
              <a:t>ائل‌جوامع‌بشري </a:t>
            </a:r>
            <a:endParaRPr lang="en-US" sz="5400" b="1" dirty="0">
              <a:ln w="1143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928802"/>
            <a:ext cx="8466673" cy="1862048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11500" b="1" dirty="0" smtClean="0">
                <a:ln>
                  <a:solidFill>
                    <a:srgbClr val="FF99FF"/>
                  </a:solidFill>
                </a:ln>
                <a:solidFill>
                  <a:srgbClr val="00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2  Ziba" pitchFamily="2" charset="-78"/>
              </a:rPr>
              <a:t>تحقيق و </a:t>
            </a:r>
            <a:r>
              <a:rPr lang="ar-SA" sz="11500" b="1" dirty="0" smtClean="0">
                <a:ln>
                  <a:solidFill>
                    <a:srgbClr val="FF99FF"/>
                  </a:solidFill>
                </a:ln>
                <a:solidFill>
                  <a:srgbClr val="00FF00"/>
                </a:solidFill>
                <a:effectLst>
                  <a:outerShdw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cs typeface="2  Ziba" pitchFamily="2" charset="-78"/>
              </a:rPr>
              <a:t>پژوهش</a:t>
            </a:r>
            <a:endParaRPr lang="en-US" sz="11500" b="1" cap="none" spc="0" dirty="0">
              <a:ln w="11430"/>
              <a:solidFill>
                <a:srgbClr val="00FF00"/>
              </a:solidFill>
              <a:effectLst>
                <a:outerShdw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1315</TotalTime>
  <Words>1292</Words>
  <Application>Microsoft Office PowerPoint</Application>
  <PresentationFormat>On-screen Show (4:3)</PresentationFormat>
  <Paragraphs>214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Paper</vt:lpstr>
      <vt:lpstr>PowerPoint Presentation</vt:lpstr>
      <vt:lpstr>PowerPoint Presentation</vt:lpstr>
      <vt:lpstr>PowerPoint Presentation</vt:lpstr>
      <vt:lpstr>پاسخ چند سوال: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مقدمات پژوهش</vt:lpstr>
      <vt:lpstr>معنای لغوی تحقيق</vt:lpstr>
      <vt:lpstr>پژوهش در زبان انگلیسی</vt:lpstr>
      <vt:lpstr>تعريف اصطلاحی تحقيق</vt:lpstr>
      <vt:lpstr>PowerPoint Presentation</vt:lpstr>
      <vt:lpstr>1- تحقيق فعاليت است</vt:lpstr>
      <vt:lpstr>2- منظم است</vt:lpstr>
      <vt:lpstr>3- طراحی شده است</vt:lpstr>
      <vt:lpstr>دو عنصر اساسی تحقيق</vt:lpstr>
      <vt:lpstr>هدف از تحقيق</vt:lpstr>
      <vt:lpstr>تعریف روش</vt:lpstr>
      <vt:lpstr>تعریف روش تحقیق</vt:lpstr>
      <vt:lpstr>ویژگی های یک تحقیق خوب </vt:lpstr>
      <vt:lpstr>ويژگي‌هاي پژوهشگر</vt:lpstr>
      <vt:lpstr>ویژگی های علمی پژوهشگر</vt:lpstr>
      <vt:lpstr>ویژگی های روحی، اخلاقی و عاطفی</vt:lpstr>
      <vt:lpstr>انواع و روشهای تحقيق</vt:lpstr>
      <vt:lpstr>حیث ها و ابعاد تحقيق </vt:lpstr>
      <vt:lpstr>چرا تحقيق گروهی</vt:lpstr>
      <vt:lpstr>PowerPoint Presentation</vt:lpstr>
      <vt:lpstr>تحقيق کاربردی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متن پژوهی</vt:lpstr>
      <vt:lpstr>تحقیق تاریخی</vt:lpstr>
      <vt:lpstr>تحقیق طولی ومقطعی</vt:lpstr>
      <vt:lpstr>دو دسته کلی روش‌ تحقيق از نظر ماهیت </vt:lpstr>
      <vt:lpstr>PowerPoint Presentation</vt:lpstr>
    </vt:vector>
  </TitlesOfParts>
  <Company>MRT 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Dear User!</dc:creator>
  <cp:lastModifiedBy>Windows User</cp:lastModifiedBy>
  <cp:revision>93</cp:revision>
  <dcterms:created xsi:type="dcterms:W3CDTF">2009-10-06T16:54:06Z</dcterms:created>
  <dcterms:modified xsi:type="dcterms:W3CDTF">2016-09-24T05:57:23Z</dcterms:modified>
</cp:coreProperties>
</file>