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1" r:id="rId6"/>
    <p:sldId id="259" r:id="rId7"/>
    <p:sldId id="260" r:id="rId8"/>
    <p:sldId id="266" r:id="rId9"/>
    <p:sldId id="265" r:id="rId10"/>
    <p:sldId id="264" r:id="rId11"/>
    <p:sldId id="269" r:id="rId12"/>
    <p:sldId id="268" r:id="rId13"/>
    <p:sldId id="273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1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38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A8D85-8E40-43F7-ABB5-E2D99FB5E98C}" type="datetimeFigureOut">
              <a:rPr lang="fa-IR" smtClean="0"/>
              <a:pPr/>
              <a:t>1440/04/06</a:t>
            </a:fld>
            <a:endParaRPr lang="fa-I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4DA945-F7CA-4FE0-B7C1-D6B39509AFD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A8D85-8E40-43F7-ABB5-E2D99FB5E98C}" type="datetimeFigureOut">
              <a:rPr lang="fa-IR" smtClean="0"/>
              <a:pPr/>
              <a:t>1440/04/06</a:t>
            </a:fld>
            <a:endParaRPr lang="fa-I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4DA945-F7CA-4FE0-B7C1-D6B39509AFD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A8D85-8E40-43F7-ABB5-E2D99FB5E98C}" type="datetimeFigureOut">
              <a:rPr lang="fa-IR" smtClean="0"/>
              <a:pPr/>
              <a:t>1440/04/06</a:t>
            </a:fld>
            <a:endParaRPr lang="fa-I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4DA945-F7CA-4FE0-B7C1-D6B39509AFD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A8D85-8E40-43F7-ABB5-E2D99FB5E98C}" type="datetimeFigureOut">
              <a:rPr lang="fa-IR" smtClean="0"/>
              <a:pPr/>
              <a:t>1440/04/06</a:t>
            </a:fld>
            <a:endParaRPr lang="fa-I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4DA945-F7CA-4FE0-B7C1-D6B39509AFD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A8D85-8E40-43F7-ABB5-E2D99FB5E98C}" type="datetimeFigureOut">
              <a:rPr lang="fa-IR" smtClean="0"/>
              <a:pPr/>
              <a:t>1440/04/06</a:t>
            </a:fld>
            <a:endParaRPr lang="fa-I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4DA945-F7CA-4FE0-B7C1-D6B39509AFD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fa-I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A8D85-8E40-43F7-ABB5-E2D99FB5E98C}" type="datetimeFigureOut">
              <a:rPr lang="fa-IR" smtClean="0"/>
              <a:pPr/>
              <a:t>1440/04/06</a:t>
            </a:fld>
            <a:endParaRPr lang="fa-I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4DA945-F7CA-4FE0-B7C1-D6B39509AFD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A8D85-8E40-43F7-ABB5-E2D99FB5E98C}" type="datetimeFigureOut">
              <a:rPr lang="fa-IR" smtClean="0"/>
              <a:pPr/>
              <a:t>1440/04/06</a:t>
            </a:fld>
            <a:endParaRPr lang="fa-I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4DA945-F7CA-4FE0-B7C1-D6B39509AFD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A8D85-8E40-43F7-ABB5-E2D99FB5E98C}" type="datetimeFigureOut">
              <a:rPr lang="fa-IR" smtClean="0"/>
              <a:pPr/>
              <a:t>1440/04/06</a:t>
            </a:fld>
            <a:endParaRPr lang="fa-I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4DA945-F7CA-4FE0-B7C1-D6B39509AFD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A8D85-8E40-43F7-ABB5-E2D99FB5E98C}" type="datetimeFigureOut">
              <a:rPr lang="fa-IR" smtClean="0"/>
              <a:pPr/>
              <a:t>1440/04/06</a:t>
            </a:fld>
            <a:endParaRPr lang="fa-I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4DA945-F7CA-4FE0-B7C1-D6B39509AFD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A8D85-8E40-43F7-ABB5-E2D99FB5E98C}" type="datetimeFigureOut">
              <a:rPr lang="fa-IR" smtClean="0"/>
              <a:pPr/>
              <a:t>1440/04/06</a:t>
            </a:fld>
            <a:endParaRPr lang="fa-I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4DA945-F7CA-4FE0-B7C1-D6B39509AFD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A8D85-8E40-43F7-ABB5-E2D99FB5E98C}" type="datetimeFigureOut">
              <a:rPr lang="fa-IR" smtClean="0"/>
              <a:pPr/>
              <a:t>1440/04/06</a:t>
            </a:fld>
            <a:endParaRPr lang="fa-I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4DA945-F7CA-4FE0-B7C1-D6B39509AFD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A8D85-8E40-43F7-ABB5-E2D99FB5E98C}" type="datetimeFigureOut">
              <a:rPr lang="fa-IR" smtClean="0"/>
              <a:pPr/>
              <a:t>1440/04/06</a:t>
            </a:fld>
            <a:endParaRPr lang="fa-I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4DA945-F7CA-4FE0-B7C1-D6B39509AFD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A8D85-8E40-43F7-ABB5-E2D99FB5E98C}" type="datetimeFigureOut">
              <a:rPr lang="fa-IR" smtClean="0"/>
              <a:pPr/>
              <a:t>1440/04/06</a:t>
            </a:fld>
            <a:endParaRPr lang="fa-I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4DA945-F7CA-4FE0-B7C1-D6B39509AFD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A8D85-8E40-43F7-ABB5-E2D99FB5E98C}" type="datetimeFigureOut">
              <a:rPr lang="fa-IR" smtClean="0"/>
              <a:pPr/>
              <a:t>1440/04/06</a:t>
            </a:fld>
            <a:endParaRPr lang="fa-I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4DA945-F7CA-4FE0-B7C1-D6B39509AFD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EEAA8D85-8E40-43F7-ABB5-E2D99FB5E98C}" type="datetimeFigureOut">
              <a:rPr lang="fa-IR" smtClean="0"/>
              <a:pPr/>
              <a:t>1440/04/06</a:t>
            </a:fld>
            <a:endParaRPr lang="fa-I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fa-I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C84DA945-F7CA-4FE0-B7C1-D6B39509AFD5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97005"/>
            <a:ext cx="5688632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075922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204864"/>
            <a:ext cx="8229600" cy="4653136"/>
          </a:xfrm>
        </p:spPr>
        <p:txBody>
          <a:bodyPr/>
          <a:lstStyle/>
          <a:p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32986864"/>
              </p:ext>
            </p:extLst>
          </p:nvPr>
        </p:nvGraphicFramePr>
        <p:xfrm>
          <a:off x="1692275" y="1700213"/>
          <a:ext cx="6480175" cy="4053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480175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solidFill>
                            <a:srgbClr val="FF0000"/>
                          </a:solidFill>
                          <a:cs typeface="_MRT_Khodkar" pitchFamily="2" charset="-78"/>
                        </a:rPr>
                        <a:t>6ویژگی</a:t>
                      </a:r>
                      <a:r>
                        <a:rPr lang="fa-IR" sz="3200" baseline="0" dirty="0" smtClean="0">
                          <a:solidFill>
                            <a:srgbClr val="FF0000"/>
                          </a:solidFill>
                          <a:cs typeface="_MRT_Khodkar" pitchFamily="2" charset="-78"/>
                        </a:rPr>
                        <a:t> حضرت زهرا</a:t>
                      </a:r>
                      <a:endParaRPr lang="fa-IR" sz="3200" dirty="0">
                        <a:solidFill>
                          <a:srgbClr val="FF0000"/>
                        </a:solidFill>
                        <a:cs typeface="_MRT_Khodkar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solidFill>
                            <a:srgbClr val="0070C0"/>
                          </a:solidFill>
                          <a:cs typeface="_MRT_Khodkar" pitchFamily="2" charset="-78"/>
                        </a:rPr>
                        <a:t>1-حیا وعفت</a:t>
                      </a:r>
                      <a:endParaRPr lang="fa-IR" sz="3200" dirty="0">
                        <a:solidFill>
                          <a:srgbClr val="0070C0"/>
                        </a:solidFill>
                        <a:cs typeface="_MRT_Khodkar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solidFill>
                            <a:srgbClr val="0070C0"/>
                          </a:solidFill>
                          <a:cs typeface="_MRT_Khodkar" pitchFamily="2" charset="-78"/>
                        </a:rPr>
                        <a:t>2-علاقه ی شدید به پیامبر</a:t>
                      </a:r>
                      <a:endParaRPr lang="fa-IR" sz="3200" dirty="0">
                        <a:solidFill>
                          <a:srgbClr val="0070C0"/>
                        </a:solidFill>
                        <a:cs typeface="_MRT_Khodkar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solidFill>
                            <a:srgbClr val="0070C0"/>
                          </a:solidFill>
                          <a:cs typeface="_MRT_Khodkar" pitchFamily="2" charset="-78"/>
                        </a:rPr>
                        <a:t>3-اهمیت دادن</a:t>
                      </a:r>
                      <a:r>
                        <a:rPr lang="fa-IR" sz="3200" baseline="0" dirty="0" smtClean="0">
                          <a:solidFill>
                            <a:srgbClr val="0070C0"/>
                          </a:solidFill>
                          <a:cs typeface="_MRT_Khodkar" pitchFamily="2" charset="-78"/>
                        </a:rPr>
                        <a:t> به خانواده </a:t>
                      </a:r>
                      <a:r>
                        <a:rPr lang="fa-IR" sz="3200" baseline="0" dirty="0" smtClean="0">
                          <a:solidFill>
                            <a:srgbClr val="0070C0"/>
                          </a:solidFill>
                          <a:cs typeface="_MRT_Khodkar" pitchFamily="2" charset="-78"/>
                        </a:rPr>
                        <a:t>و </a:t>
                      </a:r>
                      <a:r>
                        <a:rPr lang="fa-IR" sz="3200" baseline="0" dirty="0" smtClean="0">
                          <a:solidFill>
                            <a:srgbClr val="0070C0"/>
                          </a:solidFill>
                          <a:cs typeface="_MRT_Khodkar" pitchFamily="2" charset="-78"/>
                        </a:rPr>
                        <a:t>خانه داری</a:t>
                      </a:r>
                      <a:endParaRPr lang="fa-IR" sz="3200" dirty="0">
                        <a:solidFill>
                          <a:srgbClr val="0070C0"/>
                        </a:solidFill>
                        <a:cs typeface="_MRT_Khodkar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solidFill>
                            <a:srgbClr val="0070C0"/>
                          </a:solidFill>
                          <a:cs typeface="_MRT_Khodkar" pitchFamily="2" charset="-78"/>
                        </a:rPr>
                        <a:t>4-ساده زیستی</a:t>
                      </a:r>
                      <a:endParaRPr lang="fa-IR" sz="3200" dirty="0">
                        <a:solidFill>
                          <a:srgbClr val="0070C0"/>
                        </a:solidFill>
                        <a:cs typeface="_MRT_Khodkar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solidFill>
                            <a:srgbClr val="0070C0"/>
                          </a:solidFill>
                          <a:cs typeface="_MRT_Khodkar" pitchFamily="2" charset="-78"/>
                        </a:rPr>
                        <a:t>5-ایثار و بخشندگی</a:t>
                      </a:r>
                      <a:endParaRPr lang="fa-IR" sz="3200" dirty="0">
                        <a:solidFill>
                          <a:srgbClr val="0070C0"/>
                        </a:solidFill>
                        <a:cs typeface="_MRT_Khodkar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solidFill>
                            <a:srgbClr val="0070C0"/>
                          </a:solidFill>
                          <a:cs typeface="_MRT_Khodkar" pitchFamily="2" charset="-78"/>
                        </a:rPr>
                        <a:t>6-حضور در اجتماع</a:t>
                      </a:r>
                      <a:endParaRPr lang="fa-IR" sz="3200" dirty="0">
                        <a:solidFill>
                          <a:srgbClr val="0070C0"/>
                        </a:solidFill>
                        <a:cs typeface="_MRT_Khodkar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961250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 rot="1252021">
            <a:off x="4117693" y="1789345"/>
            <a:ext cx="34973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_MRT_Khodkar" pitchFamily="2" charset="-78"/>
              </a:rPr>
              <a:t>حیا وعفت</a:t>
            </a:r>
            <a:endParaRPr lang="fa-I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cs typeface="_MRT_Khodkar" pitchFamily="2" charset="-78"/>
            </a:endParaRPr>
          </a:p>
        </p:txBody>
      </p:sp>
      <p:pic>
        <p:nvPicPr>
          <p:cNvPr id="3074" name="Picture 2" descr="C:\Users\Morah\Desktop\images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05269"/>
            <a:ext cx="2562225" cy="1781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626616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فاطمه(س</a:t>
            </a:r>
            <a:r>
              <a:rPr lang="en-US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( </a:t>
            </a:r>
            <a:r>
              <a:rPr lang="fa-IR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تجسم عینی حیا و عفت برای همه زنان عالم از اولین تا آخرین است. از امام صادق(ع) نقل است كه علی و فاطمه(ع) نزد پیامبر رفتند تا حضرت كارها را میان آنها تقسیم كند. پیامبر به فاطمه كارهای داخل خانه را واگذار كردند و به علی كارهای بیرون منزل. در این حال فاطمه فرمود: فقط خداوند می‌داند كه وقتی رسول خدا با كارهای خانه مرا از هماوردی و رویارویی با مردان بی‌نیاز داشت، من چقدر شاد و خرسند </a:t>
            </a:r>
            <a:r>
              <a:rPr lang="fa-IR" dirty="0" smtClean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شدم.</a:t>
            </a:r>
            <a:endParaRPr lang="fa-IR" dirty="0">
              <a:solidFill>
                <a:srgbClr val="0070C0"/>
              </a:solidFill>
              <a:cs typeface="_MRT_Khodkar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87730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r>
              <a:rPr lang="fa-IR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حضرت زهرا(علیهاالسلام) در روایت شریفی در مورد نزدیکترین حالت زن به خداوند متعال فرمودند: آن حالتی که او خود را از نامحرم می‌پوشاند؛ نزدیکترین حالت به خداست. در این موضع نیز رسول اکرم </a:t>
            </a:r>
            <a:r>
              <a:rPr lang="en-US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(</a:t>
            </a:r>
            <a:r>
              <a:rPr lang="fa-IR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صلی الله علیه و آله) با شنیدن پاسخ حضرت فاطمه(علیهاالسلام) فرمودند: إنّ فاطمه بضعَةٌٌ منّی</a:t>
            </a:r>
            <a:r>
              <a:rPr lang="en-US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/>
            </a:r>
            <a:br>
              <a:rPr lang="en-US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</a:br>
            <a:r>
              <a:rPr lang="fa-IR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با توجه به روایات شریفه‌ای که وجود دارد معلوم می‌شود روایت مشهور: فاطمة بضعة منی: فاطمه (علیهاالسلام) پاره تن من است، که از قول رسول اکرم(صلی الله علیه و آله) مکرراً نقل گردیده است مربوط به مواضعی است که حضرت زهرا(علیهاالسلام) روی پرده داری و عفت و حیا تأکید می‌نموده‌اند. این نکته وقتی اهمیت به سزایی می‌یابد که توجه شود پاره‌ی تن پیامبر بودن به چه معناست. کسی پاره‌ی تن پیامبر است که همچون او می‌اندیشد و عمل می‌کند و گفتار و کرداری هماهنگ و همانند او دارد</a:t>
            </a:r>
            <a:r>
              <a:rPr lang="en-US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.</a:t>
            </a:r>
            <a:r>
              <a:rPr lang="en-US" dirty="0">
                <a:latin typeface="Calibri"/>
                <a:ea typeface="Calibri"/>
              </a:rPr>
              <a:t/>
            </a:r>
            <a:br>
              <a:rPr lang="en-US" dirty="0">
                <a:latin typeface="Calibri"/>
                <a:ea typeface="Calibri"/>
              </a:rPr>
            </a:br>
            <a:endParaRPr lang="fa-IR" dirty="0"/>
          </a:p>
        </p:txBody>
      </p:sp>
    </p:spTree>
    <p:extLst>
      <p:ext uri="{BB962C8B-B14F-4D97-AF65-F5344CB8AC3E}">
        <p14:creationId xmlns="" xmlns:p14="http://schemas.microsoft.com/office/powerpoint/2010/main" val="36552538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r>
              <a:rPr lang="fa-IR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حضرت زهرا(علیهاالسلام) با تأکید بر عفت در میان زنان به امر مهمی اشاره فرمودند که جوهره و عصاره‌ی دین پدر بزرگوارشان رسول اکرم(صلی الله علیه و آله) است. در واقع پرده‌داری که اصل بنیادین در اکثر عبارات و احکام الهی است و تأکید بر حیا و عفت که عامل قوام و رشد جامعه و مسلمین است، از اصولی اساسی در دین اسلام شمرده می شود که عدم توجه به آن سبب از میان رفتن دین و دین داری می گردد</a:t>
            </a:r>
            <a:r>
              <a:rPr lang="en-US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!</a:t>
            </a:r>
            <a:br>
              <a:rPr lang="en-US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</a:br>
            <a:r>
              <a:rPr lang="fa-IR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حضرت زهرا(علیهاالسلام) که کردار و رفتار و گفتاری چون رسول اکرم(صلی الله علیه و آله) دارد این مسئله‌ی اساسی را اشاره کرده و بر آن پافشاری دارند. بنابراین حضرت زهرا(علیهاالسلام) پاره‌ی تن پیامبر است و به اذعان خود رسول راستگو با حیاترین و با عفت‌ترین بندگان الهی است</a:t>
            </a:r>
            <a:r>
              <a:rPr lang="en-US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.</a:t>
            </a:r>
            <a:r>
              <a:rPr lang="en-US" dirty="0">
                <a:latin typeface="Calibri"/>
                <a:ea typeface="Calibri"/>
              </a:rPr>
              <a:t/>
            </a:r>
            <a:br>
              <a:rPr lang="en-US" dirty="0">
                <a:latin typeface="Calibri"/>
                <a:ea typeface="Calibri"/>
              </a:rPr>
            </a:br>
            <a:endParaRPr lang="fa-IR" dirty="0"/>
          </a:p>
        </p:txBody>
      </p:sp>
    </p:spTree>
    <p:extLst>
      <p:ext uri="{BB962C8B-B14F-4D97-AF65-F5344CB8AC3E}">
        <p14:creationId xmlns="" xmlns:p14="http://schemas.microsoft.com/office/powerpoint/2010/main" val="17127659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 rot="870285">
            <a:off x="2801919" y="1853969"/>
            <a:ext cx="5365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_MRT_Khodkar" pitchFamily="2" charset="-78"/>
              </a:rPr>
              <a:t>علاقه ی شدید به پیامبر</a:t>
            </a:r>
            <a:endParaRPr lang="fa-I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cs typeface="_MRT_Khodkar" pitchFamily="2" charset="-78"/>
            </a:endParaRPr>
          </a:p>
        </p:txBody>
      </p:sp>
      <p:pic>
        <p:nvPicPr>
          <p:cNvPr id="4098" name="Picture 2" descr="C:\Users\Morah\Desktop\1335361076_2012042212460028_main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984" y="2780928"/>
            <a:ext cx="4009048" cy="3199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15786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r>
              <a:rPr lang="fa-IR" sz="4000" dirty="0">
                <a:solidFill>
                  <a:srgbClr val="0070C0"/>
                </a:solidFill>
                <a:cs typeface="_MRT_Khodkar" pitchFamily="2" charset="-78"/>
              </a:rPr>
              <a:t>حضرت فاطمه انس و علاقه بسیاری به پیامبر داشت. </a:t>
            </a:r>
            <a:r>
              <a:rPr lang="fa-IR" sz="4000" dirty="0" smtClean="0">
                <a:solidFill>
                  <a:srgbClr val="0070C0"/>
                </a:solidFill>
                <a:cs typeface="_MRT_Khodkar" pitchFamily="2" charset="-78"/>
              </a:rPr>
              <a:t>هرگاه </a:t>
            </a:r>
            <a:r>
              <a:rPr lang="fa-IR" sz="4000" dirty="0">
                <a:solidFill>
                  <a:srgbClr val="0070C0"/>
                </a:solidFill>
                <a:cs typeface="_MRT_Khodkar" pitchFamily="2" charset="-78"/>
              </a:rPr>
              <a:t>غذای نیکویی تهیه می کردرسول خدا را نیز دعوت می کرد ونسبت به ایشان همچون مادرمهربان بود. در </a:t>
            </a:r>
            <a:r>
              <a:rPr lang="fa-IR" sz="4000" dirty="0" smtClean="0">
                <a:solidFill>
                  <a:srgbClr val="0070C0"/>
                </a:solidFill>
                <a:cs typeface="_MRT_Khodkar" pitchFamily="2" charset="-78"/>
              </a:rPr>
              <a:t>جنگ های </a:t>
            </a:r>
            <a:r>
              <a:rPr lang="fa-IR" sz="4000" dirty="0">
                <a:solidFill>
                  <a:srgbClr val="0070C0"/>
                </a:solidFill>
                <a:cs typeface="_MRT_Khodkar" pitchFamily="2" charset="-78"/>
              </a:rPr>
              <a:t>سخت، با به خطر انداختن جان خود، </a:t>
            </a:r>
            <a:r>
              <a:rPr lang="fa-IR" sz="4000" dirty="0" smtClean="0">
                <a:solidFill>
                  <a:srgbClr val="0070C0"/>
                </a:solidFill>
                <a:cs typeface="_MRT_Khodkar" pitchFamily="2" charset="-78"/>
              </a:rPr>
              <a:t>در </a:t>
            </a:r>
            <a:r>
              <a:rPr lang="fa-IR" sz="4000" dirty="0">
                <a:solidFill>
                  <a:srgbClr val="0070C0"/>
                </a:solidFill>
                <a:cs typeface="_MRT_Khodkar" pitchFamily="2" charset="-78"/>
              </a:rPr>
              <a:t>میدان نبرد زخم های پیامبر اکرم وامیرالمؤمنین را مداوا می </a:t>
            </a:r>
            <a:r>
              <a:rPr lang="fa-IR" sz="4000" dirty="0" smtClean="0">
                <a:solidFill>
                  <a:srgbClr val="0070C0"/>
                </a:solidFill>
                <a:cs typeface="_MRT_Khodkar" pitchFamily="2" charset="-78"/>
              </a:rPr>
              <a:t>کرد. در </a:t>
            </a:r>
            <a:r>
              <a:rPr lang="fa-IR" sz="4000" dirty="0">
                <a:solidFill>
                  <a:srgbClr val="0070C0"/>
                </a:solidFill>
                <a:cs typeface="_MRT_Khodkar" pitchFamily="2" charset="-78"/>
              </a:rPr>
              <a:t>لحظات پایانی عمرپیامبر اکرم، </a:t>
            </a:r>
            <a:r>
              <a:rPr lang="fa-IR" sz="4000" dirty="0" smtClean="0">
                <a:solidFill>
                  <a:srgbClr val="0070C0"/>
                </a:solidFill>
                <a:cs typeface="_MRT_Khodkar" pitchFamily="2" charset="-78"/>
              </a:rPr>
              <a:t>بیش </a:t>
            </a:r>
            <a:r>
              <a:rPr lang="fa-IR" sz="4000" dirty="0">
                <a:solidFill>
                  <a:srgbClr val="0070C0"/>
                </a:solidFill>
                <a:cs typeface="_MRT_Khodkar" pitchFamily="2" charset="-78"/>
              </a:rPr>
              <a:t>از همه </a:t>
            </a:r>
            <a:r>
              <a:rPr lang="fa-IR" sz="4000" dirty="0" smtClean="0">
                <a:solidFill>
                  <a:srgbClr val="0070C0"/>
                </a:solidFill>
                <a:cs typeface="_MRT_Khodkar" pitchFamily="2" charset="-78"/>
              </a:rPr>
              <a:t>بی تابی می کرد </a:t>
            </a:r>
            <a:r>
              <a:rPr lang="fa-IR" sz="4000" dirty="0">
                <a:solidFill>
                  <a:srgbClr val="0070C0"/>
                </a:solidFill>
                <a:cs typeface="_MRT_Khodkar" pitchFamily="2" charset="-78"/>
              </a:rPr>
              <a:t>تا اینکه پیامبر مژده داد که دخترم! تو اولین کسی هستی که بعد از من، به من ملحق می شوی. ینجا بود که همه دیدند لبخندی در </a:t>
            </a:r>
            <a:r>
              <a:rPr lang="fa-IR" sz="4000" dirty="0" smtClean="0">
                <a:solidFill>
                  <a:srgbClr val="0070C0"/>
                </a:solidFill>
                <a:cs typeface="_MRT_Khodkar" pitchFamily="2" charset="-78"/>
              </a:rPr>
              <a:t>چهره پر </a:t>
            </a:r>
            <a:r>
              <a:rPr lang="fa-IR" sz="4000" dirty="0">
                <a:solidFill>
                  <a:srgbClr val="0070C0"/>
                </a:solidFill>
                <a:cs typeface="_MRT_Khodkar" pitchFamily="2" charset="-78"/>
              </a:rPr>
              <a:t>از غم فاطمه سلام الله علیها پدیدار </a:t>
            </a:r>
            <a:r>
              <a:rPr lang="fa-IR" sz="4000" dirty="0" smtClean="0">
                <a:solidFill>
                  <a:srgbClr val="0070C0"/>
                </a:solidFill>
                <a:cs typeface="_MRT_Khodkar" pitchFamily="2" charset="-78"/>
              </a:rPr>
              <a:t>گشت .</a:t>
            </a:r>
            <a:endParaRPr lang="fa-IR" sz="4000" dirty="0">
              <a:solidFill>
                <a:srgbClr val="0070C0"/>
              </a:solidFill>
              <a:cs typeface="_MRT_Khodkar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23838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4000" dirty="0">
                <a:solidFill>
                  <a:srgbClr val="FF0000"/>
                </a:solidFill>
                <a:cs typeface="_MRT_Khodkar" pitchFamily="2" charset="-78"/>
              </a:rPr>
              <a:t>پیامبر اکرم </a:t>
            </a:r>
            <a:r>
              <a:rPr lang="fa-IR" sz="4000" dirty="0" smtClean="0">
                <a:solidFill>
                  <a:srgbClr val="FF0000"/>
                </a:solidFill>
                <a:cs typeface="_MRT_Khodkar" pitchFamily="2" charset="-78"/>
              </a:rPr>
              <a:t>درباره ایشان </a:t>
            </a:r>
            <a:r>
              <a:rPr lang="fa-IR" sz="4000" dirty="0">
                <a:solidFill>
                  <a:srgbClr val="FF0000"/>
                </a:solidFill>
                <a:cs typeface="_MRT_Khodkar" pitchFamily="2" charset="-78"/>
              </a:rPr>
              <a:t>می فرماید</a:t>
            </a:r>
            <a:r>
              <a:rPr lang="fa-IR" sz="4000" dirty="0" smtClean="0">
                <a:solidFill>
                  <a:srgbClr val="FF0000"/>
                </a:solidFill>
                <a:cs typeface="_MRT_Khodkar" pitchFamily="2" charset="-78"/>
              </a:rPr>
              <a:t>:</a:t>
            </a:r>
          </a:p>
          <a:p>
            <a:r>
              <a:rPr lang="fa-IR" sz="4000" dirty="0" smtClean="0">
                <a:solidFill>
                  <a:srgbClr val="0070C0"/>
                </a:solidFill>
                <a:cs typeface="_MRT_Khodkar" pitchFamily="2" charset="-78"/>
              </a:rPr>
              <a:t>خداوند فاطمه را دوست دارد و دوستداران فاطمه را نیز </a:t>
            </a:r>
            <a:r>
              <a:rPr lang="fa-IR" sz="4000" dirty="0">
                <a:solidFill>
                  <a:srgbClr val="0070C0"/>
                </a:solidFill>
                <a:cs typeface="_MRT_Khodkar" pitchFamily="2" charset="-78"/>
              </a:rPr>
              <a:t>دوست دارد. خداوند با خوشحالی فاطمه خشنود و با خشم او خشمگین </a:t>
            </a:r>
            <a:r>
              <a:rPr lang="fa-IR" sz="4000" dirty="0" smtClean="0">
                <a:solidFill>
                  <a:srgbClr val="0070C0"/>
                </a:solidFill>
                <a:cs typeface="_MRT_Khodkar" pitchFamily="2" charset="-78"/>
              </a:rPr>
              <a:t>می شود.</a:t>
            </a:r>
            <a:endParaRPr lang="fa-IR" sz="4000" dirty="0">
              <a:solidFill>
                <a:srgbClr val="0070C0"/>
              </a:solidFill>
              <a:cs typeface="_MRT_Khodkar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1044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 rot="871587">
            <a:off x="1695476" y="1484707"/>
            <a:ext cx="7007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_MRT_Khodkar" pitchFamily="2" charset="-78"/>
              </a:rPr>
              <a:t>اهمیت دادن به خانه و خانواده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cs typeface="_MRT_Khodkar" pitchFamily="2" charset="-78"/>
            </a:endParaRPr>
          </a:p>
        </p:txBody>
      </p:sp>
      <p:pic>
        <p:nvPicPr>
          <p:cNvPr id="5122" name="Picture 2" descr="C:\Users\Morah\Desktop\n00278378-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749" y="3068960"/>
            <a:ext cx="3357591" cy="27764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994879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fa-IR" sz="4000" dirty="0" smtClean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آن </a:t>
            </a:r>
            <a:r>
              <a:rPr lang="fa-IR" sz="4000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حضرت ايين خانه داري و همسر داري را به خوبي مراعات مينمود و در زندگي واقعا شريك و همراه و همراز همسرش امير مومنان بود </a:t>
            </a:r>
            <a:r>
              <a:rPr lang="en-US" sz="4000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/>
            </a:r>
            <a:br>
              <a:rPr lang="en-US" sz="4000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</a:br>
            <a:r>
              <a:rPr lang="fa-IR" sz="4000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گاهي در خانه به علت دوران و شرايط تنگناي اقتصادي حاكم بر مسلمانان و ان حضرت ،غذايي نبودو كودكان و خود ان بانو گرسنه بودند ،اما فاطمه چيزي به حضرت علي نميگفت و از او درخواستي نميكرد .حتي به پيامبر خدا هم در اين مورد سخني نميگفت. بيم ان داشت كه همسرش نتواند خواسته ي او را براورده و تامين كند وشرمنده شود</a:t>
            </a:r>
            <a:r>
              <a:rPr lang="en-US" sz="4000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/>
            </a:r>
            <a:br>
              <a:rPr lang="en-US" sz="4000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</a:br>
            <a:endParaRPr lang="fa-IR" sz="4000" dirty="0">
              <a:solidFill>
                <a:srgbClr val="0070C0"/>
              </a:solidFill>
              <a:cs typeface="_MRT_Khodkar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9152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endParaRPr lang="en-US" dirty="0" smtClean="0"/>
          </a:p>
          <a:p>
            <a:r>
              <a:rPr lang="fa-IR" sz="4000" b="1" dirty="0" smtClean="0">
                <a:solidFill>
                  <a:srgbClr val="FF0000"/>
                </a:solidFill>
                <a:cs typeface="_MRT_Khodkar" pitchFamily="2" charset="-78"/>
              </a:rPr>
              <a:t>درس 7:</a:t>
            </a:r>
          </a:p>
          <a:p>
            <a:pPr algn="ctr"/>
            <a:r>
              <a:rPr lang="fa-IR" sz="4000" b="1" dirty="0" smtClean="0">
                <a:solidFill>
                  <a:srgbClr val="00B050"/>
                </a:solidFill>
                <a:cs typeface="_MRT_Khodkar" pitchFamily="2" charset="-78"/>
              </a:rPr>
              <a:t>برترین بانو</a:t>
            </a:r>
          </a:p>
          <a:p>
            <a:r>
              <a:rPr lang="fa-IR" sz="4000" b="1" dirty="0" smtClean="0">
                <a:solidFill>
                  <a:srgbClr val="FF0000"/>
                </a:solidFill>
                <a:cs typeface="_MRT_Khodkar" pitchFamily="2" charset="-78"/>
              </a:rPr>
              <a:t>تهیه:</a:t>
            </a:r>
            <a:r>
              <a:rPr lang="fa-IR" sz="4000" b="1" dirty="0" smtClean="0">
                <a:solidFill>
                  <a:srgbClr val="0070C0"/>
                </a:solidFill>
                <a:cs typeface="_MRT_Khodkar" pitchFamily="2" charset="-78"/>
              </a:rPr>
              <a:t>عرفان فلکی </a:t>
            </a:r>
          </a:p>
          <a:p>
            <a:r>
              <a:rPr lang="fa-IR" sz="4000" b="1" dirty="0" smtClean="0">
                <a:solidFill>
                  <a:srgbClr val="FF0000"/>
                </a:solidFill>
                <a:cs typeface="_MRT_Khodkar" pitchFamily="2" charset="-78"/>
              </a:rPr>
              <a:t>معلم مربو طه:</a:t>
            </a:r>
          </a:p>
          <a:p>
            <a:r>
              <a:rPr lang="fa-IR" sz="4000" b="1" dirty="0" smtClean="0">
                <a:solidFill>
                  <a:srgbClr val="0070C0"/>
                </a:solidFill>
                <a:cs typeface="_MRT_Khodkar" pitchFamily="2" charset="-78"/>
              </a:rPr>
              <a:t>        جناب اقای عباسی</a:t>
            </a:r>
          </a:p>
          <a:p>
            <a:endParaRPr lang="fa-IR" sz="4000" b="1" dirty="0">
              <a:solidFill>
                <a:srgbClr val="0070C0"/>
              </a:solidFill>
              <a:cs typeface="_MRT_Khodkar" pitchFamily="2" charset="-78"/>
            </a:endParaRPr>
          </a:p>
        </p:txBody>
      </p:sp>
      <p:pic>
        <p:nvPicPr>
          <p:cNvPr id="2050" name="Picture 2" descr="C:\Users\Morah\Desktop\927117_3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4239096" cy="30855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93816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fa-IR" sz="3600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مشاركت در كارهاي خانه .جلوه ي ديگري از رفتار ان خانواده الگو بود .گاهي در اثر كار بسيار دست هايش تاول ميزد ، لباس هايش غبار الود ميشد و بر لباسش دود مينشست</a:t>
            </a:r>
            <a:r>
              <a:rPr lang="en-US" sz="3600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.</a:t>
            </a:r>
            <a:br>
              <a:rPr lang="en-US" sz="3600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</a:br>
            <a:r>
              <a:rPr lang="fa-IR" sz="3600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كارها بين علي و فاطمه تقسيم شده بود .اوردن اب و تهيه ي هيزم و كارهاي خارج ار خانه بر عهده ي علي بودو درست كردن ارد و خمير و پختن نان و وصله زدن لباس و كارهاي داخل خانه با فاطمه بود .حضرت زهرا از اين گونه تقسيم كار خرسند بود چرا كه از برخورد و روبه رو شدن با نامحرمان در بيرون .دورتر بود </a:t>
            </a:r>
            <a:r>
              <a:rPr lang="en-US" sz="3600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/>
            </a:r>
            <a:br>
              <a:rPr lang="en-US" sz="3600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</a:br>
            <a:r>
              <a:rPr lang="fa-IR" sz="3600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حضرت زهرا ساده زندگي ميكرد از تجمل در زندگي پرهيز داشت و سختيهاي دنيا را تحمل ميكرد تا به شيريني هاي اخرت برسد وسايل زندگي او ساده و مهريه اش اندك بود</a:t>
            </a:r>
            <a:r>
              <a:rPr lang="en-US" sz="3600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 .</a:t>
            </a:r>
            <a:br>
              <a:rPr lang="en-US" sz="3600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</a:br>
            <a:endParaRPr lang="fa-IR" sz="3600" dirty="0">
              <a:solidFill>
                <a:srgbClr val="0070C0"/>
              </a:solidFill>
              <a:cs typeface="_MRT_Khodkar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09038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552728"/>
          </a:xfrm>
        </p:spPr>
        <p:txBody>
          <a:bodyPr/>
          <a:lstStyle/>
          <a:p>
            <a:r>
              <a:rPr lang="fa-IR" sz="4400" dirty="0">
                <a:solidFill>
                  <a:srgbClr val="FF0000"/>
                </a:solidFill>
                <a:latin typeface="Calibri"/>
                <a:ea typeface="Calibri"/>
                <a:cs typeface="_MRT_Khodkar" pitchFamily="2" charset="-78"/>
              </a:rPr>
              <a:t>علي ميفرمود:</a:t>
            </a:r>
            <a:r>
              <a:rPr lang="fa-IR" sz="4400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وقتي به خانه ميامدم و به زهرا نگاه ميكردم ،تمام غم و اندوهم برطرف ميشد هرگز كاري نكردم كه فاطمه از من خشمناك شود ،فاطمه نيز هرگز مرا خشمناك نساخت</a:t>
            </a:r>
            <a:r>
              <a:rPr lang="en-US" sz="4400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</a:br>
            <a:r>
              <a:rPr lang="fa-IR" sz="4400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مهرباني اش با فرزندان.همدلي اش با همسر ،همكاري اش در كارهاي خانه با خدمتگذار ،مراقبت از كودكان براي برنامه هاي عبادي وامادگيهاي روحي جهت نيايش و دعاو .... از نمونه هاي سرمشق بودن اين خاندان براي همگان است </a:t>
            </a:r>
            <a:r>
              <a:rPr lang="en-US" sz="4400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</a:br>
            <a:endParaRPr lang="fa-IR" sz="4400" dirty="0">
              <a:solidFill>
                <a:srgbClr val="0070C0"/>
              </a:solidFill>
              <a:cs typeface="_MRT_Khodkar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11990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 rot="817036">
            <a:off x="4574331" y="1307511"/>
            <a:ext cx="321754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_MRT_Khodkar" pitchFamily="2" charset="-78"/>
              </a:rPr>
              <a:t>ساده زیستی</a:t>
            </a:r>
            <a:endParaRPr lang="en-US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cs typeface="_MRT_Khodkar" pitchFamily="2" charset="-78"/>
            </a:endParaRPr>
          </a:p>
        </p:txBody>
      </p:sp>
      <p:pic>
        <p:nvPicPr>
          <p:cNvPr id="6146" name="Picture 2" descr="C:\Users\Morah\Desktop\8168132252281253718023262125191197187149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17142"/>
            <a:ext cx="4522168" cy="36063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599895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fa-IR" dirty="0">
                <a:solidFill>
                  <a:srgbClr val="0070C0"/>
                </a:solidFill>
                <a:cs typeface="_MRT_Khodkar" pitchFamily="2" charset="-78"/>
              </a:rPr>
              <a:t>با آنکه دختر پیامبر بود، اما همچون پدر بزرگوارشان ساده </a:t>
            </a:r>
            <a:r>
              <a:rPr lang="fa-IR" dirty="0" smtClean="0">
                <a:solidFill>
                  <a:srgbClr val="0070C0"/>
                </a:solidFill>
                <a:cs typeface="_MRT_Khodkar" pitchFamily="2" charset="-78"/>
              </a:rPr>
              <a:t>می زیست</a:t>
            </a:r>
            <a:r>
              <a:rPr lang="fa-IR" dirty="0">
                <a:solidFill>
                  <a:srgbClr val="0070C0"/>
                </a:solidFill>
                <a:cs typeface="_MRT_Khodkar" pitchFamily="2" charset="-78"/>
              </a:rPr>
              <a:t>. حتی برخی از یاران پیامبر نیز از شدت </a:t>
            </a:r>
            <a:r>
              <a:rPr lang="fa-IR" dirty="0" smtClean="0">
                <a:solidFill>
                  <a:srgbClr val="0070C0"/>
                </a:solidFill>
                <a:cs typeface="_MRT_Khodkar" pitchFamily="2" charset="-78"/>
              </a:rPr>
              <a:t>ساده </a:t>
            </a:r>
            <a:r>
              <a:rPr lang="fa-IR" dirty="0" smtClean="0">
                <a:solidFill>
                  <a:srgbClr val="0070C0"/>
                </a:solidFill>
                <a:latin typeface="Times New Roman"/>
                <a:cs typeface="_MRT_Khodkar" pitchFamily="2" charset="-78"/>
              </a:rPr>
              <a:t>زیستی </a:t>
            </a:r>
            <a:endParaRPr lang="fa-IR" dirty="0">
              <a:solidFill>
                <a:srgbClr val="0070C0"/>
              </a:solidFill>
              <a:latin typeface="Times New Roman"/>
              <a:cs typeface="_MRT_Khodkar" pitchFamily="2" charset="-78"/>
            </a:endParaRPr>
          </a:p>
          <a:p>
            <a:r>
              <a:rPr lang="fa-IR" dirty="0">
                <a:solidFill>
                  <a:srgbClr val="0070C0"/>
                </a:solidFill>
                <a:cs typeface="_MRT_Khodkar" pitchFamily="2" charset="-78"/>
              </a:rPr>
              <a:t>او </a:t>
            </a:r>
            <a:r>
              <a:rPr lang="fa-IR" dirty="0" smtClean="0">
                <a:solidFill>
                  <a:srgbClr val="0070C0"/>
                </a:solidFill>
                <a:cs typeface="_MRT_Khodkar" pitchFamily="2" charset="-78"/>
              </a:rPr>
              <a:t>تعجب می کردند.</a:t>
            </a:r>
          </a:p>
          <a:p>
            <a:r>
              <a:rPr lang="fa-IR" dirty="0">
                <a:solidFill>
                  <a:srgbClr val="0070C0"/>
                </a:solidFill>
                <a:cs typeface="_MRT_Khodkar" pitchFamily="2" charset="-78"/>
              </a:rPr>
              <a:t>با آنکه ایشان به هنگام ازدواج، خواستگاران زیادی داشت که از بزرگان و ثروتمندان شهر بودند </a:t>
            </a:r>
            <a:r>
              <a:rPr lang="fa-IR" dirty="0">
                <a:solidFill>
                  <a:srgbClr val="0070C0"/>
                </a:solidFill>
                <a:latin typeface="Times New Roman"/>
                <a:cs typeface="_MRT_Khodkar" pitchFamily="2" charset="-78"/>
              </a:rPr>
              <a:t>و حتی </a:t>
            </a:r>
            <a:r>
              <a:rPr lang="fa-IR" dirty="0">
                <a:solidFill>
                  <a:srgbClr val="0070C0"/>
                </a:solidFill>
                <a:cs typeface="_MRT_Khodkar" pitchFamily="2" charset="-78"/>
              </a:rPr>
              <a:t>برخی از آنان حاضر شده بودند به اندازه</a:t>
            </a:r>
            <a:endParaRPr lang="fa-IR" dirty="0">
              <a:solidFill>
                <a:srgbClr val="0070C0"/>
              </a:solidFill>
              <a:latin typeface="Times New Roman"/>
              <a:cs typeface="_MRT_Khodkar" pitchFamily="2" charset="-78"/>
            </a:endParaRPr>
          </a:p>
          <a:p>
            <a:r>
              <a:rPr lang="fa-IR" dirty="0">
                <a:solidFill>
                  <a:srgbClr val="0070C0"/>
                </a:solidFill>
                <a:cs typeface="_MRT_Khodkar" pitchFamily="2" charset="-78"/>
              </a:rPr>
              <a:t>صدار شتر </a:t>
            </a:r>
            <a:r>
              <a:rPr lang="fa-IR" dirty="0" smtClean="0">
                <a:solidFill>
                  <a:srgbClr val="0070C0"/>
                </a:solidFill>
                <a:cs typeface="_MRT_Khodkar" pitchFamily="2" charset="-78"/>
              </a:rPr>
              <a:t>پارچه های گران قیمت </a:t>
            </a:r>
            <a:r>
              <a:rPr lang="fa-IR" dirty="0">
                <a:solidFill>
                  <a:srgbClr val="0070C0"/>
                </a:solidFill>
                <a:cs typeface="_MRT_Khodkar" pitchFamily="2" charset="-78"/>
              </a:rPr>
              <a:t>و هزاران دینار طلا مهریه </a:t>
            </a:r>
            <a:r>
              <a:rPr lang="fa-IR" dirty="0" smtClean="0">
                <a:solidFill>
                  <a:srgbClr val="0070C0"/>
                </a:solidFill>
                <a:cs typeface="_MRT_Khodkar" pitchFamily="2" charset="-78"/>
              </a:rPr>
              <a:t>ایشان کنند اما فاطمه علی را برگزید که از مال و ثروت دنیا جز یک شتروزره وشمشیر چیزی نداشت وایمان را به ثروت برتری داد.</a:t>
            </a:r>
          </a:p>
          <a:p>
            <a:r>
              <a:rPr lang="fa-IR" dirty="0" smtClean="0">
                <a:solidFill>
                  <a:srgbClr val="0070C0"/>
                </a:solidFill>
                <a:cs typeface="_MRT_Khodkar" pitchFamily="2" charset="-78"/>
              </a:rPr>
              <a:t>پس </a:t>
            </a:r>
            <a:r>
              <a:rPr lang="fa-IR" dirty="0">
                <a:solidFill>
                  <a:srgbClr val="0070C0"/>
                </a:solidFill>
                <a:cs typeface="_MRT_Khodkar" pitchFamily="2" charset="-78"/>
              </a:rPr>
              <a:t>از ازدواج تا مدت زیادی در خانه ای که اجاره کرده بودند زندگی کردند تا اینکه بعدها توانستند </a:t>
            </a:r>
            <a:r>
              <a:rPr lang="fa-IR" dirty="0" smtClean="0">
                <a:solidFill>
                  <a:srgbClr val="0070C0"/>
                </a:solidFill>
                <a:cs typeface="_MRT_Khodkar" pitchFamily="2" charset="-78"/>
              </a:rPr>
              <a:t>در</a:t>
            </a:r>
            <a:r>
              <a:rPr lang="fa-IR" dirty="0">
                <a:solidFill>
                  <a:srgbClr val="0070C0"/>
                </a:solidFill>
                <a:latin typeface="Times New Roman"/>
                <a:cs typeface="_MRT_Khodkar" pitchFamily="2" charset="-78"/>
              </a:rPr>
              <a:t>منزل پیامبر خانه</a:t>
            </a:r>
          </a:p>
          <a:p>
            <a:r>
              <a:rPr lang="fa-IR" dirty="0">
                <a:solidFill>
                  <a:srgbClr val="0070C0"/>
                </a:solidFill>
                <a:latin typeface="Times New Roman"/>
                <a:cs typeface="_MRT_Khodkar" pitchFamily="2" charset="-78"/>
              </a:rPr>
              <a:t>کنار </a:t>
            </a:r>
            <a:r>
              <a:rPr lang="fa-IR" dirty="0" smtClean="0">
                <a:solidFill>
                  <a:srgbClr val="0070C0"/>
                </a:solidFill>
                <a:latin typeface="Times New Roman"/>
                <a:cs typeface="_MRT_Khodkar" pitchFamily="2" charset="-78"/>
              </a:rPr>
              <a:t>. </a:t>
            </a:r>
            <a:r>
              <a:rPr lang="fa-IR" dirty="0">
                <a:solidFill>
                  <a:srgbClr val="0070C0"/>
                </a:solidFill>
                <a:cs typeface="_MRT_Khodkar" pitchFamily="2" charset="-78"/>
              </a:rPr>
              <a:t>خانه ای که فرش آن حصیری بود که تنها نیمی از اتاق </a:t>
            </a:r>
            <a:r>
              <a:rPr lang="fa-IR" dirty="0" smtClean="0">
                <a:solidFill>
                  <a:srgbClr val="0070C0"/>
                </a:solidFill>
                <a:cs typeface="_MRT_Khodkar" pitchFamily="2" charset="-78"/>
              </a:rPr>
              <a:t>را می پوشاند ونیم دیگر باشن نرم پوشیده شده بود.</a:t>
            </a:r>
            <a:endParaRPr lang="fa-IR" dirty="0">
              <a:solidFill>
                <a:srgbClr val="0070C0"/>
              </a:solidFill>
              <a:latin typeface="Times New Roman"/>
              <a:cs typeface="_MRT_Khodkar" pitchFamily="2" charset="-78"/>
            </a:endParaRPr>
          </a:p>
          <a:p>
            <a:endParaRPr lang="fa-IR" dirty="0">
              <a:solidFill>
                <a:srgbClr val="0070C0"/>
              </a:solidFill>
              <a:cs typeface="_MRT_Khodkar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4788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 rot="1022051">
            <a:off x="3902625" y="1957013"/>
            <a:ext cx="3853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_MRT_Khodkar" pitchFamily="2" charset="-78"/>
              </a:rPr>
              <a:t>ایثار و بخشندگی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cs typeface="_MRT_Khodkar" pitchFamily="2" charset="-78"/>
            </a:endParaRPr>
          </a:p>
        </p:txBody>
      </p:sp>
      <p:pic>
        <p:nvPicPr>
          <p:cNvPr id="7170" name="Picture 2" descr="C:\Users\Morah\Desktop\images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258" y="2780928"/>
            <a:ext cx="3299321" cy="24713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884079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r>
              <a:rPr lang="fa-IR" sz="4400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در سيره ي رفتاري ان حضرت امده است :وي از توان مالي خويش در راه كمك به محرومان نيازمند بهره ميگرفت .يك بار پارچه اي را كه داشت به رسول خدا داد و ان حضرت ان را تكه تكه بريد و به تعدادي از اسيران بي لباس رومي داد كه خود را بپوشانند</a:t>
            </a:r>
            <a:r>
              <a:rPr lang="en-US" sz="4400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.</a:t>
            </a:r>
            <a:br>
              <a:rPr lang="en-US" sz="4400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</a:br>
            <a:endParaRPr lang="fa-IR" sz="4400" dirty="0">
              <a:solidFill>
                <a:srgbClr val="0070C0"/>
              </a:solidFill>
              <a:cs typeface="_MRT_Khodkar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93511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fa-IR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داستان نزول سوره ي ((هل اتي ))در شان اين خانواده نيز </a:t>
            </a:r>
            <a:r>
              <a:rPr lang="en-US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.</a:t>
            </a:r>
            <a:r>
              <a:rPr lang="fa-IR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بر همين محور ميچرخد كه اين خانواده .براي اداي نذر خويش سه روز روزه گرفتندو هنگام افطار .غذاي خود را به مسكين و يتيم و اسير دادند</a:t>
            </a:r>
            <a:r>
              <a:rPr lang="en-US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 .</a:t>
            </a:r>
            <a:br>
              <a:rPr lang="en-US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</a:br>
            <a:r>
              <a:rPr lang="fa-IR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ازاد سازي بردگان در نظر او كاري ارزشمند بود</a:t>
            </a:r>
            <a:r>
              <a:rPr lang="en-US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 .</a:t>
            </a:r>
            <a:br>
              <a:rPr lang="en-US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</a:br>
            <a:r>
              <a:rPr lang="fa-IR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گردن بندي را كه علي براي او خريده بود .فروخت و با پول ان برده اي را خريد و ازاد كرد</a:t>
            </a:r>
            <a:r>
              <a:rPr lang="en-US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 .</a:t>
            </a:r>
            <a:br>
              <a:rPr lang="en-US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</a:br>
            <a:r>
              <a:rPr lang="fa-IR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در فكر مردم بودن روح مسلماني است .ان بانو حتي در دعا و حاجت خواهي از خدا هم از ياد مردم غافل نبود .گاهي شبهاي جمعه تا صبح به نماز و دعا ميپرداخت و براي ديگران دعا ميكرد اما براي خود چيزي از خدا نميخواست .وقتي فرزندان خرد سالش راز اين كار را ميپرسيدند ميفرمود :فرزندان اول همسايه سپس خانه</a:t>
            </a:r>
            <a:r>
              <a:rPr lang="en-US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 .</a:t>
            </a:r>
            <a:br>
              <a:rPr lang="en-US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</a:br>
            <a:r>
              <a:rPr lang="fa-IR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داستان بخشيدن جامه ي تازه عروسي به نيازمندي كهدر خانه ي حضرتش امده بود شنيده ايد . اين نيز نشان از روحيه ي ايثار و بخشندگي ان حضرت و نشانه ي نو دوستي و محروم نوازي وكمك به نيازمندان بود</a:t>
            </a:r>
            <a:r>
              <a:rPr lang="en-US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/>
            </a:r>
            <a:br>
              <a:rPr lang="en-US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</a:br>
            <a:endParaRPr lang="fa-IR" dirty="0">
              <a:solidFill>
                <a:srgbClr val="0070C0"/>
              </a:solidFill>
              <a:cs typeface="_MRT_Khodkar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853979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 rot="1069484">
            <a:off x="4121264" y="1702507"/>
            <a:ext cx="3666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_MRT_Khodkar" pitchFamily="2" charset="-78"/>
              </a:rPr>
              <a:t>حضور در اجتماع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cs typeface="_MRT_Khodkar" pitchFamily="2" charset="-78"/>
            </a:endParaRPr>
          </a:p>
        </p:txBody>
      </p:sp>
      <p:pic>
        <p:nvPicPr>
          <p:cNvPr id="8194" name="Picture 2" descr="C:\Users\Morah\Desktop\images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45307"/>
            <a:ext cx="3649408" cy="22744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737537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5" name="Rectangle 4"/>
          <p:cNvSpPr/>
          <p:nvPr/>
        </p:nvSpPr>
        <p:spPr>
          <a:xfrm rot="754612">
            <a:off x="2749311" y="2656665"/>
            <a:ext cx="4251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a-I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سوالات متن درس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9712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fa-IR" sz="2400" dirty="0" smtClean="0">
                <a:solidFill>
                  <a:srgbClr val="0070C0"/>
                </a:solidFill>
              </a:rPr>
              <a:t>1- </a:t>
            </a:r>
            <a:r>
              <a:rPr lang="fa-IR" sz="2400" dirty="0">
                <a:solidFill>
                  <a:srgbClr val="0070C0"/>
                </a:solidFill>
              </a:rPr>
              <a:t>محاصره اقتصادی پیامبر(ص) در شعب ابو طالب چند سال طول کشید؟</a:t>
            </a:r>
          </a:p>
          <a:p>
            <a:r>
              <a:rPr lang="fa-IR" sz="2400" dirty="0">
                <a:solidFill>
                  <a:srgbClr val="0070C0"/>
                </a:solidFill>
              </a:rPr>
              <a:t>جواب صفحه 67: سه سال طول کشید.</a:t>
            </a:r>
          </a:p>
          <a:p>
            <a:r>
              <a:rPr lang="fa-IR" sz="2400" dirty="0">
                <a:solidFill>
                  <a:srgbClr val="0070C0"/>
                </a:solidFill>
              </a:rPr>
              <a:t>2- پیامبر چگونه توانست فاطمه زهراء را از روبرو شدن با نامحرمان بی نیاز کند؟</a:t>
            </a:r>
          </a:p>
          <a:p>
            <a:r>
              <a:rPr lang="fa-IR" sz="2400" dirty="0">
                <a:solidFill>
                  <a:srgbClr val="0070C0"/>
                </a:solidFill>
              </a:rPr>
              <a:t>جواب صفحه 68: با تقسیم کار بین حضرت علی(ع) و فاطمه زهراء که کار های داخل خانه برعهده ی حضرت زهراء و کارهای خارج از خانه بر عهده ی حضرت علی(ع) باشد.</a:t>
            </a:r>
          </a:p>
          <a:p>
            <a:r>
              <a:rPr lang="fa-IR" sz="2400" dirty="0">
                <a:solidFill>
                  <a:srgbClr val="0070C0"/>
                </a:solidFill>
              </a:rPr>
              <a:t>3- از علاقه شدید فاطمه الزهراء نسبت به پدرش پیامبر اکرم(ص) چهار مورد نام ببرید؟</a:t>
            </a:r>
          </a:p>
          <a:p>
            <a:r>
              <a:rPr lang="fa-IR" sz="2400" dirty="0">
                <a:solidFill>
                  <a:srgbClr val="0070C0"/>
                </a:solidFill>
              </a:rPr>
              <a:t>جواب صفحه 68: هرگاه غذای نیکو تهیه می کرد رسول خدا را دعوت می کرد- نسبت به پیامبر مثل مادر مهربان بود.-  در جنگ ها با وجود خطرات زیاد زخم های پدرش را مداوا می کرد.- در لحظات پایانی عمر شریف پدرش بیش از همه بی تابی می کرد.</a:t>
            </a:r>
          </a:p>
          <a:p>
            <a:r>
              <a:rPr lang="fa-IR" sz="2400" dirty="0">
                <a:solidFill>
                  <a:srgbClr val="0070C0"/>
                </a:solidFill>
              </a:rPr>
              <a:t>4- پیامبر در باره اهمیت فاطمه زهراء در نزد خداوند چه می فرمایند؟</a:t>
            </a:r>
          </a:p>
          <a:p>
            <a:r>
              <a:rPr lang="fa-IR" sz="2400" dirty="0">
                <a:solidFill>
                  <a:srgbClr val="0070C0"/>
                </a:solidFill>
              </a:rPr>
              <a:t>جواب صفحه68- خداوند فطمه را دوست دارد و دوستداران فاطمه را نیز دوست دارد خداوند با خوشحالی فاطمه خشنود و با خشم او خشمگین می شود.</a:t>
            </a:r>
          </a:p>
          <a:p>
            <a:r>
              <a:rPr lang="fa-IR" sz="2400" dirty="0">
                <a:solidFill>
                  <a:srgbClr val="0070C0"/>
                </a:solidFill>
              </a:rPr>
              <a:t>5- پیامبر در باره چه کسی فرموده است او شادمانی قلب من است؟</a:t>
            </a:r>
          </a:p>
          <a:p>
            <a:r>
              <a:rPr lang="fa-IR" sz="2400" dirty="0">
                <a:solidFill>
                  <a:srgbClr val="0070C0"/>
                </a:solidFill>
              </a:rPr>
              <a:t>جواب صفحه 69: در باره حضرت زهراء(س)</a:t>
            </a:r>
          </a:p>
          <a:p>
            <a:endParaRPr lang="fa-I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77033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fa-IR" dirty="0">
              <a:latin typeface="Times New Roman"/>
            </a:endParaRPr>
          </a:p>
          <a:p>
            <a:r>
              <a:rPr lang="fa-IR" sz="4000" dirty="0">
                <a:solidFill>
                  <a:srgbClr val="0070C0"/>
                </a:solidFill>
                <a:latin typeface="Times New Roman"/>
                <a:cs typeface="_MRT_Khodkar" pitchFamily="2" charset="-78"/>
              </a:rPr>
              <a:t>در روزگاری که جاهلان داشتن فرزند دختر را ننگ و عار میدانستند و زن در نزد آنان ارزشی نداشت، خداوند به بهترین </a:t>
            </a:r>
            <a:r>
              <a:rPr lang="fa-IR" sz="4000" dirty="0" smtClean="0">
                <a:solidFill>
                  <a:srgbClr val="0070C0"/>
                </a:solidFill>
                <a:latin typeface="Times New Roman"/>
                <a:cs typeface="_MRT_Khodkar" pitchFamily="2" charset="-78"/>
              </a:rPr>
              <a:t>بنده خود </a:t>
            </a:r>
            <a:r>
              <a:rPr lang="fa-IR" sz="4000" dirty="0">
                <a:solidFill>
                  <a:srgbClr val="0070C0"/>
                </a:solidFill>
                <a:latin typeface="Times New Roman"/>
                <a:cs typeface="_MRT_Khodkar" pitchFamily="2" charset="-78"/>
              </a:rPr>
              <a:t>بهترین هدیه را داد؛ فرزندی دختر. دختری که بر خلاف رسوم غلط آن روز، نه </a:t>
            </a:r>
            <a:r>
              <a:rPr lang="fa-IR" sz="4000" dirty="0">
                <a:solidFill>
                  <a:srgbClr val="0070C0"/>
                </a:solidFill>
                <a:cs typeface="_MRT_Khodkar" pitchFamily="2" charset="-78"/>
              </a:rPr>
              <a:t>موجب ننگ، بلکه به </a:t>
            </a:r>
            <a:r>
              <a:rPr lang="fa-IR" sz="4000" dirty="0" smtClean="0">
                <a:solidFill>
                  <a:srgbClr val="0070C0"/>
                </a:solidFill>
                <a:cs typeface="_MRT_Khodkar" pitchFamily="2" charset="-78"/>
              </a:rPr>
              <a:t>فرموده یامبر اکرم(ص)</a:t>
            </a:r>
            <a:r>
              <a:rPr lang="fa-IR" sz="4000" dirty="0">
                <a:solidFill>
                  <a:srgbClr val="0070C0"/>
                </a:solidFill>
                <a:cs typeface="_MRT_Khodkar" pitchFamily="2" charset="-78"/>
              </a:rPr>
              <a:t> ، موجب برکت و شادمانی زندگی </a:t>
            </a:r>
            <a:r>
              <a:rPr lang="fa-IR" sz="4000" dirty="0" smtClean="0">
                <a:solidFill>
                  <a:srgbClr val="0070C0"/>
                </a:solidFill>
                <a:cs typeface="_MRT_Khodkar" pitchFamily="2" charset="-78"/>
              </a:rPr>
              <a:t>بود.</a:t>
            </a:r>
            <a:endParaRPr lang="fa-IR" sz="4000" dirty="0">
              <a:solidFill>
                <a:srgbClr val="0070C0"/>
              </a:solidFill>
              <a:latin typeface="Times New Roman"/>
              <a:cs typeface="_MRT_Khodkar" pitchFamily="2" charset="-78"/>
            </a:endParaRPr>
          </a:p>
          <a:p>
            <a:endParaRPr lang="fa-IR" dirty="0">
              <a:latin typeface="Times New Roman"/>
            </a:endParaRPr>
          </a:p>
          <a:p>
            <a:endParaRPr lang="fa-IR" dirty="0">
              <a:latin typeface="Times New Roman"/>
            </a:endParaRPr>
          </a:p>
          <a:p>
            <a:endParaRPr lang="fa-IR" dirty="0">
              <a:latin typeface="Times New Roman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="" xmlns:p14="http://schemas.microsoft.com/office/powerpoint/2010/main" val="6995612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fa-IR" sz="2000" dirty="0">
                <a:solidFill>
                  <a:srgbClr val="0070C0"/>
                </a:solidFill>
              </a:rPr>
              <a:t>6- نمونه هایی از حضور حضرت فاطمه (س) را در اجتماع بیان کنید؟</a:t>
            </a:r>
          </a:p>
          <a:p>
            <a:r>
              <a:rPr lang="fa-IR" sz="2000" dirty="0">
                <a:solidFill>
                  <a:srgbClr val="0070C0"/>
                </a:solidFill>
              </a:rPr>
              <a:t>جواب صفحه69: الف- ایراد خطبه در مسجد مدینه ب- پختن نان در خانه و ارسال آنها به رزمندگان در جبهه- ج- در صورت نیاز خود به پشت جبهه برای مداوای مجروحان می رفت. د- به زنان احکام و معارف اسلامی را می آموخت.</a:t>
            </a:r>
          </a:p>
          <a:p>
            <a:r>
              <a:rPr lang="fa-IR" sz="2000" dirty="0">
                <a:solidFill>
                  <a:srgbClr val="0070C0"/>
                </a:solidFill>
              </a:rPr>
              <a:t>7- در چه مواقعی فاطمه زهراء با وجود این که تلاش می کرد از نامحرمان دوری کند ولی در جامعه حضور می یافت؟</a:t>
            </a:r>
          </a:p>
          <a:p>
            <a:r>
              <a:rPr lang="fa-IR" sz="2000" dirty="0">
                <a:solidFill>
                  <a:srgbClr val="0070C0"/>
                </a:solidFill>
              </a:rPr>
              <a:t>جواب صفحه69: اما هرگاه حق به خطر می افتاد با حفظ حیا و وقار به میان مردم می آمد و آنان را ارشاد و نصیحت می کرد.</a:t>
            </a:r>
          </a:p>
          <a:p>
            <a:r>
              <a:rPr lang="fa-IR" sz="2000" dirty="0">
                <a:solidFill>
                  <a:srgbClr val="0070C0"/>
                </a:solidFill>
              </a:rPr>
              <a:t>8- ساده زیستی فاطمه زهراء را به طور خلاصه بیان کنید؟</a:t>
            </a:r>
          </a:p>
          <a:p>
            <a:r>
              <a:rPr lang="fa-IR" sz="2000" dirty="0">
                <a:solidFill>
                  <a:srgbClr val="0070C0"/>
                </a:solidFill>
              </a:rPr>
              <a:t>جواب صفحه69: بعد از ازدواج او با حضرت علی(ع) در خانه ای اجاره زندگی می کردند تا این که بعد ها در نزدیکی خانه ی پیامبر خانه ای ساختند که نصف اتاق را حصیر و نصف دیگر را شن نرم می پوشاند.</a:t>
            </a:r>
          </a:p>
          <a:p>
            <a:r>
              <a:rPr lang="fa-IR" sz="2000" dirty="0">
                <a:solidFill>
                  <a:srgbClr val="0070C0"/>
                </a:solidFill>
              </a:rPr>
              <a:t>9- هدیه دادن گردن بند از طرف حضرت زهراء  به فرد فقیر چه فوایدی برای اطرافیان داشت؟</a:t>
            </a:r>
          </a:p>
          <a:p>
            <a:r>
              <a:rPr lang="fa-IR" sz="2000" dirty="0">
                <a:solidFill>
                  <a:srgbClr val="0070C0"/>
                </a:solidFill>
              </a:rPr>
              <a:t>جواب صفحه 71: گرسنه ای را سیر برهنه ای را پوشاند فقیری را بی نیاز و بنده ای را آزاد و در پایان به دست صاحب اصلی بازگشت.</a:t>
            </a:r>
          </a:p>
          <a:p>
            <a:r>
              <a:rPr lang="fa-IR" sz="2000" dirty="0">
                <a:solidFill>
                  <a:srgbClr val="0070C0"/>
                </a:solidFill>
              </a:rPr>
              <a:t>10- چرا حضرت زهراء در شبهای قدر به فرزندانش غذای سبکی می خوراند؟</a:t>
            </a:r>
          </a:p>
          <a:p>
            <a:r>
              <a:rPr lang="fa-IR" sz="2000" dirty="0">
                <a:solidFill>
                  <a:srgbClr val="0070C0"/>
                </a:solidFill>
              </a:rPr>
              <a:t>جواب صفحه 72: تا بتوانند شب را بیدار بمانند و از برکات این شب بهره مند گردند.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="" xmlns:p14="http://schemas.microsoft.com/office/powerpoint/2010/main" val="224014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fa-IR" dirty="0">
                <a:solidFill>
                  <a:srgbClr val="0070C0"/>
                </a:solidFill>
              </a:rPr>
              <a:t>1- چرا حضرت زهراء چیزی را از حضرت علی(ع) در خواست نمی کرد؟ </a:t>
            </a:r>
          </a:p>
          <a:p>
            <a:r>
              <a:rPr lang="fa-IR" dirty="0">
                <a:solidFill>
                  <a:srgbClr val="0070C0"/>
                </a:solidFill>
              </a:rPr>
              <a:t>جواب صفحه 72- مبادا حضرت علی(ع) نتواند آن را تهیه کند و نزد حضرت زهراء شرمنده گردد.</a:t>
            </a:r>
          </a:p>
          <a:p>
            <a:r>
              <a:rPr lang="fa-IR" dirty="0">
                <a:solidFill>
                  <a:srgbClr val="0070C0"/>
                </a:solidFill>
              </a:rPr>
              <a:t>2- دلیل ازدواج حضرت زهراء با امیر المومنین با وجود این که خواستگاران ثروتمندی داشت چه بود؟</a:t>
            </a:r>
          </a:p>
          <a:p>
            <a:r>
              <a:rPr lang="fa-IR" dirty="0">
                <a:solidFill>
                  <a:srgbClr val="0070C0"/>
                </a:solidFill>
              </a:rPr>
              <a:t>جواب صفحه 69: با وجود این که حضرت علی(ع) از مال دنیا چندان چیزی نداشت ولی حضرت زهراء ایمان و تقوای علی(ع) را به مال و ثروت برتری داد.</a:t>
            </a:r>
          </a:p>
          <a:p>
            <a:r>
              <a:rPr lang="fa-IR" dirty="0">
                <a:solidFill>
                  <a:srgbClr val="0070C0"/>
                </a:solidFill>
              </a:rPr>
              <a:t>3- پنج مورد از ویژگی های اخلاقی حضرت زهراء را بنویسید؟</a:t>
            </a:r>
          </a:p>
          <a:p>
            <a:r>
              <a:rPr lang="fa-IR" dirty="0">
                <a:solidFill>
                  <a:srgbClr val="0070C0"/>
                </a:solidFill>
              </a:rPr>
              <a:t>جواب صفحه : موارد شش گانه سبز رنگ: به پیامبر علاقه داشت- حضور در اجتماع- حیا و عفت- ساده زیستی- ایثار و بخشندگی- اهمیت دادن به خانواده و خانه داری.</a:t>
            </a:r>
          </a:p>
          <a:p>
            <a:endParaRPr lang="fa-I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653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</p:txBody>
      </p:sp>
      <p:pic>
        <p:nvPicPr>
          <p:cNvPr id="2050" name="Picture 2" descr="C:\Users\Morah\Desktop\1_9002141749_L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768752" cy="5040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278130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_MRT_Khodkar" pitchFamily="2" charset="-78"/>
              </a:rPr>
              <a:t>منابع:</a:t>
            </a:r>
          </a:p>
          <a:p>
            <a:r>
              <a:rPr lang="fa-IR" dirty="0" smtClean="0">
                <a:solidFill>
                  <a:srgbClr val="0070C0"/>
                </a:solidFill>
                <a:cs typeface="_MRT_Khodkar" pitchFamily="2" charset="-78"/>
              </a:rPr>
              <a:t>کتاب درسی </a:t>
            </a:r>
          </a:p>
          <a:p>
            <a:r>
              <a:rPr lang="fa-IR" dirty="0" smtClean="0">
                <a:solidFill>
                  <a:srgbClr val="0070C0"/>
                </a:solidFill>
                <a:cs typeface="_MRT_Khodkar" pitchFamily="2" charset="-78"/>
              </a:rPr>
              <a:t>اطلاعات شخصی</a:t>
            </a:r>
          </a:p>
          <a:p>
            <a:r>
              <a:rPr lang="fa-IR" dirty="0" smtClean="0">
                <a:solidFill>
                  <a:srgbClr val="0070C0"/>
                </a:solidFill>
                <a:cs typeface="_MRT_Khodkar" pitchFamily="2" charset="-78"/>
              </a:rPr>
              <a:t>بخشی ازکتاب نور عبادت</a:t>
            </a:r>
          </a:p>
          <a:p>
            <a:r>
              <a:rPr lang="fa-IR" dirty="0" smtClean="0">
                <a:solidFill>
                  <a:srgbClr val="0070C0"/>
                </a:solidFill>
                <a:cs typeface="_MRT_Khodkar" pitchFamily="2" charset="-78"/>
              </a:rPr>
              <a:t>به کمک بخشی از اینترنت</a:t>
            </a:r>
          </a:p>
          <a:p>
            <a:endParaRPr lang="fa-IR" dirty="0">
              <a:solidFill>
                <a:srgbClr val="0070C0"/>
              </a:solidFill>
              <a:cs typeface="_MRT_Khodk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 rot="1005627">
            <a:off x="1166002" y="4115096"/>
            <a:ext cx="38956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_MRT_Khodkar" pitchFamily="2" charset="-78"/>
              </a:rPr>
              <a:t>باتشکر از توجه شما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cs typeface="_MRT_Khodkar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426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4000" dirty="0">
                <a:solidFill>
                  <a:srgbClr val="FF0000"/>
                </a:solidFill>
                <a:latin typeface="_MRT_Win2Farsi_3" pitchFamily="2" charset="0"/>
                <a:ea typeface="Calibri"/>
                <a:cs typeface="_MRT_Khodkar" pitchFamily="2" charset="-78"/>
              </a:rPr>
              <a:t>از حضرت صادق(ع) علت نامگذارى حضرت فاطمه(س) را به - زهرا</a:t>
            </a:r>
            <a:r>
              <a:rPr lang="en-US" sz="4000" dirty="0">
                <a:solidFill>
                  <a:srgbClr val="FF0000"/>
                </a:solidFill>
                <a:latin typeface="_MRT_Win2Farsi_3" pitchFamily="2" charset="0"/>
                <a:ea typeface="Calibri"/>
                <a:cs typeface="_MRT_Khodkar" pitchFamily="2" charset="-78"/>
              </a:rPr>
              <a:t> - </a:t>
            </a:r>
            <a:r>
              <a:rPr lang="fa-IR" sz="4000" dirty="0">
                <a:solidFill>
                  <a:srgbClr val="FF0000"/>
                </a:solidFill>
                <a:latin typeface="_MRT_Win2Farsi_3" pitchFamily="2" charset="0"/>
                <a:ea typeface="Calibri"/>
                <a:cs typeface="_MRT_Khodkar" pitchFamily="2" charset="-78"/>
              </a:rPr>
              <a:t>پرسیدم. فرمود: </a:t>
            </a:r>
            <a:r>
              <a:rPr lang="fa-IR" sz="4000" dirty="0">
                <a:solidFill>
                  <a:srgbClr val="0070C0"/>
                </a:solidFill>
                <a:latin typeface="_MRT_Win2Farsi_3" pitchFamily="2" charset="0"/>
                <a:ea typeface="Calibri"/>
                <a:cs typeface="_MRT_Khodkar" pitchFamily="2" charset="-78"/>
              </a:rPr>
              <a:t>چون وقتى که در محراب عبادتش به نماز مى‏ایستاد فروغ نورش براى ساکنان آسمان مى‏درخشید همانگونه که نور ستارگان آسمان براى زمینیان مى‏درخشد</a:t>
            </a:r>
            <a:r>
              <a:rPr lang="en-US" sz="4000" dirty="0">
                <a:solidFill>
                  <a:srgbClr val="0070C0"/>
                </a:solidFill>
                <a:latin typeface="_MRT_Win2Farsi_3" pitchFamily="2" charset="0"/>
                <a:ea typeface="Calibri"/>
                <a:cs typeface="_MRT_Khodkar" pitchFamily="2" charset="-78"/>
              </a:rPr>
              <a:t>. </a:t>
            </a:r>
            <a:br>
              <a:rPr lang="en-US" sz="4000" dirty="0">
                <a:solidFill>
                  <a:srgbClr val="0070C0"/>
                </a:solidFill>
                <a:latin typeface="_MRT_Win2Farsi_3" pitchFamily="2" charset="0"/>
                <a:ea typeface="Calibri"/>
                <a:cs typeface="_MRT_Khodkar" pitchFamily="2" charset="-78"/>
              </a:rPr>
            </a:br>
            <a:r>
              <a:rPr lang="fa-IR" sz="4000" dirty="0">
                <a:solidFill>
                  <a:srgbClr val="0070C0"/>
                </a:solidFill>
                <a:latin typeface="_MRT_Win2Farsi_3" pitchFamily="2" charset="0"/>
                <a:ea typeface="Calibri"/>
                <a:cs typeface="_MRT_Khodkar" pitchFamily="2" charset="-78"/>
              </a:rPr>
              <a:t>حضرت فاطمه(س) به این جهت «بتول‏» نامیده شد که از همه بریده و دل به خدا بسته بود</a:t>
            </a:r>
            <a:r>
              <a:rPr lang="en-US" sz="4000" dirty="0">
                <a:solidFill>
                  <a:srgbClr val="0070C0"/>
                </a:solidFill>
                <a:latin typeface="_MRT_Win2Farsi_3" pitchFamily="2" charset="0"/>
                <a:ea typeface="Calibri"/>
                <a:cs typeface="_MRT_Khodkar" pitchFamily="2" charset="-78"/>
              </a:rPr>
              <a:t>. </a:t>
            </a:r>
            <a:br>
              <a:rPr lang="en-US" sz="4000" dirty="0">
                <a:solidFill>
                  <a:srgbClr val="0070C0"/>
                </a:solidFill>
                <a:latin typeface="_MRT_Win2Farsi_3" pitchFamily="2" charset="0"/>
                <a:ea typeface="Calibri"/>
                <a:cs typeface="_MRT_Khodkar" pitchFamily="2" charset="-78"/>
              </a:rPr>
            </a:br>
            <a:endParaRPr lang="fa-IR" sz="4000" dirty="0">
              <a:solidFill>
                <a:srgbClr val="0070C0"/>
              </a:solidFill>
              <a:latin typeface="_MRT_Win2Farsi_3" pitchFamily="2" charset="0"/>
              <a:cs typeface="_MRT_Khodkar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21917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r>
              <a:rPr lang="fa-IR" sz="4000" dirty="0">
                <a:solidFill>
                  <a:srgbClr val="FF0000"/>
                </a:solidFill>
                <a:latin typeface="Calibri"/>
                <a:ea typeface="Calibri"/>
                <a:cs typeface="_MRT_Khodkar" pitchFamily="2" charset="-78"/>
              </a:rPr>
              <a:t>حسن بصرى مى‏گوید</a:t>
            </a:r>
            <a:r>
              <a:rPr lang="en-US" sz="4000" dirty="0">
                <a:solidFill>
                  <a:srgbClr val="FF0000"/>
                </a:solidFill>
                <a:latin typeface="Calibri"/>
                <a:ea typeface="Calibri"/>
                <a:cs typeface="_MRT_Khodkar" pitchFamily="2" charset="-78"/>
              </a:rPr>
              <a:t>: </a:t>
            </a:r>
            <a:r>
              <a:rPr lang="en-US" sz="4000" dirty="0">
                <a:latin typeface="Calibri"/>
                <a:ea typeface="Calibri"/>
                <a:cs typeface="_MRT_Khodkar" pitchFamily="2" charset="-78"/>
              </a:rPr>
              <a:t/>
            </a:r>
            <a:br>
              <a:rPr lang="en-US" sz="4000" dirty="0">
                <a:latin typeface="Calibri"/>
                <a:ea typeface="Calibri"/>
                <a:cs typeface="_MRT_Khodkar" pitchFamily="2" charset="-78"/>
              </a:rPr>
            </a:br>
            <a:r>
              <a:rPr lang="fa-IR" sz="4000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در میان امت اسلام، کسى خداپرست‏تر از فاطمه نبود. آنقدر در نماز مى‏ایستاد که قدم‏هایش ورم مى‏کرد</a:t>
            </a:r>
            <a:r>
              <a:rPr lang="en-US" sz="4000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. </a:t>
            </a:r>
            <a:br>
              <a:rPr lang="en-US" sz="4000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</a:br>
            <a:r>
              <a:rPr lang="fa-IR" sz="4000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کانت فاطمة(س) تنهج فى صلاتها من خوف الله تعالى</a:t>
            </a:r>
            <a:r>
              <a:rPr lang="en-US" sz="4000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. </a:t>
            </a:r>
            <a:br>
              <a:rPr lang="en-US" sz="4000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</a:br>
            <a:r>
              <a:rPr lang="fa-IR" sz="4000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حضرت فاطمه(س) در نمازش از ترس خدا نفس نفس مى‏زد و - گریه در گلویش مى‏شکست </a:t>
            </a:r>
            <a:r>
              <a:rPr lang="en-US" sz="4000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/>
            </a:r>
            <a:br>
              <a:rPr lang="en-US" sz="4000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</a:br>
            <a:endParaRPr lang="fa-IR" sz="4000" dirty="0">
              <a:solidFill>
                <a:srgbClr val="0070C0"/>
              </a:solidFill>
              <a:cs typeface="_MRT_Khodkar" pitchFamily="2" charset="-78"/>
            </a:endParaRPr>
          </a:p>
        </p:txBody>
      </p:sp>
      <p:pic>
        <p:nvPicPr>
          <p:cNvPr id="1026" name="Picture 2" descr="C:\Users\Morah\Desktop\images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93096"/>
            <a:ext cx="2993901" cy="20584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39730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6048672"/>
          </a:xfrm>
        </p:spPr>
        <p:txBody>
          <a:bodyPr/>
          <a:lstStyle/>
          <a:p>
            <a:r>
              <a:rPr lang="fa-IR" sz="3600" dirty="0">
                <a:solidFill>
                  <a:srgbClr val="FF0000"/>
                </a:solidFill>
                <a:latin typeface="Calibri"/>
                <a:ea typeface="Calibri"/>
                <a:cs typeface="_MRT_Khodkar" pitchFamily="2" charset="-78"/>
              </a:rPr>
              <a:t>حضرت على(ع) فرمود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_MRT_Khodkar" pitchFamily="2" charset="-78"/>
              </a:rPr>
              <a:t>: </a:t>
            </a:r>
            <a:r>
              <a:rPr lang="en-US" sz="3600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/>
            </a:r>
            <a:br>
              <a:rPr lang="en-US" sz="3600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</a:br>
            <a:r>
              <a:rPr lang="fa-IR" sz="3600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فاطمه(س</a:t>
            </a:r>
            <a:r>
              <a:rPr lang="en-US" sz="3600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( </a:t>
            </a:r>
            <a:r>
              <a:rPr lang="fa-IR" sz="3600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نمى‏گذاشت کسى از اهل خانه در شبهاى قدر به خواب رود به آنان غذاى کم مى‏داد و از روز قبل براى احیاى شب قدر آماده مى‏شد و مى‏فرمود: محروم کسى است که از برکات این شب محروم باشد</a:t>
            </a:r>
            <a:r>
              <a:rPr lang="en-US" sz="3600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. </a:t>
            </a:r>
            <a:br>
              <a:rPr lang="en-US" sz="3600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</a:br>
            <a:r>
              <a:rPr lang="fa-IR" sz="3600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حضرت موسى بن‏جعفر از پدرانش نقل مى‏کند: هرگاه حضرت فاطمه(س) دعا مى‏کرد براى زنان و مردان مؤمن دعا مى‏کرد و براى خود دعا نمى‏کرد، به او گفته شد: چرا شما براى مردم دعا مى‏کنید اما براى خودتان دعا نمى‏کنید؟ فرمود: اول همسایه آنگاه خانه</a:t>
            </a:r>
            <a:r>
              <a:rPr lang="en-US" sz="3600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. </a:t>
            </a:r>
            <a:br>
              <a:rPr lang="en-US" sz="3600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</a:br>
            <a:endParaRPr lang="fa-IR" sz="3600" dirty="0">
              <a:solidFill>
                <a:srgbClr val="0070C0"/>
              </a:solidFill>
              <a:cs typeface="_MRT_Khodkar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84062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/>
          <a:lstStyle/>
          <a:p>
            <a:r>
              <a:rPr lang="fa-IR" sz="4000" dirty="0">
                <a:solidFill>
                  <a:srgbClr val="FF0000"/>
                </a:solidFill>
                <a:latin typeface="Calibri"/>
                <a:ea typeface="Calibri"/>
                <a:cs typeface="_MRT_Khodkar" pitchFamily="2" charset="-78"/>
              </a:rPr>
              <a:t>حضرت فاطمه(س) گوید: شنیدم پیامبر(ص) فرمود: </a:t>
            </a:r>
            <a:r>
              <a:rPr lang="fa-IR" sz="4000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غروب روز جمعه ساعتى است که هر کس آن را مراقبت کند و در آن لحظه دعا کند دعایش مستجاب شود. - حضرت زهرا</a:t>
            </a:r>
            <a:r>
              <a:rPr lang="en-US" sz="4000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 - </a:t>
            </a:r>
            <a:r>
              <a:rPr lang="fa-IR" sz="4000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براى درک آن ساعت - به خدمتکارش مى‏گفت: بر فراز بلندى برو و هر گاه دیدى نیمه خورشید غروب نمود مرا خبر کن تا دعا کنم</a:t>
            </a:r>
            <a:r>
              <a:rPr lang="en-US" sz="4000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/>
            </a:r>
            <a:br>
              <a:rPr lang="en-US" sz="4000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</a:br>
            <a:endParaRPr lang="fa-IR" sz="4000" dirty="0">
              <a:solidFill>
                <a:srgbClr val="0070C0"/>
              </a:solidFill>
              <a:cs typeface="_MRT_Khodkar" pitchFamily="2" charset="-78"/>
            </a:endParaRPr>
          </a:p>
        </p:txBody>
      </p:sp>
      <p:pic>
        <p:nvPicPr>
          <p:cNvPr id="2050" name="Picture 2" descr="C:\Users\Morah\Desktop\02_milade_hazrat_fatemeh_ashuora.i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485128"/>
            <a:ext cx="3744416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214435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25963"/>
          </a:xfrm>
        </p:spPr>
        <p:txBody>
          <a:bodyPr/>
          <a:lstStyle/>
          <a:p>
            <a:r>
              <a:rPr lang="fa-IR" dirty="0">
                <a:solidFill>
                  <a:srgbClr val="FF0000"/>
                </a:solidFill>
                <a:latin typeface="Calibri"/>
                <a:ea typeface="Calibri"/>
                <a:cs typeface="_MRT_Khodkar" pitchFamily="2" charset="-78"/>
              </a:rPr>
              <a:t>امام صادق(ع) فرمود</a:t>
            </a:r>
            <a:r>
              <a:rPr lang="en-US" dirty="0">
                <a:solidFill>
                  <a:srgbClr val="FF0000"/>
                </a:solidFill>
                <a:latin typeface="Calibri"/>
                <a:ea typeface="Calibri"/>
                <a:cs typeface="_MRT_Khodkar" pitchFamily="2" charset="-78"/>
              </a:rPr>
              <a:t>: </a:t>
            </a:r>
            <a:r>
              <a:rPr lang="en-US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/>
            </a:r>
            <a:br>
              <a:rPr lang="en-US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</a:br>
            <a:r>
              <a:rPr lang="fa-IR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مادرم فاطمه(س) همواره دو رکعت نماز را مى‏خواند که جبرئیل به او آموخته بود، در رکعت اول آن پس از حمد صد بار سوره قدر و در رکعت دوم پس از حمد صد بار سوره توحید را مى‏خوانى، و پس از سلام نماز تسبیحات حضرتش را نیز مى‏گویى</a:t>
            </a:r>
            <a:r>
              <a:rPr lang="en-US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. </a:t>
            </a:r>
            <a:br>
              <a:rPr lang="en-US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</a:br>
            <a:r>
              <a:rPr lang="fa-IR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امیرالمؤمنین(ع</a:t>
            </a:r>
            <a:r>
              <a:rPr lang="en-US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) </a:t>
            </a:r>
            <a:r>
              <a:rPr lang="fa-IR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به حضرت زهرا گفت تا برود و از پیامبر خادمى بخواهد، او نیز رفت و ضمن نشان دادن پینه‏هاى دستش گفت: آسیاب کردن مرا به زحمت انداخته است و آنگاه درخواست‏خادمى کرد. پیامبر در پاسخ فرمود: آیا نمى‏خواهى - به جاى خادم</a:t>
            </a:r>
            <a:r>
              <a:rPr lang="en-US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 - </a:t>
            </a:r>
            <a:r>
              <a:rPr lang="fa-IR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هدیه‏اى به تو دهم که از همه دنیا ارزشمندتر باشد؟ هنگامى که براى خواب آماده شدى سى و چهار بار «الله‏اکبر» و سى و سه بار «الحمدلله‏» و سى و سه بار «سبحان الله‏» بگو</a:t>
            </a:r>
            <a:r>
              <a:rPr lang="en-US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/>
            </a:r>
            <a:br>
              <a:rPr lang="en-US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</a:br>
            <a:endParaRPr lang="fa-IR" dirty="0">
              <a:solidFill>
                <a:srgbClr val="0070C0"/>
              </a:solidFill>
              <a:cs typeface="_MRT_Khodkar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88335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r>
              <a:rPr lang="fa-IR" sz="4000" dirty="0">
                <a:solidFill>
                  <a:srgbClr val="FF0000"/>
                </a:solidFill>
                <a:latin typeface="Calibri"/>
                <a:ea typeface="Calibri"/>
                <a:cs typeface="_MRT_Khodkar" pitchFamily="2" charset="-78"/>
              </a:rPr>
              <a:t>امام صادق(ع) فرمود</a:t>
            </a:r>
            <a:r>
              <a:rPr lang="en-US" sz="4000" dirty="0">
                <a:solidFill>
                  <a:srgbClr val="FF0000"/>
                </a:solidFill>
                <a:latin typeface="Calibri"/>
                <a:ea typeface="Calibri"/>
                <a:cs typeface="_MRT_Khodkar" pitchFamily="2" charset="-78"/>
              </a:rPr>
              <a:t>: </a:t>
            </a:r>
            <a:r>
              <a:rPr lang="en-US" sz="4000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/>
            </a:r>
            <a:br>
              <a:rPr lang="en-US" sz="4000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</a:br>
            <a:r>
              <a:rPr lang="fa-IR" sz="4000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تسبیح حضرت فاطمه(ع) نخى بود که بر آن به تعداد تکبیرات - 34 عدد گره زده بود و آن را در دستش مى‏چرخانید و تکبیر و تسبیح مى‏گفت تا وقتى که حمزه شهید شد تسبیحى از تربت او ساخت. و از آن پس ساختن تسبیح در میان مردم رواج یافت</a:t>
            </a:r>
            <a:r>
              <a:rPr lang="en-US" sz="4000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  <a:t>. </a:t>
            </a:r>
            <a:br>
              <a:rPr lang="en-US" sz="4000" dirty="0">
                <a:solidFill>
                  <a:srgbClr val="0070C0"/>
                </a:solidFill>
                <a:latin typeface="Calibri"/>
                <a:ea typeface="Calibri"/>
                <a:cs typeface="_MRT_Khodkar" pitchFamily="2" charset="-78"/>
              </a:rPr>
            </a:br>
            <a:endParaRPr lang="fa-IR" sz="4000" dirty="0">
              <a:solidFill>
                <a:srgbClr val="0070C0"/>
              </a:solidFill>
              <a:cs typeface="_MRT_Khodkar" pitchFamily="2" charset="-78"/>
            </a:endParaRPr>
          </a:p>
        </p:txBody>
      </p:sp>
      <p:pic>
        <p:nvPicPr>
          <p:cNvPr id="3074" name="Picture 2" descr="C:\Users\Morah\Desktop\________20120512_1694307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89" y="4077072"/>
            <a:ext cx="3183855" cy="25101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58475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bdi mahri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1409</Words>
  <Application>Microsoft Office PowerPoint</Application>
  <PresentationFormat>On-screen Show (4:3)</PresentationFormat>
  <Paragraphs>81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abdi mahri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Morah</dc:creator>
  <cp:lastModifiedBy>MRT</cp:lastModifiedBy>
  <cp:revision>28</cp:revision>
  <dcterms:created xsi:type="dcterms:W3CDTF">2015-12-02T11:40:52Z</dcterms:created>
  <dcterms:modified xsi:type="dcterms:W3CDTF">2018-12-14T17:08:37Z</dcterms:modified>
</cp:coreProperties>
</file>