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4" r:id="rId1"/>
  </p:sldMasterIdLst>
  <p:notesMasterIdLst>
    <p:notesMasterId r:id="rId60"/>
  </p:notesMasterIdLst>
  <p:sldIdLst>
    <p:sldId id="256" r:id="rId2"/>
    <p:sldId id="258" r:id="rId3"/>
    <p:sldId id="288" r:id="rId4"/>
    <p:sldId id="320" r:id="rId5"/>
    <p:sldId id="264" r:id="rId6"/>
    <p:sldId id="272" r:id="rId7"/>
    <p:sldId id="265" r:id="rId8"/>
    <p:sldId id="315" r:id="rId9"/>
    <p:sldId id="262" r:id="rId10"/>
    <p:sldId id="266" r:id="rId11"/>
    <p:sldId id="267" r:id="rId12"/>
    <p:sldId id="316" r:id="rId13"/>
    <p:sldId id="268" r:id="rId14"/>
    <p:sldId id="290" r:id="rId15"/>
    <p:sldId id="314" r:id="rId16"/>
    <p:sldId id="275" r:id="rId17"/>
    <p:sldId id="291" r:id="rId18"/>
    <p:sldId id="269" r:id="rId19"/>
    <p:sldId id="295" r:id="rId20"/>
    <p:sldId id="270" r:id="rId21"/>
    <p:sldId id="277" r:id="rId22"/>
    <p:sldId id="280" r:id="rId23"/>
    <p:sldId id="317" r:id="rId24"/>
    <p:sldId id="287" r:id="rId25"/>
    <p:sldId id="307" r:id="rId26"/>
    <p:sldId id="276" r:id="rId27"/>
    <p:sldId id="327" r:id="rId28"/>
    <p:sldId id="328" r:id="rId29"/>
    <p:sldId id="318" r:id="rId30"/>
    <p:sldId id="281" r:id="rId31"/>
    <p:sldId id="296" r:id="rId32"/>
    <p:sldId id="294" r:id="rId33"/>
    <p:sldId id="293" r:id="rId34"/>
    <p:sldId id="282" r:id="rId35"/>
    <p:sldId id="319" r:id="rId36"/>
    <p:sldId id="271" r:id="rId37"/>
    <p:sldId id="325" r:id="rId38"/>
    <p:sldId id="283" r:id="rId39"/>
    <p:sldId id="312" r:id="rId40"/>
    <p:sldId id="313" r:id="rId41"/>
    <p:sldId id="259" r:id="rId42"/>
    <p:sldId id="301" r:id="rId43"/>
    <p:sldId id="309" r:id="rId44"/>
    <p:sldId id="308" r:id="rId45"/>
    <p:sldId id="297" r:id="rId46"/>
    <p:sldId id="298" r:id="rId47"/>
    <p:sldId id="300" r:id="rId48"/>
    <p:sldId id="292" r:id="rId49"/>
    <p:sldId id="303" r:id="rId50"/>
    <p:sldId id="302" r:id="rId51"/>
    <p:sldId id="304" r:id="rId52"/>
    <p:sldId id="299" r:id="rId53"/>
    <p:sldId id="305" r:id="rId54"/>
    <p:sldId id="306" r:id="rId55"/>
    <p:sldId id="310" r:id="rId56"/>
    <p:sldId id="311" r:id="rId57"/>
    <p:sldId id="326" r:id="rId58"/>
    <p:sldId id="32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68" d="100"/>
          <a:sy n="68" d="100"/>
        </p:scale>
        <p:origin x="15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EC8A3-8E47-4BA6-B1BF-D3C729461487}" type="datetimeFigureOut">
              <a:rPr lang="en-US" smtClean="0"/>
              <a:t>12/1/2021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C93EB-1673-4B98-AFCA-DC4686DF25BD}" type="slidenum">
              <a:rPr lang="en-US" smtClean="0"/>
              <a:t>‹#›</a:t>
            </a:fld>
            <a:endParaRPr lang="en-US" dirty="0"/>
          </a:p>
        </p:txBody>
      </p:sp>
    </p:spTree>
    <p:extLst>
      <p:ext uri="{BB962C8B-B14F-4D97-AF65-F5344CB8AC3E}">
        <p14:creationId xmlns:p14="http://schemas.microsoft.com/office/powerpoint/2010/main" val="22822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C93EB-1673-4B98-AFCA-DC4686DF25BD}" type="slidenum">
              <a:rPr lang="en-US" smtClean="0"/>
              <a:t>21</a:t>
            </a:fld>
            <a:endParaRPr lang="en-US" dirty="0"/>
          </a:p>
        </p:txBody>
      </p:sp>
    </p:spTree>
    <p:extLst>
      <p:ext uri="{BB962C8B-B14F-4D97-AF65-F5344CB8AC3E}">
        <p14:creationId xmlns:p14="http://schemas.microsoft.com/office/powerpoint/2010/main" val="140187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                                                                           صادرات کیت تشخیص کرونا به آلمان</a:t>
            </a:r>
          </a:p>
          <a:p>
            <a:pPr algn="r"/>
            <a:r>
              <a:rPr lang="fa-IR" dirty="0"/>
              <a:t>                                                                                  صنعت موشکی و فضایی و ...</a:t>
            </a:r>
            <a:r>
              <a:rPr lang="en-US" dirty="0"/>
              <a:t>            </a:t>
            </a:r>
            <a:endParaRPr lang="fa-IR" dirty="0"/>
          </a:p>
          <a:p>
            <a:pPr algn="r"/>
            <a:r>
              <a:rPr lang="fa-IR" dirty="0"/>
              <a:t>                                                                                این جواب در کنار جواب های دیگه                           </a:t>
            </a:r>
            <a:r>
              <a:rPr lang="en-US" dirty="0"/>
              <a:t>  </a:t>
            </a:r>
            <a:endParaRPr lang="fa-IR" dirty="0"/>
          </a:p>
        </p:txBody>
      </p:sp>
      <p:sp>
        <p:nvSpPr>
          <p:cNvPr id="4" name="Slide Number Placeholder 3"/>
          <p:cNvSpPr>
            <a:spLocks noGrp="1"/>
          </p:cNvSpPr>
          <p:nvPr>
            <p:ph type="sldNum" sz="quarter" idx="5"/>
          </p:nvPr>
        </p:nvSpPr>
        <p:spPr/>
        <p:txBody>
          <a:bodyPr/>
          <a:lstStyle/>
          <a:p>
            <a:fld id="{5A86A6EF-137A-4913-B11C-B905EE4A8C5F}" type="slidenum">
              <a:rPr lang="fa-IR" smtClean="0"/>
              <a:t>31</a:t>
            </a:fld>
            <a:endParaRPr lang="fa-IR"/>
          </a:p>
        </p:txBody>
      </p:sp>
    </p:spTree>
    <p:extLst>
      <p:ext uri="{BB962C8B-B14F-4D97-AF65-F5344CB8AC3E}">
        <p14:creationId xmlns:p14="http://schemas.microsoft.com/office/powerpoint/2010/main" val="52388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20291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6438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4324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3215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2572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1111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88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154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191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844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810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4113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7634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9165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9945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048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3928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9559799"/>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 id="2147484351"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Moslem\Desktop\dnd1_ghab_besmeallh1_a43_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2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143000"/>
          </a:xfrm>
        </p:spPr>
        <p:txBody>
          <a:bodyPr/>
          <a:lstStyle/>
          <a:p>
            <a:pPr algn="r" rtl="1"/>
            <a:r>
              <a:rPr lang="fa-IR" dirty="0">
                <a:solidFill>
                  <a:srgbClr val="00B050"/>
                </a:solidFill>
                <a:cs typeface="B Nazanin" pitchFamily="2" charset="-78"/>
              </a:rPr>
              <a:t>ولایت و حاکمیت فقیه</a:t>
            </a:r>
            <a:endParaRPr lang="en-US" dirty="0">
              <a:solidFill>
                <a:srgbClr val="00B050"/>
              </a:solidFill>
              <a:cs typeface="B Nazanin" pitchFamily="2" charset="-78"/>
            </a:endParaRPr>
          </a:p>
        </p:txBody>
      </p:sp>
      <p:sp>
        <p:nvSpPr>
          <p:cNvPr id="3" name="Content Placeholder 2"/>
          <p:cNvSpPr>
            <a:spLocks noGrp="1"/>
          </p:cNvSpPr>
          <p:nvPr>
            <p:ph idx="1"/>
          </p:nvPr>
        </p:nvSpPr>
        <p:spPr>
          <a:xfrm>
            <a:off x="609600" y="1524000"/>
            <a:ext cx="8229600" cy="4572000"/>
          </a:xfrm>
        </p:spPr>
        <p:txBody>
          <a:bodyPr>
            <a:normAutofit/>
          </a:bodyPr>
          <a:lstStyle/>
          <a:p>
            <a:pPr algn="r" rtl="1"/>
            <a:r>
              <a:rPr lang="fa-IR" sz="3500" dirty="0">
                <a:solidFill>
                  <a:srgbClr val="0070C0"/>
                </a:solidFill>
                <a:cs typeface="B Nazanin" pitchFamily="2" charset="-78"/>
              </a:rPr>
              <a:t>دلیل اول:</a:t>
            </a:r>
          </a:p>
          <a:p>
            <a:pPr algn="r" rtl="1"/>
            <a:r>
              <a:rPr lang="fa-IR" sz="2600" dirty="0">
                <a:cs typeface="B Nazanin" pitchFamily="2" charset="-78"/>
              </a:rPr>
              <a:t>اصل ضرورت حکومت  +   اصل تنزّل تدریجی</a:t>
            </a:r>
          </a:p>
          <a:p>
            <a:pPr algn="r" rtl="1"/>
            <a:endParaRPr lang="fa-IR" sz="3200" dirty="0">
              <a:cs typeface="B Nazanin" pitchFamily="2" charset="-78"/>
            </a:endParaRPr>
          </a:p>
          <a:p>
            <a:pPr algn="r" rtl="1"/>
            <a:r>
              <a:rPr lang="fa-IR" sz="3500" dirty="0">
                <a:solidFill>
                  <a:srgbClr val="0070C0"/>
                </a:solidFill>
                <a:cs typeface="B Nazanin" pitchFamily="2" charset="-78"/>
              </a:rPr>
              <a:t>دلیل دوم:</a:t>
            </a:r>
          </a:p>
          <a:p>
            <a:pPr algn="r" rtl="1"/>
            <a:r>
              <a:rPr lang="fa-IR" sz="2600" dirty="0">
                <a:cs typeface="B Nazanin" pitchFamily="2" charset="-78"/>
              </a:rPr>
              <a:t>ارتباط آخرت و دنیا   +   اصل تناسب هدف از حاکمیت با تخصص حاکم </a:t>
            </a:r>
          </a:p>
          <a:p>
            <a:pPr marL="36576" indent="0" algn="r" rtl="1">
              <a:buNone/>
            </a:pPr>
            <a:endParaRPr lang="fa-IR" dirty="0">
              <a:cs typeface="B Nazanin" pitchFamily="2" charset="-78"/>
            </a:endParaRPr>
          </a:p>
        </p:txBody>
      </p:sp>
    </p:spTree>
    <p:extLst>
      <p:ext uri="{BB962C8B-B14F-4D97-AF65-F5344CB8AC3E}">
        <p14:creationId xmlns:p14="http://schemas.microsoft.com/office/powerpoint/2010/main" val="21195397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1143000"/>
          </a:xfrm>
        </p:spPr>
        <p:txBody>
          <a:bodyPr/>
          <a:lstStyle/>
          <a:p>
            <a:pPr algn="r" rtl="1"/>
            <a:r>
              <a:rPr lang="fa-IR" dirty="0">
                <a:cs typeface="B Nazanin" pitchFamily="2" charset="-78"/>
              </a:rPr>
              <a:t>ولایت مطلقه فقیه و دیکتاتوری</a:t>
            </a:r>
            <a:endParaRPr lang="en-US" dirty="0">
              <a:cs typeface="B Nazanin" pitchFamily="2" charset="-78"/>
            </a:endParaRPr>
          </a:p>
        </p:txBody>
      </p:sp>
      <p:sp>
        <p:nvSpPr>
          <p:cNvPr id="3" name="Content Placeholder 2"/>
          <p:cNvSpPr>
            <a:spLocks noGrp="1"/>
          </p:cNvSpPr>
          <p:nvPr>
            <p:ph idx="1"/>
          </p:nvPr>
        </p:nvSpPr>
        <p:spPr>
          <a:xfrm>
            <a:off x="685800" y="914400"/>
            <a:ext cx="8305800" cy="5562600"/>
          </a:xfrm>
        </p:spPr>
        <p:txBody>
          <a:bodyPr>
            <a:normAutofit/>
          </a:bodyPr>
          <a:lstStyle/>
          <a:p>
            <a:pPr algn="just" rtl="1"/>
            <a:r>
              <a:rPr lang="fa-IR" sz="3200" dirty="0">
                <a:solidFill>
                  <a:srgbClr val="00B050"/>
                </a:solidFill>
                <a:cs typeface="B Nazanin" pitchFamily="2" charset="-78"/>
              </a:rPr>
              <a:t>«مطلق» باید در فقه معنا شود، نه در علوم سیاسی</a:t>
            </a:r>
            <a:endParaRPr lang="fa-IR" sz="2400" dirty="0">
              <a:solidFill>
                <a:srgbClr val="00B050"/>
              </a:solidFill>
              <a:cs typeface="B Nazanin" pitchFamily="2" charset="-78"/>
            </a:endParaRPr>
          </a:p>
          <a:p>
            <a:pPr algn="just" rtl="1"/>
            <a:r>
              <a:rPr lang="fa-IR" sz="2400" dirty="0">
                <a:solidFill>
                  <a:srgbClr val="0070C0"/>
                </a:solidFill>
                <a:cs typeface="B Nazanin" pitchFamily="2" charset="-78"/>
              </a:rPr>
              <a:t>«مطلقه» در برابر «مقیده» به معنای هر آنچه برای حکومت و سیاست لازم است، و این لازمه هر حکومتی است.</a:t>
            </a:r>
          </a:p>
          <a:p>
            <a:pPr marL="36576" indent="0" algn="just" rtl="1">
              <a:buNone/>
            </a:pPr>
            <a:r>
              <a:rPr lang="fa-IR" sz="2400" dirty="0">
                <a:solidFill>
                  <a:srgbClr val="0070C0"/>
                </a:solidFill>
                <a:cs typeface="B Nazanin" pitchFamily="2" charset="-78"/>
              </a:rPr>
              <a:t>طرح این بحث بدیهی از باب یک فرع فقهی است که آیا فقیه از جانب خداوند چنین ولایت و اختیاراتی دارد یا خیر؟</a:t>
            </a:r>
          </a:p>
          <a:p>
            <a:pPr marL="36576" indent="0" algn="just" rtl="1">
              <a:buNone/>
            </a:pPr>
            <a:endParaRPr lang="fa-IR" sz="2400" dirty="0">
              <a:solidFill>
                <a:srgbClr val="FF0000"/>
              </a:solidFill>
              <a:cs typeface="B Nazanin" pitchFamily="2" charset="-78"/>
            </a:endParaRPr>
          </a:p>
          <a:p>
            <a:pPr marL="36576" lvl="0" indent="0" algn="just" rtl="1">
              <a:buClr>
                <a:srgbClr val="6EA0B0"/>
              </a:buClr>
              <a:buNone/>
            </a:pPr>
            <a:r>
              <a:rPr lang="fa-IR" sz="2400" dirty="0">
                <a:solidFill>
                  <a:srgbClr val="FF0000"/>
                </a:solidFill>
                <a:cs typeface="B Nazanin" pitchFamily="2" charset="-78"/>
              </a:rPr>
              <a:t>بنابراین اختیارات فقیه علی رغم اطلاق، محدودتر از اختیارات غیر مطلقه زمامداران سیاسی غربی است.</a:t>
            </a:r>
          </a:p>
          <a:p>
            <a:pPr marL="36576" lvl="0" indent="0" algn="just" rtl="1">
              <a:buClr>
                <a:srgbClr val="6EA0B0"/>
              </a:buClr>
              <a:buNone/>
            </a:pPr>
            <a:endParaRPr lang="fa-IR" dirty="0">
              <a:cs typeface="B Nazanin" pitchFamily="2" charset="-78"/>
            </a:endParaRPr>
          </a:p>
          <a:p>
            <a:pPr lvl="0" algn="just" rtl="1">
              <a:buClr>
                <a:srgbClr val="6EA0B0"/>
              </a:buClr>
            </a:pPr>
            <a:r>
              <a:rPr lang="fa-IR" sz="2400" dirty="0">
                <a:solidFill>
                  <a:srgbClr val="0070C0"/>
                </a:solidFill>
                <a:cs typeface="B Nazanin" pitchFamily="2" charset="-78"/>
              </a:rPr>
              <a:t>اینکه اختیارات فقیه مانند رسول الله(ص) است به معنای مقام برابر، علم یکسان، یا  استحکام رأی مساوی و مانند آن نیست، سخن از ضرورت اجتماعی است.</a:t>
            </a:r>
          </a:p>
          <a:p>
            <a:pPr marL="36576" indent="0" algn="just" rtl="1">
              <a:buNone/>
            </a:pPr>
            <a:endParaRPr lang="fa-IR" sz="3200" dirty="0">
              <a:cs typeface="B Nazanin" pitchFamily="2" charset="-78"/>
            </a:endParaRPr>
          </a:p>
        </p:txBody>
      </p:sp>
    </p:spTree>
    <p:extLst>
      <p:ext uri="{BB962C8B-B14F-4D97-AF65-F5344CB8AC3E}">
        <p14:creationId xmlns:p14="http://schemas.microsoft.com/office/powerpoint/2010/main" val="29560959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4419600"/>
          </a:xfrm>
        </p:spPr>
        <p:txBody>
          <a:bodyPr>
            <a:normAutofit/>
          </a:bodyPr>
          <a:lstStyle/>
          <a:p>
            <a:pPr algn="r" rtl="1"/>
            <a:r>
              <a:rPr lang="fa-IR" sz="3200" dirty="0">
                <a:cs typeface="B Nazanin" pitchFamily="2" charset="-78"/>
              </a:rPr>
              <a:t>ولی فقیه معصوم نیست، پسر چرا اطاعت مطلق؟</a:t>
            </a:r>
          </a:p>
          <a:p>
            <a:pPr algn="r" rtl="1">
              <a:buFontTx/>
              <a:buChar char="-"/>
            </a:pPr>
            <a:r>
              <a:rPr lang="fa-IR" sz="2800" dirty="0">
                <a:solidFill>
                  <a:srgbClr val="0070C0"/>
                </a:solidFill>
                <a:cs typeface="B Nazanin" pitchFamily="2" charset="-78"/>
              </a:rPr>
              <a:t>پیروی از متخصص با نیت به حداقل رساندن درصد خطاست، نه نفی آن</a:t>
            </a:r>
          </a:p>
          <a:p>
            <a:pPr marL="36576" indent="0" algn="r" rtl="1">
              <a:buNone/>
            </a:pPr>
            <a:endParaRPr lang="fa-IR" sz="2800" dirty="0">
              <a:solidFill>
                <a:srgbClr val="00B050"/>
              </a:solidFill>
              <a:cs typeface="B Nazanin" pitchFamily="2" charset="-78"/>
            </a:endParaRPr>
          </a:p>
          <a:p>
            <a:pPr algn="r" rtl="1"/>
            <a:r>
              <a:rPr lang="fa-IR" sz="3200" dirty="0">
                <a:cs typeface="B Nazanin" pitchFamily="2" charset="-78"/>
              </a:rPr>
              <a:t>تمرکز قدرت موجب دیکتاتوری میشود.</a:t>
            </a:r>
          </a:p>
          <a:p>
            <a:pPr algn="r" rtl="1">
              <a:buFontTx/>
              <a:buChar char="-"/>
            </a:pPr>
            <a:r>
              <a:rPr lang="fa-IR" sz="2800" dirty="0">
                <a:solidFill>
                  <a:srgbClr val="0070C0"/>
                </a:solidFill>
                <a:cs typeface="B Nazanin" pitchFamily="2" charset="-78"/>
              </a:rPr>
              <a:t>تمرکز قدرت با دیکتاتوری تلازمی ندارد، همانطور که علی(ع) را دیکتاتور نکرد...</a:t>
            </a:r>
          </a:p>
          <a:p>
            <a:pPr algn="r" rtl="1">
              <a:buFontTx/>
              <a:buChar char="-"/>
            </a:pPr>
            <a:r>
              <a:rPr lang="fa-IR" sz="2800" dirty="0">
                <a:solidFill>
                  <a:srgbClr val="0070C0"/>
                </a:solidFill>
                <a:cs typeface="B Nazanin" pitchFamily="2" charset="-78"/>
              </a:rPr>
              <a:t>تداوم قدرت در ولایت فقیه به شرط وصف است، نه به شرط شخص.</a:t>
            </a:r>
          </a:p>
          <a:p>
            <a:pPr marL="36576" indent="0" algn="r" rtl="1">
              <a:buNone/>
            </a:pPr>
            <a:endParaRPr lang="fa-IR" sz="2400" dirty="0">
              <a:cs typeface="B Nazanin" pitchFamily="2" charset="-78"/>
            </a:endParaRPr>
          </a:p>
        </p:txBody>
      </p:sp>
    </p:spTree>
    <p:extLst>
      <p:ext uri="{BB962C8B-B14F-4D97-AF65-F5344CB8AC3E}">
        <p14:creationId xmlns:p14="http://schemas.microsoft.com/office/powerpoint/2010/main" val="12276901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686800" cy="4419600"/>
          </a:xfrm>
        </p:spPr>
        <p:txBody>
          <a:bodyPr>
            <a:normAutofit/>
          </a:bodyPr>
          <a:lstStyle/>
          <a:p>
            <a:pPr algn="r" rtl="1"/>
            <a:r>
              <a:rPr lang="fa-IR" sz="3200" dirty="0">
                <a:cs typeface="B Nazanin" pitchFamily="2" charset="-78"/>
              </a:rPr>
              <a:t>چرا فقها با ولایت فقیه مخالف هستند؟</a:t>
            </a:r>
          </a:p>
          <a:p>
            <a:pPr algn="r" rtl="1">
              <a:buFontTx/>
              <a:buChar char="-"/>
            </a:pPr>
            <a:r>
              <a:rPr lang="fa-IR" sz="2800" dirty="0">
                <a:solidFill>
                  <a:srgbClr val="0070C0"/>
                </a:solidFill>
                <a:cs typeface="B Nazanin" pitchFamily="2" charset="-78"/>
              </a:rPr>
              <a:t>هیچ فقیهی با اصل ولایت فقیه مخالف نیست</a:t>
            </a:r>
          </a:p>
          <a:p>
            <a:pPr algn="r" rtl="1">
              <a:buFontTx/>
              <a:buChar char="-"/>
            </a:pPr>
            <a:r>
              <a:rPr lang="fa-IR" sz="2800" dirty="0">
                <a:solidFill>
                  <a:srgbClr val="0070C0"/>
                </a:solidFill>
                <a:cs typeface="B Nazanin" pitchFamily="2" charset="-78"/>
              </a:rPr>
              <a:t>هیچ فقیهی ضد ولایت مطلقه فقیه نیست</a:t>
            </a:r>
          </a:p>
          <a:p>
            <a:pPr marL="36576" indent="0" algn="r" rtl="1">
              <a:buNone/>
            </a:pPr>
            <a:endParaRPr lang="fa-IR" sz="2800" dirty="0">
              <a:solidFill>
                <a:srgbClr val="00B050"/>
              </a:solidFill>
              <a:cs typeface="B Nazanin" pitchFamily="2" charset="-78"/>
            </a:endParaRPr>
          </a:p>
        </p:txBody>
      </p:sp>
      <p:sp>
        <p:nvSpPr>
          <p:cNvPr id="6" name="Title 1">
            <a:extLst>
              <a:ext uri="{FF2B5EF4-FFF2-40B4-BE49-F238E27FC236}">
                <a16:creationId xmlns:a16="http://schemas.microsoft.com/office/drawing/2014/main" id="{6C477350-C97C-4468-A86C-872F317EA8D2}"/>
              </a:ext>
            </a:extLst>
          </p:cNvPr>
          <p:cNvSpPr>
            <a:spLocks noGrp="1"/>
          </p:cNvSpPr>
          <p:nvPr>
            <p:ph type="title"/>
          </p:nvPr>
        </p:nvSpPr>
        <p:spPr>
          <a:xfrm>
            <a:off x="838200" y="495300"/>
            <a:ext cx="7924800" cy="1143000"/>
          </a:xfrm>
        </p:spPr>
        <p:txBody>
          <a:bodyPr>
            <a:normAutofit/>
          </a:bodyPr>
          <a:lstStyle/>
          <a:p>
            <a:pPr algn="r" rtl="1"/>
            <a:r>
              <a:rPr lang="fa-IR" sz="4400" dirty="0">
                <a:solidFill>
                  <a:srgbClr val="FF0000"/>
                </a:solidFill>
                <a:cs typeface="B Nazanin" pitchFamily="2" charset="-78"/>
              </a:rPr>
              <a:t>مخالفت برخی فقها با ولایت فقیه</a:t>
            </a:r>
            <a:endParaRPr lang="en-US" sz="4400" dirty="0">
              <a:solidFill>
                <a:srgbClr val="00B050"/>
              </a:solidFill>
              <a:cs typeface="B Nazanin" pitchFamily="2" charset="-78"/>
            </a:endParaRPr>
          </a:p>
        </p:txBody>
      </p:sp>
    </p:spTree>
    <p:extLst>
      <p:ext uri="{BB962C8B-B14F-4D97-AF65-F5344CB8AC3E}">
        <p14:creationId xmlns:p14="http://schemas.microsoft.com/office/powerpoint/2010/main" val="10850371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686800" cy="4419600"/>
          </a:xfrm>
        </p:spPr>
        <p:txBody>
          <a:bodyPr>
            <a:normAutofit/>
          </a:bodyPr>
          <a:lstStyle/>
          <a:p>
            <a:pPr algn="r" rtl="1"/>
            <a:r>
              <a:rPr lang="fa-IR" sz="3200" dirty="0">
                <a:cs typeface="B Nazanin" pitchFamily="2" charset="-78"/>
              </a:rPr>
              <a:t>چرا باید یک روحانی در رأس حکومت باشد؟ مگر یک روحانی در همه رشته ها تخصص دارد؟</a:t>
            </a:r>
          </a:p>
          <a:p>
            <a:pPr algn="r" rtl="1"/>
            <a:r>
              <a:rPr lang="fa-IR" sz="2800" dirty="0">
                <a:solidFill>
                  <a:srgbClr val="0070C0"/>
                </a:solidFill>
                <a:cs typeface="B Nazanin" pitchFamily="2" charset="-78"/>
              </a:rPr>
              <a:t>دین و باور ایدئولوژیکی است که به علم جهت می دهد، بنابراین باید یک کسی آگاه به جهت در رأس باشد، اما عرصه های اجرایی در اختیار متخصصین علوم باشد</a:t>
            </a:r>
          </a:p>
          <a:p>
            <a:pPr marL="36576" indent="0" algn="r" rtl="1">
              <a:buNone/>
            </a:pPr>
            <a:endParaRPr lang="fa-IR" sz="2800" dirty="0">
              <a:solidFill>
                <a:srgbClr val="00B050"/>
              </a:solidFill>
              <a:cs typeface="B Nazanin" pitchFamily="2" charset="-78"/>
            </a:endParaRPr>
          </a:p>
          <a:p>
            <a:pPr marL="36576" indent="0" algn="r" rtl="1">
              <a:buNone/>
            </a:pPr>
            <a:endParaRPr lang="fa-IR" sz="2400" dirty="0">
              <a:cs typeface="B Nazanin" pitchFamily="2" charset="-78"/>
            </a:endParaRPr>
          </a:p>
        </p:txBody>
      </p:sp>
    </p:spTree>
    <p:extLst>
      <p:ext uri="{BB962C8B-B14F-4D97-AF65-F5344CB8AC3E}">
        <p14:creationId xmlns:p14="http://schemas.microsoft.com/office/powerpoint/2010/main" val="7320318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143000"/>
          </a:xfrm>
        </p:spPr>
        <p:txBody>
          <a:bodyPr>
            <a:normAutofit/>
          </a:bodyPr>
          <a:lstStyle/>
          <a:p>
            <a:pPr algn="r" rtl="1"/>
            <a:r>
              <a:rPr lang="fa-IR" sz="4400" dirty="0">
                <a:solidFill>
                  <a:srgbClr val="FF0000"/>
                </a:solidFill>
                <a:cs typeface="B Nazanin" pitchFamily="2" charset="-78"/>
              </a:rPr>
              <a:t>شبهه دور </a:t>
            </a:r>
            <a:endParaRPr lang="en-US" sz="4400" dirty="0">
              <a:solidFill>
                <a:srgbClr val="00B050"/>
              </a:solidFill>
              <a:cs typeface="B Nazanin" pitchFamily="2" charset="-78"/>
            </a:endParaRPr>
          </a:p>
        </p:txBody>
      </p:sp>
      <p:sp>
        <p:nvSpPr>
          <p:cNvPr id="3" name="Content Placeholder 2"/>
          <p:cNvSpPr>
            <a:spLocks noGrp="1"/>
          </p:cNvSpPr>
          <p:nvPr>
            <p:ph idx="1"/>
          </p:nvPr>
        </p:nvSpPr>
        <p:spPr>
          <a:xfrm>
            <a:off x="152400" y="1371600"/>
            <a:ext cx="8686800" cy="4953000"/>
          </a:xfrm>
        </p:spPr>
        <p:txBody>
          <a:bodyPr>
            <a:normAutofit/>
          </a:bodyPr>
          <a:lstStyle/>
          <a:p>
            <a:pPr algn="r" rtl="1"/>
            <a:r>
              <a:rPr lang="fa-IR" sz="3200" dirty="0">
                <a:cs typeface="B Nazanin" pitchFamily="2" charset="-78"/>
              </a:rPr>
              <a:t>دور میان رهبر و مجلس خبرگان</a:t>
            </a:r>
          </a:p>
          <a:p>
            <a:pPr algn="r" rtl="1">
              <a:buFontTx/>
              <a:buChar char="-"/>
            </a:pPr>
            <a:r>
              <a:rPr lang="fa-IR" sz="2800" dirty="0">
                <a:solidFill>
                  <a:srgbClr val="0070C0"/>
                </a:solidFill>
                <a:cs typeface="B Nazanin" pitchFamily="2" charset="-78"/>
              </a:rPr>
              <a:t>دور در انتخاب نیست، در بقاء است</a:t>
            </a:r>
          </a:p>
          <a:p>
            <a:pPr algn="r" rtl="1">
              <a:buFontTx/>
              <a:buChar char="-"/>
            </a:pPr>
            <a:r>
              <a:rPr lang="fa-IR" sz="2800" dirty="0">
                <a:solidFill>
                  <a:srgbClr val="0070C0"/>
                </a:solidFill>
                <a:cs typeface="B Nazanin" pitchFamily="2" charset="-78"/>
              </a:rPr>
              <a:t>رهبری خبرگان را انتخاب نمی کند</a:t>
            </a:r>
          </a:p>
          <a:p>
            <a:pPr algn="r" rtl="1">
              <a:buFontTx/>
              <a:buChar char="-"/>
            </a:pPr>
            <a:r>
              <a:rPr lang="fa-IR" sz="2800" dirty="0">
                <a:solidFill>
                  <a:srgbClr val="0070C0"/>
                </a:solidFill>
                <a:cs typeface="B Nazanin" pitchFamily="2" charset="-78"/>
              </a:rPr>
              <a:t>هر حکومتی فیلتری دارد، که این فیلتر را حکومت تعیین می کند، نه مردم</a:t>
            </a:r>
          </a:p>
          <a:p>
            <a:pPr algn="r" rtl="1">
              <a:buFontTx/>
              <a:buChar char="-"/>
            </a:pPr>
            <a:r>
              <a:rPr lang="fa-IR" sz="2800" dirty="0">
                <a:solidFill>
                  <a:srgbClr val="0070C0"/>
                </a:solidFill>
                <a:cs typeface="B Nazanin" pitchFamily="2" charset="-78"/>
              </a:rPr>
              <a:t>اگر این دور اشکال داشته باشد تمام حکومت های دموکراسی در دنیا گرفتار این دور هستند</a:t>
            </a:r>
          </a:p>
          <a:p>
            <a:pPr marL="36576" indent="0" algn="r" rtl="1">
              <a:buNone/>
            </a:pPr>
            <a:endParaRPr lang="fa-IR" sz="2800" dirty="0">
              <a:solidFill>
                <a:srgbClr val="00B050"/>
              </a:solidFill>
              <a:cs typeface="B Nazanin" pitchFamily="2" charset="-78"/>
            </a:endParaRPr>
          </a:p>
          <a:p>
            <a:pPr marL="36576" indent="0" algn="r" rtl="1">
              <a:buNone/>
            </a:pPr>
            <a:endParaRPr lang="fa-IR" sz="2400" dirty="0">
              <a:cs typeface="B Nazanin" pitchFamily="2" charset="-78"/>
            </a:endParaRPr>
          </a:p>
        </p:txBody>
      </p:sp>
    </p:spTree>
    <p:extLst>
      <p:ext uri="{BB962C8B-B14F-4D97-AF65-F5344CB8AC3E}">
        <p14:creationId xmlns:p14="http://schemas.microsoft.com/office/powerpoint/2010/main" val="1737310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66018"/>
            <a:ext cx="7467600" cy="4525963"/>
          </a:xfrm>
        </p:spPr>
        <p:txBody>
          <a:bodyPr/>
          <a:lstStyle/>
          <a:p>
            <a:pPr algn="r" rtl="1"/>
            <a:endParaRPr lang="fa-IR" dirty="0"/>
          </a:p>
          <a:p>
            <a:pPr algn="r" rtl="1"/>
            <a:r>
              <a:rPr lang="fa-IR" b="1" dirty="0">
                <a:cs typeface="B Nazanin" pitchFamily="2" charset="-78"/>
              </a:rPr>
              <a:t>بخش دوم: عملی</a:t>
            </a:r>
          </a:p>
          <a:p>
            <a:pPr algn="r" rtl="1"/>
            <a:endParaRPr lang="fa-IR" dirty="0">
              <a:cs typeface="B Nazanin" pitchFamily="2" charset="-78"/>
            </a:endParaRPr>
          </a:p>
          <a:p>
            <a:pPr marL="36576" indent="0" algn="ctr" rtl="1">
              <a:buNone/>
            </a:pPr>
            <a:r>
              <a:rPr lang="fa-IR" sz="4800" b="1" dirty="0">
                <a:solidFill>
                  <a:srgbClr val="00B050"/>
                </a:solidFill>
                <a:cs typeface="B Nazanin" pitchFamily="2" charset="-78"/>
              </a:rPr>
              <a:t>شبهات جمهوری اسلامی</a:t>
            </a:r>
          </a:p>
          <a:p>
            <a:pPr marL="36576" indent="0" algn="ctr" rtl="1">
              <a:buNone/>
            </a:pPr>
            <a:r>
              <a:rPr lang="fa-IR" sz="4800" b="1" dirty="0">
                <a:solidFill>
                  <a:srgbClr val="00B050"/>
                </a:solidFill>
                <a:cs typeface="B Nazanin" pitchFamily="2" charset="-78"/>
              </a:rPr>
              <a:t> </a:t>
            </a:r>
            <a:endParaRPr lang="fa-IR" dirty="0"/>
          </a:p>
          <a:p>
            <a:pPr marL="36576" indent="0" algn="r" rtl="1">
              <a:buNone/>
            </a:pPr>
            <a:endParaRPr lang="en-US" dirty="0"/>
          </a:p>
        </p:txBody>
      </p:sp>
    </p:spTree>
    <p:extLst>
      <p:ext uri="{BB962C8B-B14F-4D97-AF65-F5344CB8AC3E}">
        <p14:creationId xmlns:p14="http://schemas.microsoft.com/office/powerpoint/2010/main" val="29743925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6909A4-293D-4D65-8A42-EEB0D13892D5}"/>
              </a:ext>
            </a:extLst>
          </p:cNvPr>
          <p:cNvSpPr>
            <a:spLocks noGrp="1"/>
          </p:cNvSpPr>
          <p:nvPr>
            <p:ph type="title"/>
          </p:nvPr>
        </p:nvSpPr>
        <p:spPr>
          <a:xfrm>
            <a:off x="609600" y="-152400"/>
            <a:ext cx="7924800" cy="1143000"/>
          </a:xfrm>
        </p:spPr>
        <p:txBody>
          <a:bodyPr>
            <a:normAutofit/>
          </a:bodyPr>
          <a:lstStyle/>
          <a:p>
            <a:pPr algn="r" rtl="1"/>
            <a:r>
              <a:rPr lang="fa-IR" sz="4000" dirty="0">
                <a:cs typeface="B Nazanin" pitchFamily="2" charset="-78"/>
              </a:rPr>
              <a:t>حکومت اسلامی موجب دین زدگی شده است</a:t>
            </a:r>
            <a:endParaRPr lang="en-US" sz="4000" dirty="0">
              <a:cs typeface="B Nazanin" pitchFamily="2" charset="-78"/>
            </a:endParaRPr>
          </a:p>
        </p:txBody>
      </p:sp>
      <p:sp>
        <p:nvSpPr>
          <p:cNvPr id="2" name="Rectangle 1">
            <a:extLst>
              <a:ext uri="{FF2B5EF4-FFF2-40B4-BE49-F238E27FC236}">
                <a16:creationId xmlns:a16="http://schemas.microsoft.com/office/drawing/2014/main" id="{200D4480-78F2-4462-8CB7-56B7B6A37C22}"/>
              </a:ext>
            </a:extLst>
          </p:cNvPr>
          <p:cNvSpPr/>
          <p:nvPr/>
        </p:nvSpPr>
        <p:spPr>
          <a:xfrm>
            <a:off x="-381000" y="1042785"/>
            <a:ext cx="8991600" cy="2665345"/>
          </a:xfrm>
          <a:prstGeom prst="rect">
            <a:avLst/>
          </a:prstGeom>
        </p:spPr>
        <p:txBody>
          <a:bodyPr wrap="square">
            <a:spAutoFit/>
          </a:bodyPr>
          <a:lstStyle/>
          <a:p>
            <a:pPr marL="285750" lvl="0" indent="-285750" algn="r" rtl="1">
              <a:spcBef>
                <a:spcPct val="20000"/>
              </a:spcBef>
              <a:spcAft>
                <a:spcPts val="600"/>
              </a:spcAft>
              <a:buClr>
                <a:srgbClr val="30ACEC">
                  <a:lumMod val="75000"/>
                </a:srgbClr>
              </a:buClr>
              <a:buSzPct val="145000"/>
              <a:buFont typeface="Arial"/>
              <a:buChar char="•"/>
            </a:pPr>
            <a:r>
              <a:rPr lang="fa-IR" sz="3200" dirty="0">
                <a:solidFill>
                  <a:srgbClr val="0070C0"/>
                </a:solidFill>
                <a:cs typeface="B Nazanin" pitchFamily="2" charset="-78"/>
              </a:rPr>
              <a:t>کارنامه حکومت اسلامی ایران</a:t>
            </a:r>
          </a:p>
          <a:p>
            <a:pPr marL="457200" lvl="0" indent="-457200" algn="r" rtl="1">
              <a:spcBef>
                <a:spcPct val="20000"/>
              </a:spcBef>
              <a:spcAft>
                <a:spcPts val="600"/>
              </a:spcAft>
              <a:buClr>
                <a:srgbClr val="6EA0B0"/>
              </a:buClr>
              <a:buSzPct val="145000"/>
              <a:buFontTx/>
              <a:buChar char="-"/>
            </a:pPr>
            <a:r>
              <a:rPr lang="fa-IR" sz="2400" dirty="0">
                <a:solidFill>
                  <a:srgbClr val="00B0F0"/>
                </a:solidFill>
                <a:cs typeface="B Nazanin" pitchFamily="2" charset="-78"/>
              </a:rPr>
              <a:t>ظاهر گرایی گزینشی (حجاب منهای هیئت ها و اعتکاف و زیارات و احیا و...)</a:t>
            </a:r>
          </a:p>
          <a:p>
            <a:pPr marL="457200" lvl="0" indent="-457200" algn="r" rtl="1">
              <a:spcBef>
                <a:spcPct val="20000"/>
              </a:spcBef>
              <a:spcAft>
                <a:spcPts val="600"/>
              </a:spcAft>
              <a:buClr>
                <a:srgbClr val="6EA0B0"/>
              </a:buClr>
              <a:buSzPct val="145000"/>
              <a:buFontTx/>
              <a:buChar char="-"/>
            </a:pPr>
            <a:r>
              <a:rPr lang="fa-IR" sz="2400" dirty="0">
                <a:solidFill>
                  <a:srgbClr val="00B0F0"/>
                </a:solidFill>
                <a:cs typeface="B Nazanin" pitchFamily="2" charset="-78"/>
              </a:rPr>
              <a:t>50 میلیون شیعه مستبصر در جهان</a:t>
            </a:r>
          </a:p>
          <a:p>
            <a:pPr marL="457200" lvl="0" indent="-457200" algn="r" rtl="1">
              <a:spcBef>
                <a:spcPct val="20000"/>
              </a:spcBef>
              <a:spcAft>
                <a:spcPts val="600"/>
              </a:spcAft>
              <a:buClr>
                <a:srgbClr val="6EA0B0"/>
              </a:buClr>
              <a:buSzPct val="145000"/>
              <a:buFontTx/>
              <a:buChar char="-"/>
            </a:pPr>
            <a:r>
              <a:rPr lang="fa-IR" sz="2400" dirty="0">
                <a:solidFill>
                  <a:srgbClr val="00B0F0"/>
                </a:solidFill>
                <a:cs typeface="B Nazanin" pitchFamily="2" charset="-78"/>
              </a:rPr>
              <a:t>بیش از 100 کشور طلبه علوم دینی</a:t>
            </a:r>
          </a:p>
          <a:p>
            <a:pPr marL="342900" lvl="0" indent="-342900" algn="r" rtl="1">
              <a:spcBef>
                <a:spcPct val="20000"/>
              </a:spcBef>
              <a:spcAft>
                <a:spcPts val="600"/>
              </a:spcAft>
              <a:buClr>
                <a:srgbClr val="30ACEC">
                  <a:lumMod val="75000"/>
                </a:srgbClr>
              </a:buClr>
              <a:buSzPct val="145000"/>
              <a:buFontTx/>
              <a:buChar char="-"/>
            </a:pPr>
            <a:endParaRPr lang="fa-IR" sz="2400" dirty="0">
              <a:solidFill>
                <a:prstClr val="black"/>
              </a:solidFill>
            </a:endParaRPr>
          </a:p>
        </p:txBody>
      </p:sp>
      <p:sp>
        <p:nvSpPr>
          <p:cNvPr id="5" name="Content Placeholder 2">
            <a:extLst>
              <a:ext uri="{FF2B5EF4-FFF2-40B4-BE49-F238E27FC236}">
                <a16:creationId xmlns:a16="http://schemas.microsoft.com/office/drawing/2014/main" id="{EE723AD9-5F32-437C-A120-2FA84E13975C}"/>
              </a:ext>
            </a:extLst>
          </p:cNvPr>
          <p:cNvSpPr>
            <a:spLocks noGrp="1"/>
          </p:cNvSpPr>
          <p:nvPr>
            <p:ph idx="1"/>
          </p:nvPr>
        </p:nvSpPr>
        <p:spPr>
          <a:xfrm>
            <a:off x="3048000" y="3702389"/>
            <a:ext cx="5783524" cy="2743200"/>
          </a:xfrm>
        </p:spPr>
        <p:txBody>
          <a:bodyPr>
            <a:normAutofit fontScale="92500"/>
          </a:bodyPr>
          <a:lstStyle/>
          <a:p>
            <a:pPr marL="0" indent="0">
              <a:buNone/>
            </a:pPr>
            <a:r>
              <a:rPr lang="fa-IR" sz="2800" b="1" dirty="0">
                <a:solidFill>
                  <a:srgbClr val="002060"/>
                </a:solidFill>
                <a:latin typeface="Calibri"/>
                <a:cs typeface="B Nazanin" pitchFamily="2" charset="-78"/>
              </a:rPr>
              <a:t>آنتونی گیدنز:</a:t>
            </a:r>
          </a:p>
          <a:p>
            <a:pPr marL="0" indent="0" algn="just">
              <a:buNone/>
            </a:pPr>
            <a:r>
              <a:rPr lang="fa-IR" sz="2400" dirty="0">
                <a:solidFill>
                  <a:srgbClr val="002060"/>
                </a:solidFill>
                <a:latin typeface="Calibri"/>
                <a:cs typeface="B Nazanin" pitchFamily="2" charset="-78"/>
              </a:rPr>
              <a:t>«در گذشته سه غول فكري جامعه شناسي يعني ماركس، دوركيم و ماكس وبر فرايند عمومي جهاني را به سمت سكولاريزاسيون و به حاشيه رفتن دين مي ديدند؛ ولي از آغاز دهه هشتاد و با انقلاب اسلامي ايران، شاهد تحقق عكس اين قضيه هستيم؛ يعني فرايند عمومي جهان روند معكوسي را آغاز و به سمت ديني شدن پيش مي رود...»</a:t>
            </a:r>
            <a:r>
              <a:rPr lang="fa-IR" dirty="0">
                <a:solidFill>
                  <a:srgbClr val="002060"/>
                </a:solidFill>
                <a:latin typeface="Calibri"/>
                <a:cs typeface="B Nazanin" pitchFamily="2" charset="-78"/>
              </a:rPr>
              <a:t>(جامعه شناسی، ص 75)</a:t>
            </a:r>
            <a:endParaRPr lang="fa-IR" sz="2400" dirty="0">
              <a:solidFill>
                <a:srgbClr val="002060"/>
              </a:solidFill>
              <a:latin typeface="Calibri"/>
              <a:cs typeface="B Nazanin" pitchFamily="2" charset="-78"/>
            </a:endParaRPr>
          </a:p>
        </p:txBody>
      </p:sp>
      <p:pic>
        <p:nvPicPr>
          <p:cNvPr id="6" name="Picture 5">
            <a:extLst>
              <a:ext uri="{FF2B5EF4-FFF2-40B4-BE49-F238E27FC236}">
                <a16:creationId xmlns:a16="http://schemas.microsoft.com/office/drawing/2014/main" id="{936586F0-AC5E-41C1-B836-A0433D17E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28" y="3719974"/>
            <a:ext cx="2300709" cy="2860548"/>
          </a:xfrm>
          <a:prstGeom prst="rect">
            <a:avLst/>
          </a:prstGeom>
        </p:spPr>
      </p:pic>
    </p:spTree>
    <p:extLst>
      <p:ext uri="{BB962C8B-B14F-4D97-AF65-F5344CB8AC3E}">
        <p14:creationId xmlns:p14="http://schemas.microsoft.com/office/powerpoint/2010/main" val="200322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p:cTn id="4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4" dur="1000"/>
                                        <p:tgtEl>
                                          <p:spTgt spid="5">
                                            <p:txEl>
                                              <p:pRg st="1" end="1"/>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Effect transition="in" filter="fade">
                                      <p:cBhvr>
                                        <p:cTn id="4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p:spPr>
        <p:txBody>
          <a:bodyPr>
            <a:normAutofit/>
          </a:bodyPr>
          <a:lstStyle/>
          <a:p>
            <a:pPr algn="r" rtl="1"/>
            <a:r>
              <a:rPr lang="fa-IR" sz="4000" dirty="0">
                <a:cs typeface="B Nazanin" pitchFamily="2" charset="-78"/>
              </a:rPr>
              <a:t>حکومت اسلامی موجب دین زدگی شده است</a:t>
            </a:r>
            <a:endParaRPr lang="en-US" sz="4000" dirty="0">
              <a:cs typeface="B Nazanin" pitchFamily="2" charset="-78"/>
            </a:endParaRPr>
          </a:p>
        </p:txBody>
      </p:sp>
      <p:sp>
        <p:nvSpPr>
          <p:cNvPr id="4" name="Rectangle 3">
            <a:extLst>
              <a:ext uri="{FF2B5EF4-FFF2-40B4-BE49-F238E27FC236}">
                <a16:creationId xmlns:a16="http://schemas.microsoft.com/office/drawing/2014/main" id="{B686A8D7-CE1F-4308-BAD8-9FA42B92A8DD}"/>
              </a:ext>
            </a:extLst>
          </p:cNvPr>
          <p:cNvSpPr/>
          <p:nvPr/>
        </p:nvSpPr>
        <p:spPr>
          <a:xfrm>
            <a:off x="152400" y="762000"/>
            <a:ext cx="8839200" cy="6998839"/>
          </a:xfrm>
          <a:prstGeom prst="rect">
            <a:avLst/>
          </a:prstGeom>
        </p:spPr>
        <p:txBody>
          <a:bodyPr wrap="square">
            <a:spAutoFit/>
          </a:bodyPr>
          <a:lstStyle/>
          <a:p>
            <a:pPr marL="285750" lvl="0" indent="-285750" algn="r" rtl="1">
              <a:spcBef>
                <a:spcPct val="20000"/>
              </a:spcBef>
              <a:spcAft>
                <a:spcPts val="600"/>
              </a:spcAft>
              <a:buClr>
                <a:srgbClr val="6EA0B0"/>
              </a:buClr>
              <a:buSzPct val="145000"/>
              <a:buFont typeface="Arial"/>
              <a:buChar char="•"/>
            </a:pPr>
            <a:r>
              <a:rPr lang="fa-IR" sz="2800" dirty="0">
                <a:solidFill>
                  <a:srgbClr val="0070C0"/>
                </a:solidFill>
                <a:cs typeface="B Nazanin" pitchFamily="2" charset="-78"/>
              </a:rPr>
              <a:t>مقایسه خود حکومت ها، نقش حکومت اسلامی در دین داری مردم</a:t>
            </a:r>
          </a:p>
          <a:p>
            <a:pPr marL="285750" lvl="0" indent="-285750" algn="r" rtl="1">
              <a:spcBef>
                <a:spcPct val="20000"/>
              </a:spcBef>
              <a:spcAft>
                <a:spcPts val="600"/>
              </a:spcAft>
              <a:buClr>
                <a:srgbClr val="6EA0B0"/>
              </a:buClr>
              <a:buSzPct val="145000"/>
              <a:buFont typeface="Arial"/>
              <a:buChar char="•"/>
            </a:pPr>
            <a:r>
              <a:rPr lang="fa-IR" sz="2200" dirty="0">
                <a:solidFill>
                  <a:srgbClr val="00B0F0"/>
                </a:solidFill>
                <a:cs typeface="B Nazanin" pitchFamily="2" charset="-78"/>
              </a:rPr>
              <a:t>اهتمام به آموزش دین به مردم در تمام مقاطع تحصیلی</a:t>
            </a:r>
          </a:p>
          <a:p>
            <a:pPr marL="285750" lvl="0" indent="-285750" algn="r" rtl="1">
              <a:spcBef>
                <a:spcPct val="20000"/>
              </a:spcBef>
              <a:spcAft>
                <a:spcPts val="600"/>
              </a:spcAft>
              <a:buClr>
                <a:srgbClr val="6EA0B0"/>
              </a:buClr>
              <a:buSzPct val="145000"/>
              <a:buFont typeface="Arial"/>
              <a:buChar char="•"/>
            </a:pPr>
            <a:r>
              <a:rPr lang="fa-IR" sz="2200" dirty="0">
                <a:solidFill>
                  <a:srgbClr val="00B0F0"/>
                </a:solidFill>
                <a:cs typeface="B Nazanin" pitchFamily="2" charset="-78"/>
              </a:rPr>
              <a:t>کنترل سینما و تلویزیون و رسانه ها</a:t>
            </a:r>
          </a:p>
          <a:p>
            <a:pPr marL="285750" lvl="0" indent="-285750" algn="r" rtl="1">
              <a:spcBef>
                <a:spcPct val="20000"/>
              </a:spcBef>
              <a:spcAft>
                <a:spcPts val="600"/>
              </a:spcAft>
              <a:buClr>
                <a:srgbClr val="6EA0B0"/>
              </a:buClr>
              <a:buSzPct val="145000"/>
              <a:buFont typeface="Arial"/>
              <a:buChar char="•"/>
            </a:pPr>
            <a:r>
              <a:rPr lang="fa-IR" sz="2200" dirty="0">
                <a:solidFill>
                  <a:srgbClr val="00B0F0"/>
                </a:solidFill>
                <a:cs typeface="B Nazanin" pitchFamily="2" charset="-78"/>
              </a:rPr>
              <a:t>ممانعت از رفتارها و تبلیغات دین ستیزانه</a:t>
            </a:r>
            <a:br>
              <a:rPr lang="fa-IR" sz="2200" dirty="0">
                <a:solidFill>
                  <a:srgbClr val="00B0F0"/>
                </a:solidFill>
                <a:cs typeface="B Nazanin" pitchFamily="2" charset="-78"/>
              </a:rPr>
            </a:br>
            <a:endParaRPr lang="fa-IR" sz="3200" dirty="0">
              <a:solidFill>
                <a:srgbClr val="00B050"/>
              </a:solidFill>
              <a:cs typeface="B Nazanin" pitchFamily="2" charset="-78"/>
            </a:endParaRPr>
          </a:p>
          <a:p>
            <a:pPr marL="285750" lvl="0" indent="-285750" algn="r" rtl="1">
              <a:spcBef>
                <a:spcPct val="20000"/>
              </a:spcBef>
              <a:spcAft>
                <a:spcPts val="600"/>
              </a:spcAft>
              <a:buClr>
                <a:srgbClr val="30ACEC">
                  <a:lumMod val="75000"/>
                </a:srgbClr>
              </a:buClr>
              <a:buSzPct val="145000"/>
              <a:buFont typeface="Arial"/>
              <a:buChar char="•"/>
            </a:pPr>
            <a:r>
              <a:rPr lang="fa-IR" sz="2800" dirty="0">
                <a:solidFill>
                  <a:srgbClr val="0070C0"/>
                </a:solidFill>
                <a:cs typeface="B Nazanin" pitchFamily="2" charset="-78"/>
              </a:rPr>
              <a:t>شدت گرفتن هجمه های فرهنگی و دینی با تشکیل حکومت دینی</a:t>
            </a:r>
          </a:p>
          <a:p>
            <a:pPr marL="285750" lvl="0" indent="-285750" algn="r" rtl="1">
              <a:spcBef>
                <a:spcPct val="20000"/>
              </a:spcBef>
              <a:spcAft>
                <a:spcPts val="600"/>
              </a:spcAft>
              <a:buClr>
                <a:srgbClr val="30ACEC">
                  <a:lumMod val="75000"/>
                </a:srgbClr>
              </a:buClr>
              <a:buSzPct val="145000"/>
              <a:buFont typeface="Arial"/>
              <a:buChar char="•"/>
            </a:pPr>
            <a:r>
              <a:rPr lang="fa-IR" sz="2200" dirty="0">
                <a:solidFill>
                  <a:srgbClr val="00B0F0"/>
                </a:solidFill>
                <a:cs typeface="B Nazanin" pitchFamily="2" charset="-78"/>
              </a:rPr>
              <a:t>ده ها شبکه ماهواره ای فارسی زبان در قالب فیلم و کارتون و خبر ...</a:t>
            </a:r>
          </a:p>
          <a:p>
            <a:pPr marL="285750" lvl="0" indent="-285750" algn="r" rtl="1">
              <a:spcBef>
                <a:spcPct val="20000"/>
              </a:spcBef>
              <a:spcAft>
                <a:spcPts val="600"/>
              </a:spcAft>
              <a:buClr>
                <a:srgbClr val="30ACEC">
                  <a:lumMod val="75000"/>
                </a:srgbClr>
              </a:buClr>
              <a:buSzPct val="145000"/>
              <a:buFont typeface="Arial"/>
              <a:buChar char="•"/>
            </a:pPr>
            <a:r>
              <a:rPr lang="fa-IR" sz="2200" dirty="0">
                <a:solidFill>
                  <a:srgbClr val="00B0F0"/>
                </a:solidFill>
                <a:cs typeface="B Nazanin" pitchFamily="2" charset="-78"/>
              </a:rPr>
              <a:t>شدت هجمه در 25 سال بعد از انقلاب برابر با طول چهارده قرن صدر اسلام تا کنون</a:t>
            </a:r>
            <a:br>
              <a:rPr lang="fa-IR" sz="2200" dirty="0">
                <a:solidFill>
                  <a:srgbClr val="00B0F0"/>
                </a:solidFill>
                <a:cs typeface="B Nazanin" pitchFamily="2" charset="-78"/>
              </a:rPr>
            </a:br>
            <a:endParaRPr lang="fa-IR" sz="2400" dirty="0">
              <a:solidFill>
                <a:prstClr val="black"/>
              </a:solidFill>
              <a:cs typeface="B Nazanin" pitchFamily="2" charset="-78"/>
            </a:endParaRPr>
          </a:p>
          <a:p>
            <a:pPr marL="285750" indent="-285750" algn="r" rtl="1">
              <a:spcBef>
                <a:spcPct val="20000"/>
              </a:spcBef>
              <a:spcAft>
                <a:spcPts val="600"/>
              </a:spcAft>
              <a:buClr>
                <a:srgbClr val="30ACEC">
                  <a:lumMod val="75000"/>
                </a:srgbClr>
              </a:buClr>
              <a:buSzPct val="145000"/>
              <a:buFont typeface="Arial"/>
              <a:buChar char="•"/>
            </a:pPr>
            <a:r>
              <a:rPr lang="fa-IR" sz="2800" dirty="0">
                <a:solidFill>
                  <a:srgbClr val="0070C0"/>
                </a:solidFill>
                <a:cs typeface="B Nazanin" pitchFamily="2" charset="-78"/>
              </a:rPr>
              <a:t>بین منفعت و مضرات یک حرکت باید سنجید</a:t>
            </a:r>
          </a:p>
          <a:p>
            <a:pPr marL="285750" indent="-285750" algn="r" rtl="1">
              <a:spcBef>
                <a:spcPct val="20000"/>
              </a:spcBef>
              <a:spcAft>
                <a:spcPts val="600"/>
              </a:spcAft>
              <a:buClr>
                <a:srgbClr val="30ACEC">
                  <a:lumMod val="75000"/>
                </a:srgbClr>
              </a:buClr>
              <a:buSzPct val="145000"/>
              <a:buFont typeface="Arial"/>
              <a:buChar char="•"/>
            </a:pPr>
            <a:r>
              <a:rPr lang="fa-IR" sz="2200" dirty="0">
                <a:solidFill>
                  <a:srgbClr val="00B0F0"/>
                </a:solidFill>
                <a:cs typeface="B Nazanin" pitchFamily="2" charset="-78"/>
              </a:rPr>
              <a:t>به خاطر یک آسیب، نباید اصل ضرورت یک چیز را انکار کرد </a:t>
            </a:r>
            <a:br>
              <a:rPr lang="fa-IR" sz="2200" dirty="0">
                <a:solidFill>
                  <a:srgbClr val="00B0F0"/>
                </a:solidFill>
                <a:cs typeface="B Nazanin" pitchFamily="2" charset="-78"/>
              </a:rPr>
            </a:br>
            <a:r>
              <a:rPr lang="fa-IR" sz="2200" dirty="0">
                <a:solidFill>
                  <a:srgbClr val="00B0F0"/>
                </a:solidFill>
                <a:cs typeface="B Nazanin" pitchFamily="2" charset="-78"/>
              </a:rPr>
              <a:t>هیچ کسی به خاطر خطر تصادف، اصل ساخت اتومبیل را انکار نمی کند.</a:t>
            </a:r>
          </a:p>
          <a:p>
            <a:pPr marL="285750" lvl="0" indent="-285750" algn="r" rtl="1">
              <a:spcBef>
                <a:spcPct val="20000"/>
              </a:spcBef>
              <a:spcAft>
                <a:spcPts val="600"/>
              </a:spcAft>
              <a:buClr>
                <a:srgbClr val="30ACEC">
                  <a:lumMod val="75000"/>
                </a:srgbClr>
              </a:buClr>
              <a:buSzPct val="145000"/>
              <a:buFont typeface="Arial"/>
              <a:buChar char="•"/>
            </a:pPr>
            <a:endParaRPr lang="fa-IR" sz="2400" dirty="0">
              <a:solidFill>
                <a:prstClr val="black"/>
              </a:solidFill>
              <a:cs typeface="B Nazanin" pitchFamily="2" charset="-78"/>
            </a:endParaRPr>
          </a:p>
          <a:p>
            <a:pPr marL="285750" lvl="0" indent="-285750" algn="r" rtl="1">
              <a:spcBef>
                <a:spcPct val="20000"/>
              </a:spcBef>
              <a:spcAft>
                <a:spcPts val="600"/>
              </a:spcAft>
              <a:buClr>
                <a:srgbClr val="30ACEC">
                  <a:lumMod val="75000"/>
                </a:srgbClr>
              </a:buClr>
              <a:buSzPct val="145000"/>
              <a:buFont typeface="Arial"/>
              <a:buChar char="•"/>
            </a:pPr>
            <a:endParaRPr lang="fa-IR" sz="3200" dirty="0">
              <a:solidFill>
                <a:prstClr val="black"/>
              </a:solidFill>
              <a:cs typeface="B Nazanin" pitchFamily="2" charset="-78"/>
            </a:endParaRPr>
          </a:p>
        </p:txBody>
      </p:sp>
    </p:spTree>
    <p:extLst>
      <p:ext uri="{BB962C8B-B14F-4D97-AF65-F5344CB8AC3E}">
        <p14:creationId xmlns:p14="http://schemas.microsoft.com/office/powerpoint/2010/main" val="3808277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1191"/>
            <a:ext cx="8077200" cy="3933384"/>
          </a:xfrm>
          <a:prstGeom prst="rect">
            <a:avLst/>
          </a:prstGeom>
        </p:spPr>
        <p:txBody>
          <a:bodyPr wrap="square">
            <a:spAutoFit/>
          </a:bodyPr>
          <a:lstStyle/>
          <a:p>
            <a:pPr marL="420624" lvl="0" indent="-384048" algn="just" rtl="1">
              <a:spcBef>
                <a:spcPct val="20000"/>
              </a:spcBef>
              <a:buClr>
                <a:srgbClr val="6EA0B0"/>
              </a:buClr>
              <a:buSzPct val="80000"/>
              <a:buFont typeface="Wingdings 2"/>
              <a:buChar char=""/>
            </a:pPr>
            <a:r>
              <a:rPr lang="fa-IR" sz="3200" dirty="0">
                <a:solidFill>
                  <a:srgbClr val="0070C0"/>
                </a:solidFill>
                <a:cs typeface="B Nazanin" pitchFamily="2" charset="-78"/>
              </a:rPr>
              <a:t>کارآمدی و ناکارآمدی نظام در سایه مقایسه روشن میشود، و این مقایسه اگر بخواهد به صورت صحیح انجام گیرد، شرائطی دارد:</a:t>
            </a:r>
            <a:endParaRPr lang="fa-IR" sz="3200" dirty="0">
              <a:solidFill>
                <a:srgbClr val="00B050"/>
              </a:solidFill>
              <a:cs typeface="B Nazanin" pitchFamily="2" charset="-78"/>
            </a:endParaRPr>
          </a:p>
          <a:p>
            <a:pPr marL="420624" lvl="0" indent="-384048" algn="just" rtl="1">
              <a:spcBef>
                <a:spcPct val="20000"/>
              </a:spcBef>
              <a:buClr>
                <a:srgbClr val="6EA0B0"/>
              </a:buClr>
              <a:buSzPct val="80000"/>
              <a:buFont typeface="Wingdings 2"/>
              <a:buChar char=""/>
            </a:pPr>
            <a:r>
              <a:rPr lang="fa-IR" sz="3200" dirty="0">
                <a:solidFill>
                  <a:srgbClr val="00B0F0"/>
                </a:solidFill>
                <a:cs typeface="B Nazanin" pitchFamily="2" charset="-78"/>
              </a:rPr>
              <a:t>مقایسه متناسب با ملاک ارزش گذاری</a:t>
            </a:r>
          </a:p>
          <a:p>
            <a:pPr marL="420624" lvl="0" indent="-384048" algn="just" rtl="1">
              <a:spcBef>
                <a:spcPct val="20000"/>
              </a:spcBef>
              <a:buClr>
                <a:srgbClr val="6EA0B0"/>
              </a:buClr>
              <a:buSzPct val="80000"/>
              <a:buFont typeface="Wingdings 2"/>
              <a:buChar char=""/>
            </a:pPr>
            <a:r>
              <a:rPr lang="fa-IR" sz="3200" dirty="0">
                <a:solidFill>
                  <a:srgbClr val="00B0F0"/>
                </a:solidFill>
                <a:cs typeface="B Nazanin" pitchFamily="2" charset="-78"/>
              </a:rPr>
              <a:t>مقایسه متناسب با نقطه آغاز حرکت</a:t>
            </a:r>
          </a:p>
          <a:p>
            <a:pPr marL="420624" lvl="0" indent="-384048" algn="just" rtl="1">
              <a:spcBef>
                <a:spcPct val="20000"/>
              </a:spcBef>
              <a:buClr>
                <a:srgbClr val="6EA0B0"/>
              </a:buClr>
              <a:buSzPct val="80000"/>
              <a:buFont typeface="Wingdings 2"/>
              <a:buChar char=""/>
            </a:pPr>
            <a:r>
              <a:rPr lang="fa-IR" sz="3200" dirty="0">
                <a:solidFill>
                  <a:srgbClr val="00B0F0"/>
                </a:solidFill>
                <a:cs typeface="B Nazanin" pitchFamily="2" charset="-78"/>
              </a:rPr>
              <a:t>مقایسه با فرض شرایط برابر </a:t>
            </a:r>
          </a:p>
          <a:p>
            <a:pPr marL="420624" lvl="0" indent="-384048" algn="just" rtl="1">
              <a:spcBef>
                <a:spcPct val="20000"/>
              </a:spcBef>
              <a:buClr>
                <a:srgbClr val="6EA0B0"/>
              </a:buClr>
              <a:buSzPct val="80000"/>
              <a:buFont typeface="Wingdings 2"/>
              <a:buChar char=""/>
            </a:pPr>
            <a:r>
              <a:rPr lang="fa-IR" sz="3200" dirty="0">
                <a:solidFill>
                  <a:srgbClr val="00B0F0"/>
                </a:solidFill>
                <a:cs typeface="B Nazanin" pitchFamily="2" charset="-78"/>
              </a:rPr>
              <a:t>مقایسه غیر گزینشی</a:t>
            </a:r>
          </a:p>
        </p:txBody>
      </p:sp>
      <p:sp>
        <p:nvSpPr>
          <p:cNvPr id="3" name="Rectangle 2"/>
          <p:cNvSpPr/>
          <p:nvPr/>
        </p:nvSpPr>
        <p:spPr>
          <a:xfrm>
            <a:off x="685800" y="762000"/>
            <a:ext cx="8077200" cy="646331"/>
          </a:xfrm>
          <a:prstGeom prst="rect">
            <a:avLst/>
          </a:prstGeom>
        </p:spPr>
        <p:txBody>
          <a:bodyPr wrap="square">
            <a:spAutoFit/>
          </a:bodyPr>
          <a:lstStyle/>
          <a:p>
            <a:pPr marL="36576" lvl="0" algn="ctr" rtl="1">
              <a:spcBef>
                <a:spcPct val="20000"/>
              </a:spcBef>
              <a:buClr>
                <a:srgbClr val="6EA0B0"/>
              </a:buClr>
              <a:buSzPct val="80000"/>
            </a:pPr>
            <a:r>
              <a:rPr lang="fa-IR" sz="3600" b="1" dirty="0">
                <a:cs typeface="B Nazanin" pitchFamily="2" charset="-78"/>
              </a:rPr>
              <a:t>بررسی مقایسه ای کارنامه جمهوری اسلامی</a:t>
            </a:r>
          </a:p>
        </p:txBody>
      </p:sp>
    </p:spTree>
    <p:extLst>
      <p:ext uri="{BB962C8B-B14F-4D97-AF65-F5344CB8AC3E}">
        <p14:creationId xmlns:p14="http://schemas.microsoft.com/office/powerpoint/2010/main" val="376490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8229600" cy="1143000"/>
          </a:xfrm>
        </p:spPr>
        <p:txBody>
          <a:bodyPr/>
          <a:lstStyle/>
          <a:p>
            <a:pPr algn="ctr"/>
            <a:r>
              <a:rPr lang="fa-IR" b="1" dirty="0">
                <a:solidFill>
                  <a:srgbClr val="0070C0"/>
                </a:solidFill>
                <a:cs typeface="B Nazanin" pitchFamily="2" charset="-78"/>
              </a:rPr>
              <a:t>اهمیت موضوع</a:t>
            </a:r>
            <a:endParaRPr lang="en-US" b="1" dirty="0">
              <a:solidFill>
                <a:srgbClr val="0070C0"/>
              </a:solidFill>
              <a:cs typeface="B Nazanin" pitchFamily="2" charset="-78"/>
            </a:endParaRPr>
          </a:p>
        </p:txBody>
      </p:sp>
      <p:sp>
        <p:nvSpPr>
          <p:cNvPr id="4" name="Rectangle 3"/>
          <p:cNvSpPr/>
          <p:nvPr/>
        </p:nvSpPr>
        <p:spPr>
          <a:xfrm>
            <a:off x="-838200" y="2057400"/>
            <a:ext cx="8686800" cy="4432688"/>
          </a:xfrm>
          <a:prstGeom prst="rect">
            <a:avLst/>
          </a:prstGeom>
        </p:spPr>
        <p:txBody>
          <a:bodyPr wrap="square">
            <a:spAutoFit/>
          </a:bodyPr>
          <a:lstStyle/>
          <a:p>
            <a:pPr marL="420624" lvl="0" indent="-384048" algn="r" rtl="1">
              <a:lnSpc>
                <a:spcPct val="115000"/>
              </a:lnSpc>
              <a:spcBef>
                <a:spcPct val="20000"/>
              </a:spcBef>
              <a:spcAft>
                <a:spcPts val="1000"/>
              </a:spcAft>
              <a:buClr>
                <a:srgbClr val="6EA0B0"/>
              </a:buClr>
              <a:buSzPct val="80000"/>
              <a:buFont typeface="Wingdings 2"/>
              <a:buChar char=""/>
            </a:pPr>
            <a:r>
              <a:rPr lang="fa-IR" sz="3200" dirty="0">
                <a:solidFill>
                  <a:schemeClr val="accent1"/>
                </a:solidFill>
                <a:latin typeface="Calibri"/>
                <a:ea typeface="Calibri"/>
                <a:cs typeface="B Nazanin" pitchFamily="2" charset="-78"/>
              </a:rPr>
              <a:t>جایگاه حکومت در نگاه اسلامی</a:t>
            </a:r>
            <a:r>
              <a:rPr lang="en-US" sz="3200" dirty="0">
                <a:solidFill>
                  <a:schemeClr val="accent1"/>
                </a:solidFill>
                <a:latin typeface="Calibri"/>
                <a:ea typeface="Calibri"/>
                <a:cs typeface="B Nazanin" pitchFamily="2" charset="-78"/>
              </a:rPr>
              <a:t> </a:t>
            </a:r>
            <a:r>
              <a:rPr lang="fa-IR" sz="3200" dirty="0">
                <a:solidFill>
                  <a:schemeClr val="accent1"/>
                </a:solidFill>
                <a:latin typeface="Calibri"/>
                <a:ea typeface="Calibri"/>
                <a:cs typeface="B Nazanin" pitchFamily="2" charset="-78"/>
              </a:rPr>
              <a:t> و تحلیل عقلی</a:t>
            </a:r>
          </a:p>
          <a:p>
            <a:pPr marL="420624" indent="-384048" algn="r" rtl="1">
              <a:lnSpc>
                <a:spcPct val="115000"/>
              </a:lnSpc>
              <a:spcBef>
                <a:spcPct val="20000"/>
              </a:spcBef>
              <a:spcAft>
                <a:spcPts val="1000"/>
              </a:spcAft>
              <a:buClr>
                <a:srgbClr val="6EA0B0"/>
              </a:buClr>
              <a:buSzPct val="80000"/>
              <a:buFont typeface="Wingdings 2"/>
              <a:buChar char=""/>
            </a:pPr>
            <a:r>
              <a:rPr lang="fa-IR" sz="3200" dirty="0">
                <a:solidFill>
                  <a:schemeClr val="accent1"/>
                </a:solidFill>
                <a:latin typeface="Calibri"/>
                <a:ea typeface="Calibri"/>
                <a:cs typeface="B Nazanin" pitchFamily="2" charset="-78"/>
              </a:rPr>
              <a:t>توجه به تاثیرگذاری های یک حکومت اسلامی </a:t>
            </a:r>
          </a:p>
          <a:p>
            <a:pPr marL="420624" lvl="0" indent="-384048" algn="r" rtl="1">
              <a:lnSpc>
                <a:spcPct val="115000"/>
              </a:lnSpc>
              <a:spcBef>
                <a:spcPct val="20000"/>
              </a:spcBef>
              <a:spcAft>
                <a:spcPts val="1000"/>
              </a:spcAft>
              <a:buClr>
                <a:srgbClr val="6EA0B0"/>
              </a:buClr>
              <a:buSzPct val="80000"/>
              <a:buFont typeface="Wingdings 2"/>
              <a:buChar char=""/>
            </a:pPr>
            <a:r>
              <a:rPr lang="fa-IR" sz="3200" dirty="0">
                <a:solidFill>
                  <a:schemeClr val="accent1"/>
                </a:solidFill>
                <a:latin typeface="Calibri"/>
                <a:ea typeface="Calibri"/>
                <a:cs typeface="B Nazanin" pitchFamily="2" charset="-78"/>
              </a:rPr>
              <a:t>توجه دشمن به این موضوع</a:t>
            </a:r>
          </a:p>
          <a:p>
            <a:pPr marL="420624" lvl="0" indent="-384048" algn="r" rtl="1">
              <a:lnSpc>
                <a:spcPct val="115000"/>
              </a:lnSpc>
              <a:spcBef>
                <a:spcPct val="20000"/>
              </a:spcBef>
              <a:spcAft>
                <a:spcPts val="1000"/>
              </a:spcAft>
              <a:buClr>
                <a:srgbClr val="6EA0B0"/>
              </a:buClr>
              <a:buSzPct val="80000"/>
              <a:buFont typeface="Wingdings 2"/>
              <a:buChar char=""/>
            </a:pPr>
            <a:r>
              <a:rPr lang="fa-IR" sz="3200" dirty="0">
                <a:solidFill>
                  <a:schemeClr val="accent1"/>
                </a:solidFill>
                <a:latin typeface="Calibri"/>
                <a:ea typeface="Calibri"/>
                <a:cs typeface="B Nazanin" pitchFamily="2" charset="-78"/>
              </a:rPr>
              <a:t>عافیت طلبی یا شهرت طلبی برخی از روحانیون</a:t>
            </a:r>
          </a:p>
          <a:p>
            <a:pPr marL="36576" lvl="0" algn="r" rtl="1">
              <a:lnSpc>
                <a:spcPct val="115000"/>
              </a:lnSpc>
              <a:spcBef>
                <a:spcPct val="20000"/>
              </a:spcBef>
              <a:spcAft>
                <a:spcPts val="1000"/>
              </a:spcAft>
              <a:buClr>
                <a:srgbClr val="6EA0B0"/>
              </a:buClr>
              <a:buSzPct val="80000"/>
            </a:pPr>
            <a:endParaRPr lang="fa-IR" sz="3200" dirty="0">
              <a:solidFill>
                <a:prstClr val="white"/>
              </a:solidFill>
              <a:latin typeface="Calibri"/>
              <a:ea typeface="Calibri"/>
              <a:cs typeface="B Nazanin" pitchFamily="2" charset="-78"/>
            </a:endParaRPr>
          </a:p>
          <a:p>
            <a:pPr marL="420624" lvl="0" indent="-384048" algn="r" rtl="1">
              <a:lnSpc>
                <a:spcPct val="115000"/>
              </a:lnSpc>
              <a:spcBef>
                <a:spcPct val="20000"/>
              </a:spcBef>
              <a:spcAft>
                <a:spcPts val="1000"/>
              </a:spcAft>
              <a:buClr>
                <a:srgbClr val="6EA0B0"/>
              </a:buClr>
              <a:buSzPct val="80000"/>
              <a:buFont typeface="Wingdings 2"/>
              <a:buChar char=""/>
            </a:pPr>
            <a:endParaRPr lang="en-US" sz="2400" dirty="0">
              <a:solidFill>
                <a:prstClr val="white"/>
              </a:solidFill>
              <a:latin typeface="Calibri"/>
              <a:ea typeface="Calibri"/>
              <a:cs typeface="Arial"/>
            </a:endParaRPr>
          </a:p>
        </p:txBody>
      </p:sp>
    </p:spTree>
    <p:extLst>
      <p:ext uri="{BB962C8B-B14F-4D97-AF65-F5344CB8AC3E}">
        <p14:creationId xmlns:p14="http://schemas.microsoft.com/office/powerpoint/2010/main" val="404842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382000" cy="4724400"/>
          </a:xfrm>
        </p:spPr>
        <p:txBody>
          <a:bodyPr>
            <a:normAutofit/>
          </a:bodyPr>
          <a:lstStyle/>
          <a:p>
            <a:pPr algn="r" rtl="1"/>
            <a:r>
              <a:rPr lang="fa-IR" sz="3200" dirty="0">
                <a:solidFill>
                  <a:srgbClr val="0070C0"/>
                </a:solidFill>
                <a:cs typeface="B Nazanin" pitchFamily="2" charset="-78"/>
              </a:rPr>
              <a:t>لیبرالیسم، تقدم توسعه بر عدالت و برابری، طبیعتا:</a:t>
            </a:r>
          </a:p>
          <a:p>
            <a:pPr algn="r" rtl="1"/>
            <a:r>
              <a:rPr lang="fa-IR" dirty="0">
                <a:solidFill>
                  <a:srgbClr val="00B0F0"/>
                </a:solidFill>
                <a:cs typeface="B Nazanin" pitchFamily="2" charset="-78"/>
              </a:rPr>
              <a:t>نمادهای پیشرفت در جامعه لیبرال پررنگ تر از جامعه دینی</a:t>
            </a:r>
          </a:p>
          <a:p>
            <a:pPr algn="r" rtl="1"/>
            <a:r>
              <a:rPr lang="fa-IR" dirty="0">
                <a:solidFill>
                  <a:srgbClr val="00B0F0"/>
                </a:solidFill>
                <a:cs typeface="B Nazanin" pitchFamily="2" charset="-78"/>
              </a:rPr>
              <a:t>اما این از باب پیشرفت نیست از باب تمرکز ثروت است</a:t>
            </a:r>
          </a:p>
          <a:p>
            <a:pPr marL="0" indent="0" algn="r" rtl="1">
              <a:buNone/>
            </a:pPr>
            <a:endParaRPr lang="fa-IR" sz="2600" dirty="0">
              <a:solidFill>
                <a:srgbClr val="00B0F0"/>
              </a:solidFill>
              <a:cs typeface="B Nazanin" pitchFamily="2" charset="-78"/>
            </a:endParaRPr>
          </a:p>
          <a:p>
            <a:pPr algn="r" rtl="1"/>
            <a:r>
              <a:rPr lang="fa-IR" dirty="0">
                <a:solidFill>
                  <a:srgbClr val="00B0F0"/>
                </a:solidFill>
                <a:cs typeface="B Nazanin" pitchFamily="2" charset="-78"/>
              </a:rPr>
              <a:t>ورزشگاه یکصد هزارنفری آزادی نماد تفکرات لیبرالیستی</a:t>
            </a:r>
            <a:br>
              <a:rPr lang="fa-IR" dirty="0">
                <a:solidFill>
                  <a:srgbClr val="00B0F0"/>
                </a:solidFill>
                <a:cs typeface="B Nazanin" pitchFamily="2" charset="-78"/>
              </a:rPr>
            </a:br>
            <a:r>
              <a:rPr lang="fa-IR" dirty="0">
                <a:solidFill>
                  <a:srgbClr val="00B0F0"/>
                </a:solidFill>
                <a:cs typeface="B Nazanin" pitchFamily="2" charset="-78"/>
              </a:rPr>
              <a:t>بعد از انقلاب به اندازه بیش از 10 ورزشگاه آزادی ساخته شده است</a:t>
            </a:r>
          </a:p>
          <a:p>
            <a:pPr algn="r" rtl="1"/>
            <a:endParaRPr lang="fa-IR" sz="3200" dirty="0">
              <a:cs typeface="B Nazanin" pitchFamily="2" charset="-78"/>
            </a:endParaRPr>
          </a:p>
          <a:p>
            <a:pPr marL="36576" indent="0" algn="r" rtl="1">
              <a:buNone/>
            </a:pPr>
            <a:endParaRPr lang="fa-IR" dirty="0">
              <a:cs typeface="B Nazanin" pitchFamily="2" charset="-78"/>
            </a:endParaRPr>
          </a:p>
          <a:p>
            <a:pPr algn="r" rtl="1"/>
            <a:endParaRPr lang="fa-IR" sz="3200" dirty="0">
              <a:cs typeface="B Nazanin" pitchFamily="2" charset="-78"/>
            </a:endParaRPr>
          </a:p>
        </p:txBody>
      </p:sp>
      <p:sp>
        <p:nvSpPr>
          <p:cNvPr id="4" name="Rectangle 3">
            <a:extLst>
              <a:ext uri="{FF2B5EF4-FFF2-40B4-BE49-F238E27FC236}">
                <a16:creationId xmlns:a16="http://schemas.microsoft.com/office/drawing/2014/main" id="{6D4DA4B3-7C96-4187-9A43-61AF1B671C78}"/>
              </a:ext>
            </a:extLst>
          </p:cNvPr>
          <p:cNvSpPr/>
          <p:nvPr/>
        </p:nvSpPr>
        <p:spPr>
          <a:xfrm>
            <a:off x="1981200" y="-22274"/>
            <a:ext cx="6705600" cy="646331"/>
          </a:xfrm>
          <a:prstGeom prst="rect">
            <a:avLst/>
          </a:prstGeom>
        </p:spPr>
        <p:txBody>
          <a:bodyPr wrap="square">
            <a:spAutoFit/>
          </a:bodyPr>
          <a:lstStyle/>
          <a:p>
            <a:r>
              <a:rPr lang="fa-IR" sz="3600" dirty="0">
                <a:ln w="3175" cmpd="sng">
                  <a:noFill/>
                </a:ln>
                <a:solidFill>
                  <a:srgbClr val="00B050"/>
                </a:solidFill>
                <a:ea typeface="+mj-ea"/>
                <a:cs typeface="B Nazanin" pitchFamily="2" charset="-78"/>
              </a:rPr>
              <a:t>شرط اول: </a:t>
            </a:r>
            <a:r>
              <a:rPr lang="fa-IR" sz="3600" dirty="0">
                <a:ln w="3175" cmpd="sng">
                  <a:noFill/>
                </a:ln>
                <a:solidFill>
                  <a:prstClr val="black"/>
                </a:solidFill>
                <a:ea typeface="+mj-ea"/>
                <a:cs typeface="B Nazanin" pitchFamily="2" charset="-78"/>
              </a:rPr>
              <a:t>توجه به ملاک سنجش در مقایسه</a:t>
            </a:r>
            <a:endParaRPr lang="fa-IR" dirty="0"/>
          </a:p>
        </p:txBody>
      </p:sp>
      <p:pic>
        <p:nvPicPr>
          <p:cNvPr id="6" name="Picture 5">
            <a:extLst>
              <a:ext uri="{FF2B5EF4-FFF2-40B4-BE49-F238E27FC236}">
                <a16:creationId xmlns:a16="http://schemas.microsoft.com/office/drawing/2014/main" id="{5D34E53F-EDBC-4E32-BE8D-B8108EBF8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775031"/>
            <a:ext cx="1752600" cy="1653969"/>
          </a:xfrm>
          <a:prstGeom prst="rect">
            <a:avLst/>
          </a:prstGeom>
        </p:spPr>
      </p:pic>
      <p:pic>
        <p:nvPicPr>
          <p:cNvPr id="10" name="Picture 9">
            <a:extLst>
              <a:ext uri="{FF2B5EF4-FFF2-40B4-BE49-F238E27FC236}">
                <a16:creationId xmlns:a16="http://schemas.microsoft.com/office/drawing/2014/main" id="{437025C8-D3AF-4565-8975-D64F0D62B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054" y="5245457"/>
            <a:ext cx="2571750" cy="1445895"/>
          </a:xfrm>
          <a:prstGeom prst="rect">
            <a:avLst/>
          </a:prstGeom>
        </p:spPr>
      </p:pic>
      <p:pic>
        <p:nvPicPr>
          <p:cNvPr id="12" name="Picture 11">
            <a:extLst>
              <a:ext uri="{FF2B5EF4-FFF2-40B4-BE49-F238E27FC236}">
                <a16:creationId xmlns:a16="http://schemas.microsoft.com/office/drawing/2014/main" id="{E4284333-8F15-4CDF-A580-FF06B1A05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3524" y="4871497"/>
            <a:ext cx="2520476" cy="1890357"/>
          </a:xfrm>
          <a:prstGeom prst="rect">
            <a:avLst/>
          </a:prstGeom>
        </p:spPr>
      </p:pic>
      <p:pic>
        <p:nvPicPr>
          <p:cNvPr id="14" name="Picture 13">
            <a:extLst>
              <a:ext uri="{FF2B5EF4-FFF2-40B4-BE49-F238E27FC236}">
                <a16:creationId xmlns:a16="http://schemas.microsoft.com/office/drawing/2014/main" id="{BFB3F3DF-0BE0-4806-B322-7555BF22B0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3856" y="4223978"/>
            <a:ext cx="2349668" cy="1436235"/>
          </a:xfrm>
          <a:prstGeom prst="rect">
            <a:avLst/>
          </a:prstGeom>
        </p:spPr>
      </p:pic>
      <p:pic>
        <p:nvPicPr>
          <p:cNvPr id="16" name="Picture 15">
            <a:extLst>
              <a:ext uri="{FF2B5EF4-FFF2-40B4-BE49-F238E27FC236}">
                <a16:creationId xmlns:a16="http://schemas.microsoft.com/office/drawing/2014/main" id="{9DCD7F21-B8DE-4A88-81DC-A1FAE03F41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7" y="3927105"/>
            <a:ext cx="2331467" cy="1657932"/>
          </a:xfrm>
          <a:prstGeom prst="rect">
            <a:avLst/>
          </a:prstGeom>
        </p:spPr>
      </p:pic>
    </p:spTree>
    <p:extLst>
      <p:ext uri="{BB962C8B-B14F-4D97-AF65-F5344CB8AC3E}">
        <p14:creationId xmlns:p14="http://schemas.microsoft.com/office/powerpoint/2010/main" val="14355457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250" fill="hold"/>
                                        <p:tgtEl>
                                          <p:spTgt spid="10"/>
                                        </p:tgtEl>
                                        <p:attrNameLst>
                                          <p:attrName>ppt_w</p:attrName>
                                        </p:attrNameLst>
                                      </p:cBhvr>
                                      <p:tavLst>
                                        <p:tav tm="0">
                                          <p:val>
                                            <p:fltVal val="0"/>
                                          </p:val>
                                        </p:tav>
                                        <p:tav tm="100000">
                                          <p:val>
                                            <p:strVal val="#ppt_w"/>
                                          </p:val>
                                        </p:tav>
                                      </p:tavLst>
                                    </p:anim>
                                    <p:anim calcmode="lin" valueType="num">
                                      <p:cBhvr>
                                        <p:cTn id="39" dur="1250" fill="hold"/>
                                        <p:tgtEl>
                                          <p:spTgt spid="10"/>
                                        </p:tgtEl>
                                        <p:attrNameLst>
                                          <p:attrName>ppt_h</p:attrName>
                                        </p:attrNameLst>
                                      </p:cBhvr>
                                      <p:tavLst>
                                        <p:tav tm="0">
                                          <p:val>
                                            <p:fltVal val="0"/>
                                          </p:val>
                                        </p:tav>
                                        <p:tav tm="100000">
                                          <p:val>
                                            <p:strVal val="#ppt_h"/>
                                          </p:val>
                                        </p:tav>
                                      </p:tavLst>
                                    </p:anim>
                                    <p:animEffect transition="in" filter="fade">
                                      <p:cBhvr>
                                        <p:cTn id="40" dur="125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250" fill="hold"/>
                                        <p:tgtEl>
                                          <p:spTgt spid="12"/>
                                        </p:tgtEl>
                                        <p:attrNameLst>
                                          <p:attrName>ppt_w</p:attrName>
                                        </p:attrNameLst>
                                      </p:cBhvr>
                                      <p:tavLst>
                                        <p:tav tm="0">
                                          <p:val>
                                            <p:fltVal val="0"/>
                                          </p:val>
                                        </p:tav>
                                        <p:tav tm="100000">
                                          <p:val>
                                            <p:strVal val="#ppt_w"/>
                                          </p:val>
                                        </p:tav>
                                      </p:tavLst>
                                    </p:anim>
                                    <p:anim calcmode="lin" valueType="num">
                                      <p:cBhvr>
                                        <p:cTn id="46" dur="1250" fill="hold"/>
                                        <p:tgtEl>
                                          <p:spTgt spid="12"/>
                                        </p:tgtEl>
                                        <p:attrNameLst>
                                          <p:attrName>ppt_h</p:attrName>
                                        </p:attrNameLst>
                                      </p:cBhvr>
                                      <p:tavLst>
                                        <p:tav tm="0">
                                          <p:val>
                                            <p:fltVal val="0"/>
                                          </p:val>
                                        </p:tav>
                                        <p:tav tm="100000">
                                          <p:val>
                                            <p:strVal val="#ppt_h"/>
                                          </p:val>
                                        </p:tav>
                                      </p:tavLst>
                                    </p:anim>
                                    <p:animEffect transition="in" filter="fade">
                                      <p:cBhvr>
                                        <p:cTn id="47" dur="125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250" fill="hold"/>
                                        <p:tgtEl>
                                          <p:spTgt spid="16"/>
                                        </p:tgtEl>
                                        <p:attrNameLst>
                                          <p:attrName>ppt_w</p:attrName>
                                        </p:attrNameLst>
                                      </p:cBhvr>
                                      <p:tavLst>
                                        <p:tav tm="0">
                                          <p:val>
                                            <p:fltVal val="0"/>
                                          </p:val>
                                        </p:tav>
                                        <p:tav tm="100000">
                                          <p:val>
                                            <p:strVal val="#ppt_w"/>
                                          </p:val>
                                        </p:tav>
                                      </p:tavLst>
                                    </p:anim>
                                    <p:anim calcmode="lin" valueType="num">
                                      <p:cBhvr>
                                        <p:cTn id="53" dur="1250" fill="hold"/>
                                        <p:tgtEl>
                                          <p:spTgt spid="16"/>
                                        </p:tgtEl>
                                        <p:attrNameLst>
                                          <p:attrName>ppt_h</p:attrName>
                                        </p:attrNameLst>
                                      </p:cBhvr>
                                      <p:tavLst>
                                        <p:tav tm="0">
                                          <p:val>
                                            <p:fltVal val="0"/>
                                          </p:val>
                                        </p:tav>
                                        <p:tav tm="100000">
                                          <p:val>
                                            <p:strVal val="#ppt_h"/>
                                          </p:val>
                                        </p:tav>
                                      </p:tavLst>
                                    </p:anim>
                                    <p:animEffect transition="in" filter="fade">
                                      <p:cBhvr>
                                        <p:cTn id="54" dur="125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250" fill="hold"/>
                                        <p:tgtEl>
                                          <p:spTgt spid="14"/>
                                        </p:tgtEl>
                                        <p:attrNameLst>
                                          <p:attrName>ppt_w</p:attrName>
                                        </p:attrNameLst>
                                      </p:cBhvr>
                                      <p:tavLst>
                                        <p:tav tm="0">
                                          <p:val>
                                            <p:fltVal val="0"/>
                                          </p:val>
                                        </p:tav>
                                        <p:tav tm="100000">
                                          <p:val>
                                            <p:strVal val="#ppt_w"/>
                                          </p:val>
                                        </p:tav>
                                      </p:tavLst>
                                    </p:anim>
                                    <p:anim calcmode="lin" valueType="num">
                                      <p:cBhvr>
                                        <p:cTn id="60" dur="1250" fill="hold"/>
                                        <p:tgtEl>
                                          <p:spTgt spid="14"/>
                                        </p:tgtEl>
                                        <p:attrNameLst>
                                          <p:attrName>ppt_h</p:attrName>
                                        </p:attrNameLst>
                                      </p:cBhvr>
                                      <p:tavLst>
                                        <p:tav tm="0">
                                          <p:val>
                                            <p:fltVal val="0"/>
                                          </p:val>
                                        </p:tav>
                                        <p:tav tm="100000">
                                          <p:val>
                                            <p:strVal val="#ppt_h"/>
                                          </p:val>
                                        </p:tav>
                                      </p:tavLst>
                                    </p:anim>
                                    <p:animEffect transition="in" filter="fade">
                                      <p:cBhvr>
                                        <p:cTn id="6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646331"/>
          </a:xfrm>
          <a:prstGeom prst="rect">
            <a:avLst/>
          </a:prstGeom>
        </p:spPr>
        <p:txBody>
          <a:bodyPr wrap="square">
            <a:spAutoFit/>
          </a:bodyPr>
          <a:lstStyle/>
          <a:p>
            <a:pPr marL="420624" lvl="0" indent="-384048" algn="just" rtl="1">
              <a:spcBef>
                <a:spcPct val="20000"/>
              </a:spcBef>
              <a:buClr>
                <a:srgbClr val="6EA0B0"/>
              </a:buClr>
              <a:buSzPct val="80000"/>
              <a:buFont typeface="Wingdings 2"/>
              <a:buChar char=""/>
            </a:pPr>
            <a:r>
              <a:rPr lang="fa-IR" sz="3600" dirty="0">
                <a:solidFill>
                  <a:srgbClr val="00B050"/>
                </a:solidFill>
                <a:latin typeface="Franklin Gothic Book"/>
                <a:ea typeface="+mj-ea"/>
                <a:cs typeface="B Nazanin" pitchFamily="2" charset="-78"/>
              </a:rPr>
              <a:t>شرط دوم: </a:t>
            </a:r>
            <a:r>
              <a:rPr lang="fa-IR" sz="3600" dirty="0">
                <a:latin typeface="Franklin Gothic Book"/>
                <a:ea typeface="+mj-ea"/>
                <a:cs typeface="B Nazanin" pitchFamily="2" charset="-78"/>
              </a:rPr>
              <a:t>مقایسه در نقطه شروع، مقایسه با گذشته</a:t>
            </a:r>
          </a:p>
        </p:txBody>
      </p:sp>
      <p:sp>
        <p:nvSpPr>
          <p:cNvPr id="2" name="Rectangle 1"/>
          <p:cNvSpPr/>
          <p:nvPr/>
        </p:nvSpPr>
        <p:spPr>
          <a:xfrm>
            <a:off x="342900" y="1055909"/>
            <a:ext cx="8534400" cy="523220"/>
          </a:xfrm>
          <a:prstGeom prst="rect">
            <a:avLst/>
          </a:prstGeom>
        </p:spPr>
        <p:txBody>
          <a:bodyPr wrap="square">
            <a:spAutoFit/>
          </a:bodyPr>
          <a:lstStyle/>
          <a:p>
            <a:pPr marL="420624" lvl="0" indent="-384048" algn="just" rtl="1">
              <a:spcBef>
                <a:spcPct val="20000"/>
              </a:spcBef>
              <a:buClr>
                <a:srgbClr val="6EA0B0"/>
              </a:buClr>
              <a:buSzPct val="80000"/>
              <a:buFont typeface="Wingdings 2"/>
              <a:buChar char=""/>
            </a:pPr>
            <a:r>
              <a:rPr lang="fa-IR" sz="2800" dirty="0">
                <a:solidFill>
                  <a:srgbClr val="00B050"/>
                </a:solidFill>
                <a:latin typeface="Franklin Gothic Book"/>
                <a:cs typeface="B Nazanin" pitchFamily="2" charset="-78"/>
              </a:rPr>
              <a:t>استقلال سیاسی</a:t>
            </a:r>
          </a:p>
        </p:txBody>
      </p:sp>
      <p:sp>
        <p:nvSpPr>
          <p:cNvPr id="5" name="Rectangle 4"/>
          <p:cNvSpPr/>
          <p:nvPr/>
        </p:nvSpPr>
        <p:spPr>
          <a:xfrm>
            <a:off x="342900" y="3443068"/>
            <a:ext cx="8534400" cy="3293209"/>
          </a:xfrm>
          <a:prstGeom prst="rect">
            <a:avLst/>
          </a:prstGeom>
        </p:spPr>
        <p:txBody>
          <a:bodyPr wrap="square">
            <a:spAutoFit/>
          </a:bodyPr>
          <a:lstStyle/>
          <a:p>
            <a:pPr marL="36576" lvl="0" algn="just" rtl="1">
              <a:spcBef>
                <a:spcPct val="20000"/>
              </a:spcBef>
              <a:buClr>
                <a:srgbClr val="6EA0B0"/>
              </a:buClr>
              <a:buSzPct val="80000"/>
            </a:pPr>
            <a:r>
              <a:rPr lang="fa-IR" sz="2600" dirty="0">
                <a:solidFill>
                  <a:srgbClr val="00B0F0"/>
                </a:solidFill>
                <a:latin typeface="Franklin Gothic Book"/>
                <a:cs typeface="B Nazanin" pitchFamily="2" charset="-78"/>
              </a:rPr>
              <a:t>با چنین گذشته ای ایران امروز در نگاه بسیاری از اندیشمندان غربی به یک قدرت فرامنطقه ای تبدیل شده است که نقش بی بدیلی در حوادث دارد:</a:t>
            </a:r>
          </a:p>
          <a:p>
            <a:pPr marL="493776" lvl="0" indent="-457200" algn="just" rtl="1">
              <a:spcBef>
                <a:spcPct val="20000"/>
              </a:spcBef>
              <a:buClr>
                <a:srgbClr val="6EA0B0"/>
              </a:buClr>
              <a:buSzPct val="80000"/>
              <a:buFontTx/>
              <a:buChar char="-"/>
            </a:pPr>
            <a:r>
              <a:rPr lang="fa-IR" sz="2600" dirty="0">
                <a:solidFill>
                  <a:srgbClr val="00B0F0"/>
                </a:solidFill>
                <a:latin typeface="Franklin Gothic Book"/>
                <a:cs typeface="B Nazanin" pitchFamily="2" charset="-78"/>
              </a:rPr>
              <a:t>چالش 2002</a:t>
            </a:r>
          </a:p>
          <a:p>
            <a:pPr marL="493776" lvl="0" indent="-457200" algn="just" rtl="1">
              <a:spcBef>
                <a:spcPct val="20000"/>
              </a:spcBef>
              <a:buClr>
                <a:srgbClr val="6EA0B0"/>
              </a:buClr>
              <a:buSzPct val="80000"/>
              <a:buFontTx/>
              <a:buChar char="-"/>
            </a:pPr>
            <a:r>
              <a:rPr lang="fa-IR" sz="2600" dirty="0">
                <a:solidFill>
                  <a:srgbClr val="00B0F0"/>
                </a:solidFill>
                <a:latin typeface="Franklin Gothic Book"/>
                <a:cs typeface="B Nazanin" pitchFamily="2" charset="-78"/>
              </a:rPr>
              <a:t>جمع کردن داعش در مساحتی چندین برابر وسعت بلژیک</a:t>
            </a:r>
          </a:p>
          <a:p>
            <a:pPr marL="493776" lvl="0" indent="-457200" algn="just" rtl="1">
              <a:spcBef>
                <a:spcPct val="20000"/>
              </a:spcBef>
              <a:buClr>
                <a:srgbClr val="6EA0B0"/>
              </a:buClr>
              <a:buSzPct val="80000"/>
              <a:buFontTx/>
              <a:buChar char="-"/>
            </a:pPr>
            <a:r>
              <a:rPr lang="fa-IR" sz="2600" dirty="0">
                <a:solidFill>
                  <a:srgbClr val="00B0F0"/>
                </a:solidFill>
                <a:latin typeface="Franklin Gothic Book"/>
                <a:cs typeface="B Nazanin" pitchFamily="2" charset="-78"/>
              </a:rPr>
              <a:t>دستگیری سربازان، و انهدام پهبادهای آمریکایی</a:t>
            </a:r>
          </a:p>
          <a:p>
            <a:pPr marL="493776" lvl="0" indent="-457200" algn="just" rtl="1">
              <a:spcBef>
                <a:spcPct val="20000"/>
              </a:spcBef>
              <a:buClr>
                <a:srgbClr val="6EA0B0"/>
              </a:buClr>
              <a:buSzPct val="80000"/>
              <a:buFontTx/>
              <a:buChar char="-"/>
            </a:pPr>
            <a:r>
              <a:rPr lang="fa-IR" sz="2600" dirty="0">
                <a:solidFill>
                  <a:srgbClr val="00B0F0"/>
                </a:solidFill>
                <a:latin typeface="Franklin Gothic Book"/>
                <a:cs typeface="B Nazanin" pitchFamily="2" charset="-78"/>
              </a:rPr>
              <a:t>دستگیری مزدورانی چون ریگی و روح ا... زم تحت تدابیر شدید امنیتی غرب</a:t>
            </a:r>
          </a:p>
          <a:p>
            <a:pPr marL="493776" lvl="0" indent="-457200" algn="just" rtl="1">
              <a:spcBef>
                <a:spcPct val="20000"/>
              </a:spcBef>
              <a:buClr>
                <a:srgbClr val="6EA0B0"/>
              </a:buClr>
              <a:buSzPct val="80000"/>
              <a:buFontTx/>
              <a:buChar char="-"/>
            </a:pPr>
            <a:r>
              <a:rPr lang="fa-IR" sz="2600" dirty="0">
                <a:solidFill>
                  <a:srgbClr val="00B0F0"/>
                </a:solidFill>
                <a:latin typeface="Franklin Gothic Book"/>
                <a:cs typeface="B Nazanin" pitchFamily="2" charset="-78"/>
              </a:rPr>
              <a:t>حمله موشکی به پایگاه عین الاسد</a:t>
            </a:r>
          </a:p>
        </p:txBody>
      </p:sp>
      <p:sp>
        <p:nvSpPr>
          <p:cNvPr id="4" name="Rectangle 3"/>
          <p:cNvSpPr/>
          <p:nvPr/>
        </p:nvSpPr>
        <p:spPr>
          <a:xfrm>
            <a:off x="342900" y="1560845"/>
            <a:ext cx="8534400" cy="1791260"/>
          </a:xfrm>
          <a:prstGeom prst="rect">
            <a:avLst/>
          </a:prstGeom>
        </p:spPr>
        <p:txBody>
          <a:bodyPr wrap="square">
            <a:spAutoFit/>
          </a:bodyPr>
          <a:lstStyle/>
          <a:p>
            <a:pPr lvl="0" algn="just" rtl="1">
              <a:lnSpc>
                <a:spcPct val="115000"/>
              </a:lnSpc>
              <a:spcAft>
                <a:spcPts val="1000"/>
              </a:spcAft>
            </a:pPr>
            <a:r>
              <a:rPr lang="fa-IR" sz="2400" dirty="0">
                <a:solidFill>
                  <a:srgbClr val="0070C0"/>
                </a:solidFill>
                <a:latin typeface="Calibri"/>
                <a:ea typeface="Calibri"/>
                <a:cs typeface="B Nazanin"/>
              </a:rPr>
              <a:t>بارزترین نمونه وابستگی سیاسی در حکومت پیشین جلسه </a:t>
            </a:r>
            <a:r>
              <a:rPr lang="ar-SA" sz="2400" dirty="0">
                <a:solidFill>
                  <a:srgbClr val="0070C0"/>
                </a:solidFill>
                <a:latin typeface="Calibri"/>
                <a:ea typeface="Calibri"/>
                <a:cs typeface="B Nazanin"/>
              </a:rPr>
              <a:t>رهبران سه کشور عضو متفقین یعنی «فرانکلین روزولت» رییس‌جمهور آمریکا، «وینستون چرچیل» نخست‌وزیر انگلیس و «ژوزف استالین» رهبر اتحاد جماهیر شوروی، بدون اطلاع شاه ایران در ایران جلسه می گذارند و بعد از ورودشان نخست وزیر، ورود ایشان را به بالاترین مقام کشور اطلاع می دهد</a:t>
            </a:r>
            <a:r>
              <a:rPr lang="en-US" sz="2400" dirty="0">
                <a:solidFill>
                  <a:prstClr val="white"/>
                </a:solidFill>
                <a:latin typeface="Calibri"/>
                <a:ea typeface="Calibri"/>
                <a:cs typeface="B Nazanin"/>
              </a:rPr>
              <a:t>.</a:t>
            </a:r>
            <a:endParaRPr lang="en-US" dirty="0">
              <a:solidFill>
                <a:prstClr val="white"/>
              </a:solidFill>
              <a:latin typeface="Calibri"/>
              <a:ea typeface="Calibri"/>
              <a:cs typeface="Arial"/>
            </a:endParaRPr>
          </a:p>
        </p:txBody>
      </p:sp>
    </p:spTree>
    <p:extLst>
      <p:ext uri="{BB962C8B-B14F-4D97-AF65-F5344CB8AC3E}">
        <p14:creationId xmlns:p14="http://schemas.microsoft.com/office/powerpoint/2010/main" val="137782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80">
                                          <p:stCondLst>
                                            <p:cond delay="0"/>
                                          </p:stCondLst>
                                        </p:cTn>
                                        <p:tgtEl>
                                          <p:spTgt spid="5">
                                            <p:txEl>
                                              <p:pRg st="1" end="1"/>
                                            </p:txEl>
                                          </p:spTgt>
                                        </p:tgtEl>
                                      </p:cBhvr>
                                    </p:animEffect>
                                    <p:anim calcmode="lin" valueType="num">
                                      <p:cBhvr>
                                        <p:cTn id="2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xEl>
                                              <p:pRg st="1" end="1"/>
                                            </p:txEl>
                                          </p:spTgt>
                                        </p:tgtEl>
                                      </p:cBhvr>
                                      <p:to x="100000" y="60000"/>
                                    </p:animScale>
                                    <p:animScale>
                                      <p:cBhvr>
                                        <p:cTn id="31" dur="166" decel="50000">
                                          <p:stCondLst>
                                            <p:cond delay="676"/>
                                          </p:stCondLst>
                                        </p:cTn>
                                        <p:tgtEl>
                                          <p:spTgt spid="5">
                                            <p:txEl>
                                              <p:pRg st="1" end="1"/>
                                            </p:txEl>
                                          </p:spTgt>
                                        </p:tgtEl>
                                      </p:cBhvr>
                                      <p:to x="100000" y="100000"/>
                                    </p:animScale>
                                    <p:animScale>
                                      <p:cBhvr>
                                        <p:cTn id="32" dur="26">
                                          <p:stCondLst>
                                            <p:cond delay="1312"/>
                                          </p:stCondLst>
                                        </p:cTn>
                                        <p:tgtEl>
                                          <p:spTgt spid="5">
                                            <p:txEl>
                                              <p:pRg st="1" end="1"/>
                                            </p:txEl>
                                          </p:spTgt>
                                        </p:tgtEl>
                                      </p:cBhvr>
                                      <p:to x="100000" y="80000"/>
                                    </p:animScale>
                                    <p:animScale>
                                      <p:cBhvr>
                                        <p:cTn id="33" dur="166" decel="50000">
                                          <p:stCondLst>
                                            <p:cond delay="1338"/>
                                          </p:stCondLst>
                                        </p:cTn>
                                        <p:tgtEl>
                                          <p:spTgt spid="5">
                                            <p:txEl>
                                              <p:pRg st="1" end="1"/>
                                            </p:txEl>
                                          </p:spTgt>
                                        </p:tgtEl>
                                      </p:cBhvr>
                                      <p:to x="100000" y="100000"/>
                                    </p:animScale>
                                    <p:animScale>
                                      <p:cBhvr>
                                        <p:cTn id="34" dur="26">
                                          <p:stCondLst>
                                            <p:cond delay="1642"/>
                                          </p:stCondLst>
                                        </p:cTn>
                                        <p:tgtEl>
                                          <p:spTgt spid="5">
                                            <p:txEl>
                                              <p:pRg st="1" end="1"/>
                                            </p:txEl>
                                          </p:spTgt>
                                        </p:tgtEl>
                                      </p:cBhvr>
                                      <p:to x="100000" y="90000"/>
                                    </p:animScale>
                                    <p:animScale>
                                      <p:cBhvr>
                                        <p:cTn id="35" dur="166" decel="50000">
                                          <p:stCondLst>
                                            <p:cond delay="1668"/>
                                          </p:stCondLst>
                                        </p:cTn>
                                        <p:tgtEl>
                                          <p:spTgt spid="5">
                                            <p:txEl>
                                              <p:pRg st="1" end="1"/>
                                            </p:txEl>
                                          </p:spTgt>
                                        </p:tgtEl>
                                      </p:cBhvr>
                                      <p:to x="100000" y="100000"/>
                                    </p:animScale>
                                    <p:animScale>
                                      <p:cBhvr>
                                        <p:cTn id="36" dur="26">
                                          <p:stCondLst>
                                            <p:cond delay="1808"/>
                                          </p:stCondLst>
                                        </p:cTn>
                                        <p:tgtEl>
                                          <p:spTgt spid="5">
                                            <p:txEl>
                                              <p:pRg st="1" end="1"/>
                                            </p:txEl>
                                          </p:spTgt>
                                        </p:tgtEl>
                                      </p:cBhvr>
                                      <p:to x="100000" y="95000"/>
                                    </p:animScale>
                                    <p:animScale>
                                      <p:cBhvr>
                                        <p:cTn id="37" dur="166" decel="50000">
                                          <p:stCondLst>
                                            <p:cond delay="1834"/>
                                          </p:stCondLst>
                                        </p:cTn>
                                        <p:tgtEl>
                                          <p:spTgt spid="5">
                                            <p:txEl>
                                              <p:pRg st="1" end="1"/>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wipe(down)">
                                      <p:cBhvr>
                                        <p:cTn id="42" dur="580">
                                          <p:stCondLst>
                                            <p:cond delay="0"/>
                                          </p:stCondLst>
                                        </p:cTn>
                                        <p:tgtEl>
                                          <p:spTgt spid="5">
                                            <p:txEl>
                                              <p:pRg st="2" end="2"/>
                                            </p:txEl>
                                          </p:spTgt>
                                        </p:tgtEl>
                                      </p:cBhvr>
                                    </p:animEffect>
                                    <p:anim calcmode="lin" valueType="num">
                                      <p:cBhvr>
                                        <p:cTn id="43"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xEl>
                                              <p:pRg st="2" end="2"/>
                                            </p:txEl>
                                          </p:spTgt>
                                        </p:tgtEl>
                                      </p:cBhvr>
                                      <p:to x="100000" y="60000"/>
                                    </p:animScale>
                                    <p:animScale>
                                      <p:cBhvr>
                                        <p:cTn id="49" dur="166" decel="50000">
                                          <p:stCondLst>
                                            <p:cond delay="676"/>
                                          </p:stCondLst>
                                        </p:cTn>
                                        <p:tgtEl>
                                          <p:spTgt spid="5">
                                            <p:txEl>
                                              <p:pRg st="2" end="2"/>
                                            </p:txEl>
                                          </p:spTgt>
                                        </p:tgtEl>
                                      </p:cBhvr>
                                      <p:to x="100000" y="100000"/>
                                    </p:animScale>
                                    <p:animScale>
                                      <p:cBhvr>
                                        <p:cTn id="50" dur="26">
                                          <p:stCondLst>
                                            <p:cond delay="1312"/>
                                          </p:stCondLst>
                                        </p:cTn>
                                        <p:tgtEl>
                                          <p:spTgt spid="5">
                                            <p:txEl>
                                              <p:pRg st="2" end="2"/>
                                            </p:txEl>
                                          </p:spTgt>
                                        </p:tgtEl>
                                      </p:cBhvr>
                                      <p:to x="100000" y="80000"/>
                                    </p:animScale>
                                    <p:animScale>
                                      <p:cBhvr>
                                        <p:cTn id="51" dur="166" decel="50000">
                                          <p:stCondLst>
                                            <p:cond delay="1338"/>
                                          </p:stCondLst>
                                        </p:cTn>
                                        <p:tgtEl>
                                          <p:spTgt spid="5">
                                            <p:txEl>
                                              <p:pRg st="2" end="2"/>
                                            </p:txEl>
                                          </p:spTgt>
                                        </p:tgtEl>
                                      </p:cBhvr>
                                      <p:to x="100000" y="100000"/>
                                    </p:animScale>
                                    <p:animScale>
                                      <p:cBhvr>
                                        <p:cTn id="52" dur="26">
                                          <p:stCondLst>
                                            <p:cond delay="1642"/>
                                          </p:stCondLst>
                                        </p:cTn>
                                        <p:tgtEl>
                                          <p:spTgt spid="5">
                                            <p:txEl>
                                              <p:pRg st="2" end="2"/>
                                            </p:txEl>
                                          </p:spTgt>
                                        </p:tgtEl>
                                      </p:cBhvr>
                                      <p:to x="100000" y="90000"/>
                                    </p:animScale>
                                    <p:animScale>
                                      <p:cBhvr>
                                        <p:cTn id="53" dur="166" decel="50000">
                                          <p:stCondLst>
                                            <p:cond delay="1668"/>
                                          </p:stCondLst>
                                        </p:cTn>
                                        <p:tgtEl>
                                          <p:spTgt spid="5">
                                            <p:txEl>
                                              <p:pRg st="2" end="2"/>
                                            </p:txEl>
                                          </p:spTgt>
                                        </p:tgtEl>
                                      </p:cBhvr>
                                      <p:to x="100000" y="100000"/>
                                    </p:animScale>
                                    <p:animScale>
                                      <p:cBhvr>
                                        <p:cTn id="54" dur="26">
                                          <p:stCondLst>
                                            <p:cond delay="1808"/>
                                          </p:stCondLst>
                                        </p:cTn>
                                        <p:tgtEl>
                                          <p:spTgt spid="5">
                                            <p:txEl>
                                              <p:pRg st="2" end="2"/>
                                            </p:txEl>
                                          </p:spTgt>
                                        </p:tgtEl>
                                      </p:cBhvr>
                                      <p:to x="100000" y="95000"/>
                                    </p:animScale>
                                    <p:animScale>
                                      <p:cBhvr>
                                        <p:cTn id="55" dur="166" decel="50000">
                                          <p:stCondLst>
                                            <p:cond delay="1834"/>
                                          </p:stCondLst>
                                        </p:cTn>
                                        <p:tgtEl>
                                          <p:spTgt spid="5">
                                            <p:txEl>
                                              <p:pRg st="2" end="2"/>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Effect transition="in" filter="wipe(down)">
                                      <p:cBhvr>
                                        <p:cTn id="60" dur="580">
                                          <p:stCondLst>
                                            <p:cond delay="0"/>
                                          </p:stCondLst>
                                        </p:cTn>
                                        <p:tgtEl>
                                          <p:spTgt spid="5">
                                            <p:txEl>
                                              <p:pRg st="3" end="3"/>
                                            </p:txEl>
                                          </p:spTgt>
                                        </p:tgtEl>
                                      </p:cBhvr>
                                    </p:animEffect>
                                    <p:anim calcmode="lin" valueType="num">
                                      <p:cBhvr>
                                        <p:cTn id="61"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5">
                                            <p:txEl>
                                              <p:pRg st="3" end="3"/>
                                            </p:txEl>
                                          </p:spTgt>
                                        </p:tgtEl>
                                      </p:cBhvr>
                                      <p:to x="100000" y="60000"/>
                                    </p:animScale>
                                    <p:animScale>
                                      <p:cBhvr>
                                        <p:cTn id="67" dur="166" decel="50000">
                                          <p:stCondLst>
                                            <p:cond delay="676"/>
                                          </p:stCondLst>
                                        </p:cTn>
                                        <p:tgtEl>
                                          <p:spTgt spid="5">
                                            <p:txEl>
                                              <p:pRg st="3" end="3"/>
                                            </p:txEl>
                                          </p:spTgt>
                                        </p:tgtEl>
                                      </p:cBhvr>
                                      <p:to x="100000" y="100000"/>
                                    </p:animScale>
                                    <p:animScale>
                                      <p:cBhvr>
                                        <p:cTn id="68" dur="26">
                                          <p:stCondLst>
                                            <p:cond delay="1312"/>
                                          </p:stCondLst>
                                        </p:cTn>
                                        <p:tgtEl>
                                          <p:spTgt spid="5">
                                            <p:txEl>
                                              <p:pRg st="3" end="3"/>
                                            </p:txEl>
                                          </p:spTgt>
                                        </p:tgtEl>
                                      </p:cBhvr>
                                      <p:to x="100000" y="80000"/>
                                    </p:animScale>
                                    <p:animScale>
                                      <p:cBhvr>
                                        <p:cTn id="69" dur="166" decel="50000">
                                          <p:stCondLst>
                                            <p:cond delay="1338"/>
                                          </p:stCondLst>
                                        </p:cTn>
                                        <p:tgtEl>
                                          <p:spTgt spid="5">
                                            <p:txEl>
                                              <p:pRg st="3" end="3"/>
                                            </p:txEl>
                                          </p:spTgt>
                                        </p:tgtEl>
                                      </p:cBhvr>
                                      <p:to x="100000" y="100000"/>
                                    </p:animScale>
                                    <p:animScale>
                                      <p:cBhvr>
                                        <p:cTn id="70" dur="26">
                                          <p:stCondLst>
                                            <p:cond delay="1642"/>
                                          </p:stCondLst>
                                        </p:cTn>
                                        <p:tgtEl>
                                          <p:spTgt spid="5">
                                            <p:txEl>
                                              <p:pRg st="3" end="3"/>
                                            </p:txEl>
                                          </p:spTgt>
                                        </p:tgtEl>
                                      </p:cBhvr>
                                      <p:to x="100000" y="90000"/>
                                    </p:animScale>
                                    <p:animScale>
                                      <p:cBhvr>
                                        <p:cTn id="71" dur="166" decel="50000">
                                          <p:stCondLst>
                                            <p:cond delay="1668"/>
                                          </p:stCondLst>
                                        </p:cTn>
                                        <p:tgtEl>
                                          <p:spTgt spid="5">
                                            <p:txEl>
                                              <p:pRg st="3" end="3"/>
                                            </p:txEl>
                                          </p:spTgt>
                                        </p:tgtEl>
                                      </p:cBhvr>
                                      <p:to x="100000" y="100000"/>
                                    </p:animScale>
                                    <p:animScale>
                                      <p:cBhvr>
                                        <p:cTn id="72" dur="26">
                                          <p:stCondLst>
                                            <p:cond delay="1808"/>
                                          </p:stCondLst>
                                        </p:cTn>
                                        <p:tgtEl>
                                          <p:spTgt spid="5">
                                            <p:txEl>
                                              <p:pRg st="3" end="3"/>
                                            </p:txEl>
                                          </p:spTgt>
                                        </p:tgtEl>
                                      </p:cBhvr>
                                      <p:to x="100000" y="95000"/>
                                    </p:animScale>
                                    <p:animScale>
                                      <p:cBhvr>
                                        <p:cTn id="73" dur="166" decel="50000">
                                          <p:stCondLst>
                                            <p:cond delay="1834"/>
                                          </p:stCondLst>
                                        </p:cTn>
                                        <p:tgtEl>
                                          <p:spTgt spid="5">
                                            <p:txEl>
                                              <p:pRg st="3" end="3"/>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wipe(down)">
                                      <p:cBhvr>
                                        <p:cTn id="78" dur="580">
                                          <p:stCondLst>
                                            <p:cond delay="0"/>
                                          </p:stCondLst>
                                        </p:cTn>
                                        <p:tgtEl>
                                          <p:spTgt spid="5">
                                            <p:txEl>
                                              <p:pRg st="4" end="4"/>
                                            </p:txEl>
                                          </p:spTgt>
                                        </p:tgtEl>
                                      </p:cBhvr>
                                    </p:animEffect>
                                    <p:anim calcmode="lin" valueType="num">
                                      <p:cBhvr>
                                        <p:cTn id="79"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5">
                                            <p:txEl>
                                              <p:pRg st="4" end="4"/>
                                            </p:txEl>
                                          </p:spTgt>
                                        </p:tgtEl>
                                      </p:cBhvr>
                                      <p:to x="100000" y="60000"/>
                                    </p:animScale>
                                    <p:animScale>
                                      <p:cBhvr>
                                        <p:cTn id="85" dur="166" decel="50000">
                                          <p:stCondLst>
                                            <p:cond delay="676"/>
                                          </p:stCondLst>
                                        </p:cTn>
                                        <p:tgtEl>
                                          <p:spTgt spid="5">
                                            <p:txEl>
                                              <p:pRg st="4" end="4"/>
                                            </p:txEl>
                                          </p:spTgt>
                                        </p:tgtEl>
                                      </p:cBhvr>
                                      <p:to x="100000" y="100000"/>
                                    </p:animScale>
                                    <p:animScale>
                                      <p:cBhvr>
                                        <p:cTn id="86" dur="26">
                                          <p:stCondLst>
                                            <p:cond delay="1312"/>
                                          </p:stCondLst>
                                        </p:cTn>
                                        <p:tgtEl>
                                          <p:spTgt spid="5">
                                            <p:txEl>
                                              <p:pRg st="4" end="4"/>
                                            </p:txEl>
                                          </p:spTgt>
                                        </p:tgtEl>
                                      </p:cBhvr>
                                      <p:to x="100000" y="80000"/>
                                    </p:animScale>
                                    <p:animScale>
                                      <p:cBhvr>
                                        <p:cTn id="87" dur="166" decel="50000">
                                          <p:stCondLst>
                                            <p:cond delay="1338"/>
                                          </p:stCondLst>
                                        </p:cTn>
                                        <p:tgtEl>
                                          <p:spTgt spid="5">
                                            <p:txEl>
                                              <p:pRg st="4" end="4"/>
                                            </p:txEl>
                                          </p:spTgt>
                                        </p:tgtEl>
                                      </p:cBhvr>
                                      <p:to x="100000" y="100000"/>
                                    </p:animScale>
                                    <p:animScale>
                                      <p:cBhvr>
                                        <p:cTn id="88" dur="26">
                                          <p:stCondLst>
                                            <p:cond delay="1642"/>
                                          </p:stCondLst>
                                        </p:cTn>
                                        <p:tgtEl>
                                          <p:spTgt spid="5">
                                            <p:txEl>
                                              <p:pRg st="4" end="4"/>
                                            </p:txEl>
                                          </p:spTgt>
                                        </p:tgtEl>
                                      </p:cBhvr>
                                      <p:to x="100000" y="90000"/>
                                    </p:animScale>
                                    <p:animScale>
                                      <p:cBhvr>
                                        <p:cTn id="89" dur="166" decel="50000">
                                          <p:stCondLst>
                                            <p:cond delay="1668"/>
                                          </p:stCondLst>
                                        </p:cTn>
                                        <p:tgtEl>
                                          <p:spTgt spid="5">
                                            <p:txEl>
                                              <p:pRg st="4" end="4"/>
                                            </p:txEl>
                                          </p:spTgt>
                                        </p:tgtEl>
                                      </p:cBhvr>
                                      <p:to x="100000" y="100000"/>
                                    </p:animScale>
                                    <p:animScale>
                                      <p:cBhvr>
                                        <p:cTn id="90" dur="26">
                                          <p:stCondLst>
                                            <p:cond delay="1808"/>
                                          </p:stCondLst>
                                        </p:cTn>
                                        <p:tgtEl>
                                          <p:spTgt spid="5">
                                            <p:txEl>
                                              <p:pRg st="4" end="4"/>
                                            </p:txEl>
                                          </p:spTgt>
                                        </p:tgtEl>
                                      </p:cBhvr>
                                      <p:to x="100000" y="95000"/>
                                    </p:animScale>
                                    <p:animScale>
                                      <p:cBhvr>
                                        <p:cTn id="91" dur="166" decel="50000">
                                          <p:stCondLst>
                                            <p:cond delay="1834"/>
                                          </p:stCondLst>
                                        </p:cTn>
                                        <p:tgtEl>
                                          <p:spTgt spid="5">
                                            <p:txEl>
                                              <p:pRg st="4" end="4"/>
                                            </p:txEl>
                                          </p:spTgt>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5">
                                            <p:txEl>
                                              <p:pRg st="5" end="5"/>
                                            </p:txEl>
                                          </p:spTgt>
                                        </p:tgtEl>
                                        <p:attrNameLst>
                                          <p:attrName>style.visibility</p:attrName>
                                        </p:attrNameLst>
                                      </p:cBhvr>
                                      <p:to>
                                        <p:strVal val="visible"/>
                                      </p:to>
                                    </p:set>
                                    <p:animEffect transition="in" filter="wipe(down)">
                                      <p:cBhvr>
                                        <p:cTn id="96" dur="580">
                                          <p:stCondLst>
                                            <p:cond delay="0"/>
                                          </p:stCondLst>
                                        </p:cTn>
                                        <p:tgtEl>
                                          <p:spTgt spid="5">
                                            <p:txEl>
                                              <p:pRg st="5" end="5"/>
                                            </p:txEl>
                                          </p:spTgt>
                                        </p:tgtEl>
                                      </p:cBhvr>
                                    </p:animEffect>
                                    <p:anim calcmode="lin" valueType="num">
                                      <p:cBhvr>
                                        <p:cTn id="97"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5">
                                            <p:txEl>
                                              <p:pRg st="5" end="5"/>
                                            </p:txEl>
                                          </p:spTgt>
                                        </p:tgtEl>
                                      </p:cBhvr>
                                      <p:to x="100000" y="60000"/>
                                    </p:animScale>
                                    <p:animScale>
                                      <p:cBhvr>
                                        <p:cTn id="103" dur="166" decel="50000">
                                          <p:stCondLst>
                                            <p:cond delay="676"/>
                                          </p:stCondLst>
                                        </p:cTn>
                                        <p:tgtEl>
                                          <p:spTgt spid="5">
                                            <p:txEl>
                                              <p:pRg st="5" end="5"/>
                                            </p:txEl>
                                          </p:spTgt>
                                        </p:tgtEl>
                                      </p:cBhvr>
                                      <p:to x="100000" y="100000"/>
                                    </p:animScale>
                                    <p:animScale>
                                      <p:cBhvr>
                                        <p:cTn id="104" dur="26">
                                          <p:stCondLst>
                                            <p:cond delay="1312"/>
                                          </p:stCondLst>
                                        </p:cTn>
                                        <p:tgtEl>
                                          <p:spTgt spid="5">
                                            <p:txEl>
                                              <p:pRg st="5" end="5"/>
                                            </p:txEl>
                                          </p:spTgt>
                                        </p:tgtEl>
                                      </p:cBhvr>
                                      <p:to x="100000" y="80000"/>
                                    </p:animScale>
                                    <p:animScale>
                                      <p:cBhvr>
                                        <p:cTn id="105" dur="166" decel="50000">
                                          <p:stCondLst>
                                            <p:cond delay="1338"/>
                                          </p:stCondLst>
                                        </p:cTn>
                                        <p:tgtEl>
                                          <p:spTgt spid="5">
                                            <p:txEl>
                                              <p:pRg st="5" end="5"/>
                                            </p:txEl>
                                          </p:spTgt>
                                        </p:tgtEl>
                                      </p:cBhvr>
                                      <p:to x="100000" y="100000"/>
                                    </p:animScale>
                                    <p:animScale>
                                      <p:cBhvr>
                                        <p:cTn id="106" dur="26">
                                          <p:stCondLst>
                                            <p:cond delay="1642"/>
                                          </p:stCondLst>
                                        </p:cTn>
                                        <p:tgtEl>
                                          <p:spTgt spid="5">
                                            <p:txEl>
                                              <p:pRg st="5" end="5"/>
                                            </p:txEl>
                                          </p:spTgt>
                                        </p:tgtEl>
                                      </p:cBhvr>
                                      <p:to x="100000" y="90000"/>
                                    </p:animScale>
                                    <p:animScale>
                                      <p:cBhvr>
                                        <p:cTn id="107" dur="166" decel="50000">
                                          <p:stCondLst>
                                            <p:cond delay="1668"/>
                                          </p:stCondLst>
                                        </p:cTn>
                                        <p:tgtEl>
                                          <p:spTgt spid="5">
                                            <p:txEl>
                                              <p:pRg st="5" end="5"/>
                                            </p:txEl>
                                          </p:spTgt>
                                        </p:tgtEl>
                                      </p:cBhvr>
                                      <p:to x="100000" y="100000"/>
                                    </p:animScale>
                                    <p:animScale>
                                      <p:cBhvr>
                                        <p:cTn id="108" dur="26">
                                          <p:stCondLst>
                                            <p:cond delay="1808"/>
                                          </p:stCondLst>
                                        </p:cTn>
                                        <p:tgtEl>
                                          <p:spTgt spid="5">
                                            <p:txEl>
                                              <p:pRg st="5" end="5"/>
                                            </p:txEl>
                                          </p:spTgt>
                                        </p:tgtEl>
                                      </p:cBhvr>
                                      <p:to x="100000" y="95000"/>
                                    </p:animScale>
                                    <p:animScale>
                                      <p:cBhvr>
                                        <p:cTn id="109"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763000" cy="6210931"/>
          </a:xfrm>
          <a:prstGeom prst="rect">
            <a:avLst/>
          </a:prstGeom>
        </p:spPr>
        <p:txBody>
          <a:bodyPr wrap="square">
            <a:spAutoFit/>
          </a:bodyPr>
          <a:lstStyle/>
          <a:p>
            <a:pPr marL="420624" lvl="0" indent="-384048" algn="just" rtl="1">
              <a:spcBef>
                <a:spcPct val="20000"/>
              </a:spcBef>
              <a:buClr>
                <a:srgbClr val="6EA0B0"/>
              </a:buClr>
              <a:buSzPct val="80000"/>
              <a:buFont typeface="Wingdings 2"/>
              <a:buChar char=""/>
            </a:pPr>
            <a:r>
              <a:rPr lang="fa-IR" sz="2800" dirty="0">
                <a:solidFill>
                  <a:srgbClr val="00B050"/>
                </a:solidFill>
                <a:latin typeface="Franklin Gothic Book"/>
                <a:cs typeface="B Nazanin" pitchFamily="2" charset="-78"/>
              </a:rPr>
              <a:t>سطح سواد و بهداشت:</a:t>
            </a:r>
          </a:p>
          <a:p>
            <a:pPr marL="36576" lvl="0" algn="just" rtl="1">
              <a:spcBef>
                <a:spcPct val="20000"/>
              </a:spcBef>
              <a:buClr>
                <a:srgbClr val="6EA0B0"/>
              </a:buClr>
              <a:buSzPct val="80000"/>
            </a:pPr>
            <a:r>
              <a:rPr lang="fa-IR" sz="2400" dirty="0">
                <a:solidFill>
                  <a:srgbClr val="0070C0"/>
                </a:solidFill>
                <a:cs typeface="B Nazanin" pitchFamily="2" charset="-78"/>
              </a:rPr>
              <a:t>پرفسور یرواند آبراهیمیان یکی از برجسته ترین محققین تاریخ معاصر ایران و مدرس تاریخ ایران در دانشگاه های پرینستون، آکسفورد، و همچنین کالج باروک دانشگاه نیویورک، وضع زمان حکومت پهلوی را چنین توصیف می کند:</a:t>
            </a:r>
          </a:p>
          <a:p>
            <a:pPr marL="36576" lvl="0" algn="just" rtl="1">
              <a:spcBef>
                <a:spcPct val="20000"/>
              </a:spcBef>
              <a:buClr>
                <a:srgbClr val="6EA0B0"/>
              </a:buClr>
              <a:buSzPct val="80000"/>
            </a:pPr>
            <a:r>
              <a:rPr lang="fa-IR" sz="2400" dirty="0">
                <a:solidFill>
                  <a:srgbClr val="0070C0"/>
                </a:solidFill>
                <a:cs typeface="B Nazanin" pitchFamily="2" charset="-78"/>
              </a:rPr>
              <a:t>«68 درصد بزرگسالان بی سواد بودند و کمتر از 40 درصد کودکان کشور، دوره دبستان را به پایان می رساندند! توزیع نامناسب ثروت موجب شده بود که طبق امار اداره بین المللی کار ایران در ردیف کشورهایی با بیشترین فاصله طبقاتی و نابرابری قرار گیرد، و وضع به لحاظ پزشکی و بهداشت به گونه ای بود که در سیستان و بلوچستان به ازای هر 5311 نفر، یک پزشک وجود داشت، و برای هر 51663 نفر، یک دندانپزشک، و برای هر 27064 نفر یک پرستار!!(ایران بین دو انقلاب، ص549 -553)</a:t>
            </a:r>
          </a:p>
          <a:p>
            <a:pPr marL="36576" algn="just" rtl="1">
              <a:spcBef>
                <a:spcPct val="20000"/>
              </a:spcBef>
              <a:buClr>
                <a:srgbClr val="6EA0B0"/>
              </a:buClr>
              <a:buSzPct val="80000"/>
            </a:pPr>
            <a:endParaRPr lang="fa-IR" sz="2400" dirty="0">
              <a:solidFill>
                <a:srgbClr val="0070C0"/>
              </a:solidFill>
              <a:cs typeface="B Nazanin" pitchFamily="2" charset="-78"/>
            </a:endParaRPr>
          </a:p>
          <a:p>
            <a:pPr marL="36576" algn="just" rtl="1">
              <a:spcBef>
                <a:spcPct val="20000"/>
              </a:spcBef>
              <a:buClr>
                <a:srgbClr val="6EA0B0"/>
              </a:buClr>
              <a:buSzPct val="80000"/>
            </a:pPr>
            <a:r>
              <a:rPr lang="fa-IR" sz="2400" dirty="0">
                <a:solidFill>
                  <a:srgbClr val="0070C0"/>
                </a:solidFill>
                <a:cs typeface="B Nazanin" pitchFamily="2" charset="-78"/>
              </a:rPr>
              <a:t>آقای جان فوران استاد جامعه شناسی دانشگاه کالیفرنیا:</a:t>
            </a:r>
          </a:p>
          <a:p>
            <a:pPr marL="36576" algn="just" rtl="1">
              <a:spcBef>
                <a:spcPct val="20000"/>
              </a:spcBef>
              <a:buClr>
                <a:srgbClr val="6EA0B0"/>
              </a:buClr>
              <a:buSzPct val="80000"/>
            </a:pPr>
            <a:r>
              <a:rPr lang="fa-IR" sz="2400" dirty="0">
                <a:solidFill>
                  <a:srgbClr val="0070C0"/>
                </a:solidFill>
                <a:cs typeface="B Nazanin" pitchFamily="2" charset="-78"/>
              </a:rPr>
              <a:t>«ایران بدترین وضعیت نسبت پزشک به بیمار، و همچنین بالاترین میزان مرگ و میر نوزدان در میان کشورهای خاورمیانه را داشتم»(مقاومت شکننده، ص492)</a:t>
            </a:r>
            <a:endParaRPr lang="fa-IR" sz="2400" dirty="0">
              <a:cs typeface="B Nazanin" pitchFamily="2" charset="-78"/>
            </a:endParaRPr>
          </a:p>
          <a:p>
            <a:pPr marL="36576" lvl="0" algn="just" rtl="1">
              <a:spcBef>
                <a:spcPct val="20000"/>
              </a:spcBef>
              <a:buClr>
                <a:srgbClr val="6EA0B0"/>
              </a:buClr>
              <a:buSzPct val="80000"/>
            </a:pPr>
            <a:endParaRPr lang="fa-IR" sz="2800" dirty="0">
              <a:solidFill>
                <a:prstClr val="white"/>
              </a:solidFill>
              <a:latin typeface="Franklin Gothic Book"/>
              <a:cs typeface="B Nazanin" pitchFamily="2" charset="-78"/>
            </a:endParaRPr>
          </a:p>
        </p:txBody>
      </p:sp>
    </p:spTree>
    <p:extLst>
      <p:ext uri="{BB962C8B-B14F-4D97-AF65-F5344CB8AC3E}">
        <p14:creationId xmlns:p14="http://schemas.microsoft.com/office/powerpoint/2010/main" val="34030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500"/>
                                        <p:tgtEl>
                                          <p:spTgt spid="2">
                                            <p:txEl>
                                              <p:pRg st="4" end="4"/>
                                            </p:txEl>
                                          </p:spTgt>
                                        </p:tgtEl>
                                      </p:cBhvr>
                                    </p:animEffect>
                                    <p:anim calcmode="lin" valueType="num">
                                      <p:cBhvr>
                                        <p:cTn id="20"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5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500"/>
                                        <p:tgtEl>
                                          <p:spTgt spid="2">
                                            <p:txEl>
                                              <p:pRg st="5" end="5"/>
                                            </p:txEl>
                                          </p:spTgt>
                                        </p:tgtEl>
                                      </p:cBhvr>
                                    </p:animEffect>
                                    <p:anim calcmode="lin" valueType="num">
                                      <p:cBhvr>
                                        <p:cTn id="25" dur="1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E6F42D-9949-4564-B119-17B37D616E91}"/>
              </a:ext>
            </a:extLst>
          </p:cNvPr>
          <p:cNvSpPr/>
          <p:nvPr/>
        </p:nvSpPr>
        <p:spPr>
          <a:xfrm>
            <a:off x="-1219200" y="2497976"/>
            <a:ext cx="8153400" cy="1862048"/>
          </a:xfrm>
          <a:prstGeom prst="rect">
            <a:avLst/>
          </a:prstGeom>
        </p:spPr>
        <p:txBody>
          <a:bodyPr wrap="square">
            <a:spAutoFit/>
          </a:bodyPr>
          <a:lstStyle/>
          <a:p>
            <a:pPr marL="457200" indent="-457200" algn="r" rtl="1">
              <a:buFontTx/>
              <a:buChar char="-"/>
            </a:pPr>
            <a:r>
              <a:rPr lang="fa-IR" sz="2300" dirty="0">
                <a:solidFill>
                  <a:srgbClr val="0070C0"/>
                </a:solidFill>
                <a:cs typeface="B Nazanin" panose="00000400000000000000" pitchFamily="2" charset="-78"/>
              </a:rPr>
              <a:t>رتبه 1 چشم پزشکی در خاورمیانه</a:t>
            </a:r>
          </a:p>
          <a:p>
            <a:pPr marL="457200" lvl="0" indent="-457200" algn="r" rtl="1">
              <a:buFontTx/>
              <a:buChar char="-"/>
            </a:pPr>
            <a:r>
              <a:rPr lang="fa-IR" sz="2300" dirty="0">
                <a:solidFill>
                  <a:srgbClr val="0070C0"/>
                </a:solidFill>
                <a:cs typeface="B Nazanin" panose="00000400000000000000" pitchFamily="2" charset="-78"/>
              </a:rPr>
              <a:t>رتبه 1 مغز و اعصاب در خاورمیانه</a:t>
            </a:r>
          </a:p>
          <a:p>
            <a:pPr marL="457200" lvl="0" indent="-457200" algn="r" rtl="1">
              <a:buFontTx/>
              <a:buChar char="-"/>
            </a:pPr>
            <a:r>
              <a:rPr lang="fa-IR" sz="2300" dirty="0">
                <a:solidFill>
                  <a:srgbClr val="0070C0"/>
                </a:solidFill>
                <a:cs typeface="B Nazanin" panose="00000400000000000000" pitchFamily="2" charset="-78"/>
              </a:rPr>
              <a:t>رتبه 1 جراحی قلب کودکان در خاورمیانه</a:t>
            </a:r>
          </a:p>
          <a:p>
            <a:pPr marL="457200" lvl="0" indent="-457200" algn="r" rtl="1">
              <a:buFontTx/>
              <a:buChar char="-"/>
            </a:pPr>
            <a:r>
              <a:rPr lang="fa-IR" sz="2300" dirty="0">
                <a:solidFill>
                  <a:srgbClr val="0070C0"/>
                </a:solidFill>
                <a:cs typeface="B Nazanin" panose="00000400000000000000" pitchFamily="2" charset="-78"/>
              </a:rPr>
              <a:t>رتبه 3 جهان در اهداء و پیوند اعضاء</a:t>
            </a:r>
          </a:p>
          <a:p>
            <a:pPr marL="457200" lvl="0" indent="-457200" algn="r" rtl="1">
              <a:buFontTx/>
              <a:buChar char="-"/>
            </a:pPr>
            <a:r>
              <a:rPr lang="fa-IR" sz="2300" dirty="0">
                <a:solidFill>
                  <a:srgbClr val="0070C0"/>
                </a:solidFill>
                <a:cs typeface="B Nazanin" panose="00000400000000000000" pitchFamily="2" charset="-78"/>
              </a:rPr>
              <a:t>رتبه 1 جهان در پیوند کبد </a:t>
            </a:r>
          </a:p>
        </p:txBody>
      </p:sp>
      <p:sp>
        <p:nvSpPr>
          <p:cNvPr id="3" name="Rectangle 2">
            <a:extLst>
              <a:ext uri="{FF2B5EF4-FFF2-40B4-BE49-F238E27FC236}">
                <a16:creationId xmlns:a16="http://schemas.microsoft.com/office/drawing/2014/main" id="{0E8D1949-B3CD-44CF-B539-2110372B9B14}"/>
              </a:ext>
            </a:extLst>
          </p:cNvPr>
          <p:cNvSpPr/>
          <p:nvPr/>
        </p:nvSpPr>
        <p:spPr>
          <a:xfrm>
            <a:off x="3429000" y="1828800"/>
            <a:ext cx="4754828" cy="523220"/>
          </a:xfrm>
          <a:prstGeom prst="rect">
            <a:avLst/>
          </a:prstGeom>
        </p:spPr>
        <p:txBody>
          <a:bodyPr wrap="none">
            <a:spAutoFit/>
          </a:bodyPr>
          <a:lstStyle/>
          <a:p>
            <a:pPr lvl="0" algn="r" rtl="1"/>
            <a:r>
              <a:rPr lang="fa-IR" sz="2800" b="1" dirty="0">
                <a:solidFill>
                  <a:srgbClr val="0070C0"/>
                </a:solidFill>
                <a:cs typeface="B Nazanin" panose="00000400000000000000" pitchFamily="2" charset="-78"/>
              </a:rPr>
              <a:t>و اما امروز، ایران قطب پزشکی منطقه:</a:t>
            </a:r>
          </a:p>
        </p:txBody>
      </p:sp>
    </p:spTree>
    <p:extLst>
      <p:ext uri="{BB962C8B-B14F-4D97-AF65-F5344CB8AC3E}">
        <p14:creationId xmlns:p14="http://schemas.microsoft.com/office/powerpoint/2010/main" val="80417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304800"/>
            <a:ext cx="9116291" cy="461665"/>
          </a:xfrm>
          <a:prstGeom prst="rect">
            <a:avLst/>
          </a:prstGeom>
        </p:spPr>
        <p:txBody>
          <a:bodyPr wrap="square">
            <a:spAutoFit/>
          </a:bodyPr>
          <a:lstStyle/>
          <a:p>
            <a:pPr marL="420624" indent="-384048" algn="just" rtl="1">
              <a:spcBef>
                <a:spcPct val="20000"/>
              </a:spcBef>
              <a:buClr>
                <a:srgbClr val="6EA0B0"/>
              </a:buClr>
              <a:buSzPct val="80000"/>
              <a:buFont typeface="Wingdings 2"/>
              <a:buChar char=""/>
            </a:pPr>
            <a:r>
              <a:rPr lang="fa-IR" sz="2400" b="1" dirty="0">
                <a:solidFill>
                  <a:srgbClr val="00B050"/>
                </a:solidFill>
                <a:latin typeface="Franklin Gothic Book"/>
                <a:cs typeface="B Nazanin" pitchFamily="2" charset="-78"/>
              </a:rPr>
              <a:t>سطح عدالت اجتماعی</a:t>
            </a:r>
          </a:p>
        </p:txBody>
      </p:sp>
      <p:sp>
        <p:nvSpPr>
          <p:cNvPr id="4" name="Rectangle 3">
            <a:extLst>
              <a:ext uri="{FF2B5EF4-FFF2-40B4-BE49-F238E27FC236}">
                <a16:creationId xmlns:a16="http://schemas.microsoft.com/office/drawing/2014/main" id="{3EA43929-8AE9-4221-B241-0162D19B4A88}"/>
              </a:ext>
            </a:extLst>
          </p:cNvPr>
          <p:cNvSpPr/>
          <p:nvPr/>
        </p:nvSpPr>
        <p:spPr>
          <a:xfrm>
            <a:off x="607255" y="943570"/>
            <a:ext cx="8534400" cy="2646878"/>
          </a:xfrm>
          <a:prstGeom prst="rect">
            <a:avLst/>
          </a:prstGeom>
        </p:spPr>
        <p:txBody>
          <a:bodyPr wrap="square">
            <a:spAutoFit/>
          </a:bodyPr>
          <a:lstStyle/>
          <a:p>
            <a:pPr marL="457200" lvl="0" indent="-457200" algn="r" rtl="1">
              <a:buFontTx/>
              <a:buChar char="-"/>
            </a:pPr>
            <a:r>
              <a:rPr lang="fa-IR" sz="2300" dirty="0">
                <a:solidFill>
                  <a:srgbClr val="0070C0"/>
                </a:solidFill>
                <a:cs typeface="B Nazanin" panose="00000400000000000000" pitchFamily="2" charset="-78"/>
              </a:rPr>
              <a:t>بنابر گزارش سازمان بین المللی کار در دهه 1970 بدترین کشورهای جهان به لحاظ توزیع نابرابر درآمدها(یرواند آبراهیمیان، تاریخ ایران مدرن، ص253)</a:t>
            </a:r>
          </a:p>
          <a:p>
            <a:pPr marL="342900" lvl="0" indent="-342900" algn="r" rtl="1">
              <a:buFontTx/>
              <a:buChar char="-"/>
            </a:pPr>
            <a:r>
              <a:rPr lang="fa-IR" sz="2400" dirty="0">
                <a:solidFill>
                  <a:srgbClr val="0070C0"/>
                </a:solidFill>
                <a:cs typeface="B Nazanin" panose="00000400000000000000" pitchFamily="2" charset="-78"/>
              </a:rPr>
              <a:t>96 درصد روستاها فاقد برق بودند...(مقاومت شکننده، ص477)</a:t>
            </a:r>
          </a:p>
          <a:p>
            <a:pPr marL="342900" lvl="0" indent="-342900" algn="r" rtl="1">
              <a:buFontTx/>
              <a:buChar char="-"/>
            </a:pPr>
            <a:r>
              <a:rPr lang="fa-IR" sz="2400" dirty="0">
                <a:solidFill>
                  <a:srgbClr val="0070C0"/>
                </a:solidFill>
                <a:cs typeface="B Nazanin" panose="00000400000000000000" pitchFamily="2" charset="-78"/>
              </a:rPr>
              <a:t>64 درصد از شهرنشینان در 1352 دچار سوء تغذیه بودند(همان، ص492)</a:t>
            </a:r>
          </a:p>
          <a:p>
            <a:pPr marL="342900" indent="-342900" algn="r" rtl="1">
              <a:buFontTx/>
              <a:buChar char="-"/>
            </a:pPr>
            <a:r>
              <a:rPr lang="fa-IR" sz="2400" dirty="0">
                <a:solidFill>
                  <a:srgbClr val="0070C0"/>
                </a:solidFill>
                <a:cs typeface="B Nazanin" panose="00000400000000000000" pitchFamily="2" charset="-78"/>
              </a:rPr>
              <a:t>فرار مغزها: در سال 1350 شمار پزشکان ایرانی مستقر در نیویورک بیشتر از شهرهای غیر از تهران بود.(تاریخ ایران مدرن، ص253)</a:t>
            </a:r>
            <a:endParaRPr lang="fa-IR" sz="3600" b="1" dirty="0">
              <a:solidFill>
                <a:srgbClr val="0070C0"/>
              </a:solidFill>
              <a:cs typeface="B Nazanin" panose="00000400000000000000" pitchFamily="2" charset="-78"/>
            </a:endParaRPr>
          </a:p>
          <a:p>
            <a:pPr marL="342900" lvl="0" indent="-342900" algn="r" rtl="1">
              <a:buFontTx/>
              <a:buChar char="-"/>
            </a:pPr>
            <a:endParaRPr lang="fa-IR" sz="2400" dirty="0">
              <a:solidFill>
                <a:srgbClr val="0070C0"/>
              </a:solidFill>
              <a:cs typeface="B Nazanin" panose="00000400000000000000" pitchFamily="2" charset="-78"/>
            </a:endParaRPr>
          </a:p>
        </p:txBody>
      </p:sp>
      <p:sp>
        <p:nvSpPr>
          <p:cNvPr id="5" name="Rectangle 4">
            <a:extLst>
              <a:ext uri="{FF2B5EF4-FFF2-40B4-BE49-F238E27FC236}">
                <a16:creationId xmlns:a16="http://schemas.microsoft.com/office/drawing/2014/main" id="{FBDFD0EA-E9DB-4D32-B9B8-798974B96883}"/>
              </a:ext>
            </a:extLst>
          </p:cNvPr>
          <p:cNvSpPr/>
          <p:nvPr/>
        </p:nvSpPr>
        <p:spPr>
          <a:xfrm>
            <a:off x="564415" y="3429000"/>
            <a:ext cx="8354290" cy="3108543"/>
          </a:xfrm>
          <a:prstGeom prst="rect">
            <a:avLst/>
          </a:prstGeom>
        </p:spPr>
        <p:txBody>
          <a:bodyPr wrap="square">
            <a:spAutoFit/>
          </a:bodyPr>
          <a:lstStyle/>
          <a:p>
            <a:pPr marL="36576" lvl="0" algn="just" rtl="1">
              <a:spcBef>
                <a:spcPct val="20000"/>
              </a:spcBef>
              <a:buClr>
                <a:srgbClr val="6EA0B0"/>
              </a:buClr>
              <a:buSzPct val="80000"/>
            </a:pPr>
            <a:r>
              <a:rPr lang="fa-IR" sz="2400" dirty="0">
                <a:solidFill>
                  <a:srgbClr val="FF0000"/>
                </a:solidFill>
                <a:cs typeface="B Nazanin" pitchFamily="2" charset="-78"/>
              </a:rPr>
              <a:t>خانم مینو صمیمی کارمند سفارت سوئیس، و منشی دفتر فرح در خاطراتش می نویسد:</a:t>
            </a:r>
          </a:p>
          <a:p>
            <a:pPr marL="36576" lvl="0" algn="just" rtl="1">
              <a:spcBef>
                <a:spcPct val="20000"/>
              </a:spcBef>
              <a:buClr>
                <a:srgbClr val="6EA0B0"/>
              </a:buClr>
              <a:buSzPct val="80000"/>
            </a:pPr>
            <a:r>
              <a:rPr lang="fa-IR" sz="2000" dirty="0">
                <a:solidFill>
                  <a:srgbClr val="00B0F0"/>
                </a:solidFill>
                <a:cs typeface="B Nazanin" pitchFamily="2" charset="-78"/>
              </a:rPr>
              <a:t>«برای سفرهای تفریحی شاه به سوئیس ما باید دو طبقه از هتل بزرگ «دولدر» را برای اقامت ایشان و 40 نفر از همراهان آماده کرده، و 10 هواپیمای اختصاصی کوچک، و حدود 40 اتومبیل با راننده مورد اعتماد را فراهم می آوردیم و همچنین تدابیر و وسایل لازم برای دو هفته اسکی بازی شاه و ملکه در شهر «سن موریتس» را مهیا می ساختیم.(پشت پرده تخت طاووس، ص74)</a:t>
            </a:r>
          </a:p>
          <a:p>
            <a:pPr marL="36576" lvl="0" algn="just" rtl="1">
              <a:spcBef>
                <a:spcPct val="20000"/>
              </a:spcBef>
              <a:buClr>
                <a:srgbClr val="6EA0B0"/>
              </a:buClr>
              <a:buSzPct val="80000"/>
            </a:pPr>
            <a:endParaRPr lang="fa-IR" sz="2000" dirty="0">
              <a:solidFill>
                <a:srgbClr val="00B0F0"/>
              </a:solidFill>
              <a:cs typeface="B Nazanin" pitchFamily="2" charset="-78"/>
            </a:endParaRPr>
          </a:p>
          <a:p>
            <a:pPr marL="36576" lvl="0" algn="just" rtl="1">
              <a:spcBef>
                <a:spcPct val="20000"/>
              </a:spcBef>
              <a:buClr>
                <a:srgbClr val="6EA0B0"/>
              </a:buClr>
              <a:buSzPct val="80000"/>
            </a:pPr>
            <a:r>
              <a:rPr lang="fa-IR" sz="2000" dirty="0">
                <a:solidFill>
                  <a:srgbClr val="00B0F0"/>
                </a:solidFill>
                <a:cs typeface="B Nazanin" pitchFamily="2" charset="-78"/>
              </a:rPr>
              <a:t>برای دندان درد شاه دندانپزشک سوئیسی مخصوص شاه از سوئیس برای ویزیت او می آمد(همان، ص88) یا برای پماد مخصوص شاه که در سوئیس با همان نام تجاری یافت نشده بود و شاه هم فقط همان نام تجاری را می خواست هواپیمای اختصاصی شاه از سوئیس به لندن رفت تا این پماد را بیاورد.(همان، 86)</a:t>
            </a:r>
          </a:p>
        </p:txBody>
      </p:sp>
    </p:spTree>
    <p:extLst>
      <p:ext uri="{BB962C8B-B14F-4D97-AF65-F5344CB8AC3E}">
        <p14:creationId xmlns:p14="http://schemas.microsoft.com/office/powerpoint/2010/main" val="367902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5F7BB7-C5BE-4CF3-A99E-FC35E134998A}"/>
              </a:ext>
            </a:extLst>
          </p:cNvPr>
          <p:cNvSpPr/>
          <p:nvPr/>
        </p:nvSpPr>
        <p:spPr>
          <a:xfrm>
            <a:off x="616840" y="1371600"/>
            <a:ext cx="8305800" cy="2160591"/>
          </a:xfrm>
          <a:prstGeom prst="rect">
            <a:avLst/>
          </a:prstGeom>
        </p:spPr>
        <p:txBody>
          <a:bodyPr wrap="square">
            <a:spAutoFit/>
          </a:bodyPr>
          <a:lstStyle/>
          <a:p>
            <a:pPr marL="379476" lvl="0" indent="-342900" algn="just" rtl="1">
              <a:spcBef>
                <a:spcPct val="20000"/>
              </a:spcBef>
              <a:buClr>
                <a:srgbClr val="6EA0B0"/>
              </a:buClr>
              <a:buSzPct val="80000"/>
              <a:buFontTx/>
              <a:buChar char="-"/>
            </a:pPr>
            <a:r>
              <a:rPr lang="fa-IR" sz="2400" dirty="0">
                <a:solidFill>
                  <a:srgbClr val="0070C0"/>
                </a:solidFill>
                <a:cs typeface="B Nazanin" pitchFamily="2" charset="-78"/>
              </a:rPr>
              <a:t>در رتبه اول سواد آموزی  بالای 15 سال</a:t>
            </a:r>
          </a:p>
          <a:p>
            <a:pPr marL="379476" lvl="0" indent="-342900" algn="just" rtl="1">
              <a:spcBef>
                <a:spcPct val="20000"/>
              </a:spcBef>
              <a:buClr>
                <a:srgbClr val="6EA0B0"/>
              </a:buClr>
              <a:buSzPct val="80000"/>
              <a:buFontTx/>
              <a:buChar char="-"/>
            </a:pPr>
            <a:r>
              <a:rPr lang="fa-IR" sz="2400" dirty="0">
                <a:solidFill>
                  <a:srgbClr val="0070C0"/>
                </a:solidFill>
                <a:cs typeface="B Nazanin" pitchFamily="2" charset="-78"/>
              </a:rPr>
              <a:t>رتبه اول برق رسانی به روستاها در دنیا</a:t>
            </a:r>
          </a:p>
          <a:p>
            <a:pPr marL="379476" lvl="0" indent="-342900" algn="just" rtl="1">
              <a:spcBef>
                <a:spcPct val="20000"/>
              </a:spcBef>
              <a:buClr>
                <a:srgbClr val="6EA0B0"/>
              </a:buClr>
              <a:buSzPct val="80000"/>
              <a:buFontTx/>
              <a:buChar char="-"/>
            </a:pPr>
            <a:r>
              <a:rPr lang="fa-IR" sz="2400" dirty="0">
                <a:solidFill>
                  <a:srgbClr val="0070C0"/>
                </a:solidFill>
                <a:cs typeface="B Nazanin" pitchFamily="2" charset="-78"/>
              </a:rPr>
              <a:t>کاهش جمعیت زیر فقر از سال 1986 تا سال 2013 از 44/2 درصد به 8/1 درصد که البته از سال 1392 دوباره افزایشی شد(بر اساس نمودار بانک جهانی در سال 2014)</a:t>
            </a:r>
          </a:p>
          <a:p>
            <a:pPr marL="379476" lvl="0" indent="-342900" algn="just" rtl="1">
              <a:spcBef>
                <a:spcPct val="20000"/>
              </a:spcBef>
              <a:buClr>
                <a:srgbClr val="6EA0B0"/>
              </a:buClr>
              <a:buSzPct val="80000"/>
              <a:buFontTx/>
              <a:buChar char="-"/>
            </a:pPr>
            <a:r>
              <a:rPr lang="fa-IR" sz="2400" dirty="0">
                <a:solidFill>
                  <a:srgbClr val="0070C0"/>
                </a:solidFill>
                <a:cs typeface="B Nazanin" pitchFamily="2" charset="-78"/>
              </a:rPr>
              <a:t>و...</a:t>
            </a:r>
            <a:endParaRPr lang="fa-IR" sz="2400" dirty="0">
              <a:solidFill>
                <a:srgbClr val="0070C0"/>
              </a:solidFill>
              <a:latin typeface="Franklin Gothic Book"/>
              <a:cs typeface="B Nazanin" pitchFamily="2" charset="-78"/>
            </a:endParaRPr>
          </a:p>
        </p:txBody>
      </p:sp>
      <p:sp>
        <p:nvSpPr>
          <p:cNvPr id="4" name="Rectangle 3">
            <a:extLst>
              <a:ext uri="{FF2B5EF4-FFF2-40B4-BE49-F238E27FC236}">
                <a16:creationId xmlns:a16="http://schemas.microsoft.com/office/drawing/2014/main" id="{FA090429-C075-4DCC-9B94-620075EFD099}"/>
              </a:ext>
            </a:extLst>
          </p:cNvPr>
          <p:cNvSpPr/>
          <p:nvPr/>
        </p:nvSpPr>
        <p:spPr>
          <a:xfrm>
            <a:off x="419100" y="3664259"/>
            <a:ext cx="8305800" cy="2185214"/>
          </a:xfrm>
          <a:prstGeom prst="rect">
            <a:avLst/>
          </a:prstGeom>
        </p:spPr>
        <p:txBody>
          <a:bodyPr wrap="square">
            <a:spAutoFit/>
          </a:bodyPr>
          <a:lstStyle/>
          <a:p>
            <a:pPr marL="36576" lvl="0" algn="just" rtl="1">
              <a:spcBef>
                <a:spcPct val="20000"/>
              </a:spcBef>
              <a:buClr>
                <a:srgbClr val="6EA0B0"/>
              </a:buClr>
              <a:buSzPct val="80000"/>
            </a:pPr>
            <a:r>
              <a:rPr lang="fa-IR" sz="2400" dirty="0">
                <a:solidFill>
                  <a:srgbClr val="0070C0"/>
                </a:solidFill>
                <a:latin typeface="Franklin Gothic Book"/>
                <a:cs typeface="B Nazanin" pitchFamily="2" charset="-78"/>
              </a:rPr>
              <a:t>مقام معظم رهبری در تبیین گوشه ای از این تفاوت رفتار انقلاب با حکومت پهلوی می فرمایند:</a:t>
            </a:r>
          </a:p>
          <a:p>
            <a:pPr marL="36576" lvl="0" algn="just" rtl="1">
              <a:spcBef>
                <a:spcPct val="20000"/>
              </a:spcBef>
              <a:buClr>
                <a:srgbClr val="6EA0B0"/>
              </a:buClr>
              <a:buSzPct val="80000"/>
            </a:pPr>
            <a:r>
              <a:rPr lang="fa-IR" sz="2000" dirty="0">
                <a:solidFill>
                  <a:srgbClr val="0070C0"/>
                </a:solidFill>
                <a:latin typeface="Franklin Gothic Book"/>
                <a:cs typeface="B Nazanin" pitchFamily="2" charset="-78"/>
              </a:rPr>
              <a:t>«مقدار پولی که در تمام طول پنج سالِ آخر رژیم گذشته- که بهترین سالها از لحاظ مالی بوده و دولت آن روز پول زیادی داشته است- در این استان خرج شده، یک چهلم مقداری است که جمهوری اسلامی در کمتر از آن مدت، در این استان خرج کرده است.»</a:t>
            </a:r>
          </a:p>
          <a:p>
            <a:pPr marL="36576" lvl="0" algn="just" rtl="1">
              <a:spcBef>
                <a:spcPct val="20000"/>
              </a:spcBef>
              <a:buClr>
                <a:srgbClr val="6EA0B0"/>
              </a:buClr>
              <a:buSzPct val="80000"/>
            </a:pPr>
            <a:r>
              <a:rPr lang="fa-IR" sz="2000" dirty="0">
                <a:solidFill>
                  <a:srgbClr val="0070C0"/>
                </a:solidFill>
                <a:latin typeface="Franklin Gothic Book"/>
                <a:cs typeface="B Nazanin" pitchFamily="2" charset="-78"/>
              </a:rPr>
              <a:t>(بیانات در دیدار مردم یاسوج، ۱۳۷۳/۰۳/۱۷)</a:t>
            </a:r>
          </a:p>
        </p:txBody>
      </p:sp>
      <p:sp>
        <p:nvSpPr>
          <p:cNvPr id="5" name="Rectangle 4">
            <a:extLst>
              <a:ext uri="{FF2B5EF4-FFF2-40B4-BE49-F238E27FC236}">
                <a16:creationId xmlns:a16="http://schemas.microsoft.com/office/drawing/2014/main" id="{F087643C-6F65-498D-9598-D7B01A5FDF63}"/>
              </a:ext>
            </a:extLst>
          </p:cNvPr>
          <p:cNvSpPr/>
          <p:nvPr/>
        </p:nvSpPr>
        <p:spPr>
          <a:xfrm>
            <a:off x="3962400" y="737414"/>
            <a:ext cx="4572000" cy="523220"/>
          </a:xfrm>
          <a:prstGeom prst="rect">
            <a:avLst/>
          </a:prstGeom>
        </p:spPr>
        <p:txBody>
          <a:bodyPr>
            <a:spAutoFit/>
          </a:bodyPr>
          <a:lstStyle/>
          <a:p>
            <a:pPr lvl="0" algn="r" rtl="1"/>
            <a:r>
              <a:rPr lang="fa-IR" sz="2800" b="1" dirty="0">
                <a:solidFill>
                  <a:srgbClr val="0070C0"/>
                </a:solidFill>
                <a:cs typeface="B Nazanin" panose="00000400000000000000" pitchFamily="2" charset="-78"/>
              </a:rPr>
              <a:t>و اما امروز:</a:t>
            </a:r>
          </a:p>
        </p:txBody>
      </p:sp>
    </p:spTree>
    <p:extLst>
      <p:ext uri="{BB962C8B-B14F-4D97-AF65-F5344CB8AC3E}">
        <p14:creationId xmlns:p14="http://schemas.microsoft.com/office/powerpoint/2010/main" val="42642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9273"/>
            <a:ext cx="6019800" cy="646331"/>
          </a:xfrm>
          <a:prstGeom prst="rect">
            <a:avLst/>
          </a:prstGeom>
        </p:spPr>
        <p:txBody>
          <a:bodyPr wrap="square">
            <a:spAutoFit/>
          </a:bodyPr>
          <a:lstStyle/>
          <a:p>
            <a:pPr algn="r" rtl="1"/>
            <a:r>
              <a:rPr lang="fa-IR" sz="3600" dirty="0">
                <a:solidFill>
                  <a:srgbClr val="00B050"/>
                </a:solidFill>
                <a:latin typeface="Franklin Gothic Book"/>
                <a:ea typeface="+mj-ea"/>
                <a:cs typeface="B Nazanin" pitchFamily="2" charset="-78"/>
              </a:rPr>
              <a:t>شرط سوم</a:t>
            </a:r>
            <a:r>
              <a:rPr lang="fa-IR" sz="3600" dirty="0">
                <a:solidFill>
                  <a:prstClr val="white"/>
                </a:solidFill>
                <a:latin typeface="Franklin Gothic Book"/>
                <a:ea typeface="+mj-ea"/>
                <a:cs typeface="B Nazanin" pitchFamily="2" charset="-78"/>
              </a:rPr>
              <a:t>: </a:t>
            </a:r>
            <a:r>
              <a:rPr lang="fa-IR" sz="3600" dirty="0">
                <a:latin typeface="Franklin Gothic Book"/>
                <a:ea typeface="+mj-ea"/>
                <a:cs typeface="B Nazanin" pitchFamily="2" charset="-78"/>
              </a:rPr>
              <a:t>مقایسه در شرایط برابر</a:t>
            </a:r>
            <a:endParaRPr lang="en-US" sz="1600" dirty="0"/>
          </a:p>
        </p:txBody>
      </p:sp>
      <p:sp>
        <p:nvSpPr>
          <p:cNvPr id="4" name="Content Placeholder 2"/>
          <p:cNvSpPr txBox="1">
            <a:spLocks/>
          </p:cNvSpPr>
          <p:nvPr/>
        </p:nvSpPr>
        <p:spPr>
          <a:xfrm>
            <a:off x="457200" y="1828800"/>
            <a:ext cx="8839200" cy="1727628"/>
          </a:xfrm>
          <a:prstGeom prst="rect">
            <a:avLst/>
          </a:prstGeom>
        </p:spPr>
        <p:txBody>
          <a:bodyPr>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just" rtl="1"/>
            <a:r>
              <a:rPr lang="fa-IR" sz="2800" dirty="0">
                <a:solidFill>
                  <a:srgbClr val="0070C0"/>
                </a:solidFill>
                <a:cs typeface="B Nazanin" pitchFamily="2" charset="-78"/>
              </a:rPr>
              <a:t>شرط هر مقایسه ای، تساوی و برابری شرایط طرفین است، اگر قرار است ایران با کشورهایی چون آمریکا، آلمان، ژاپن، و کره مقایسه شود، آنها باید در شرایط ایران تصور شوند...</a:t>
            </a:r>
          </a:p>
        </p:txBody>
      </p:sp>
      <p:sp>
        <p:nvSpPr>
          <p:cNvPr id="3" name="Rectangle 2"/>
          <p:cNvSpPr/>
          <p:nvPr/>
        </p:nvSpPr>
        <p:spPr>
          <a:xfrm>
            <a:off x="304801" y="3556428"/>
            <a:ext cx="8839199" cy="1384995"/>
          </a:xfrm>
          <a:prstGeom prst="rect">
            <a:avLst/>
          </a:prstGeom>
        </p:spPr>
        <p:txBody>
          <a:bodyPr wrap="square">
            <a:spAutoFit/>
          </a:bodyPr>
          <a:lstStyle/>
          <a:p>
            <a:pPr marL="36576" lvl="0" algn="just" rtl="1"/>
            <a:endParaRPr lang="fa-IR" sz="2800" dirty="0">
              <a:solidFill>
                <a:srgbClr val="00B050"/>
              </a:solidFill>
              <a:cs typeface="B Nazanin" pitchFamily="2" charset="-78"/>
            </a:endParaRPr>
          </a:p>
          <a:p>
            <a:pPr marL="36576" lvl="0" algn="just" rtl="1"/>
            <a:r>
              <a:rPr lang="fa-IR" sz="2800" dirty="0">
                <a:solidFill>
                  <a:srgbClr val="FF0000"/>
                </a:solidFill>
                <a:cs typeface="B Nazanin" pitchFamily="2" charset="-78"/>
              </a:rPr>
              <a:t>تمامی پیشرفت هایی که در جمهوری اسلامی حاصل شده در شرایطی کاملا نابرابر اتفاق افتاده است:</a:t>
            </a:r>
          </a:p>
        </p:txBody>
      </p:sp>
    </p:spTree>
    <p:extLst>
      <p:ext uri="{BB962C8B-B14F-4D97-AF65-F5344CB8AC3E}">
        <p14:creationId xmlns:p14="http://schemas.microsoft.com/office/powerpoint/2010/main" val="8553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4CD00-BFFB-4607-B0C5-2A4795F42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007" y="990600"/>
            <a:ext cx="2919779" cy="3057721"/>
          </a:xfrm>
          <a:prstGeom prst="rect">
            <a:avLst/>
          </a:prstGeom>
        </p:spPr>
      </p:pic>
      <p:sp>
        <p:nvSpPr>
          <p:cNvPr id="4" name="Rectangle 3">
            <a:extLst>
              <a:ext uri="{FF2B5EF4-FFF2-40B4-BE49-F238E27FC236}">
                <a16:creationId xmlns:a16="http://schemas.microsoft.com/office/drawing/2014/main" id="{F7A9A28E-D67A-4E41-8AEB-7D2300A17680}"/>
              </a:ext>
            </a:extLst>
          </p:cNvPr>
          <p:cNvSpPr/>
          <p:nvPr/>
        </p:nvSpPr>
        <p:spPr>
          <a:xfrm>
            <a:off x="4305300" y="1555331"/>
            <a:ext cx="4162426" cy="2492990"/>
          </a:xfrm>
          <a:prstGeom prst="rect">
            <a:avLst/>
          </a:prstGeom>
        </p:spPr>
        <p:txBody>
          <a:bodyPr wrap="square">
            <a:spAutoFit/>
          </a:bodyPr>
          <a:lstStyle/>
          <a:p>
            <a:pPr algn="r" rtl="1"/>
            <a:r>
              <a:rPr lang="fa-IR" sz="2300" b="1" dirty="0">
                <a:solidFill>
                  <a:srgbClr val="0070C0"/>
                </a:solidFill>
                <a:latin typeface="Franklin Gothic Book"/>
                <a:cs typeface="B Nazanin" pitchFamily="2" charset="-78"/>
              </a:rPr>
              <a:t>سوزان مالونی </a:t>
            </a:r>
          </a:p>
          <a:p>
            <a:pPr algn="r" rtl="1"/>
            <a:r>
              <a:rPr lang="fa-IR" sz="2300" dirty="0">
                <a:solidFill>
                  <a:srgbClr val="0070C0"/>
                </a:solidFill>
                <a:latin typeface="Franklin Gothic Book"/>
                <a:cs typeface="B Nazanin" pitchFamily="2" charset="-78"/>
              </a:rPr>
              <a:t>معاون موسسه بروکینگز و مدیر برنامه سیاست خارجی خاورمیانه</a:t>
            </a:r>
          </a:p>
          <a:p>
            <a:pPr algn="r" rtl="1"/>
            <a:r>
              <a:rPr lang="fa-IR" sz="2300" dirty="0">
                <a:solidFill>
                  <a:srgbClr val="0070C0"/>
                </a:solidFill>
                <a:latin typeface="Franklin Gothic Book"/>
                <a:cs typeface="B Nazanin" pitchFamily="2" charset="-78"/>
              </a:rPr>
              <a:t>در کتاب «ایران و اقتصاد سیاسی ایران:</a:t>
            </a:r>
          </a:p>
          <a:p>
            <a:pPr algn="r" rtl="1"/>
            <a:r>
              <a:rPr lang="fa-IR" sz="2300" dirty="0">
                <a:solidFill>
                  <a:srgbClr val="0070C0"/>
                </a:solidFill>
                <a:latin typeface="Franklin Gothic Book"/>
                <a:cs typeface="B Nazanin" pitchFamily="2" charset="-78"/>
              </a:rPr>
              <a:t>خسارت ایران در جنگ </a:t>
            </a:r>
            <a:r>
              <a:rPr lang="fa-IR" sz="2300" dirty="0">
                <a:solidFill>
                  <a:srgbClr val="FF0000"/>
                </a:solidFill>
                <a:latin typeface="Franklin Gothic Book"/>
                <a:cs typeface="B Nazanin" pitchFamily="2" charset="-78"/>
              </a:rPr>
              <a:t>592 میلیارد دلار</a:t>
            </a:r>
            <a:r>
              <a:rPr lang="fa-IR" sz="2300" dirty="0">
                <a:solidFill>
                  <a:srgbClr val="0070C0"/>
                </a:solidFill>
                <a:latin typeface="Franklin Gothic Book"/>
                <a:cs typeface="B Nazanin" pitchFamily="2" charset="-78"/>
              </a:rPr>
              <a:t> بوده است.</a:t>
            </a:r>
          </a:p>
          <a:p>
            <a:pPr algn="r" rtl="1"/>
            <a:endParaRPr lang="fa-IR" dirty="0"/>
          </a:p>
        </p:txBody>
      </p:sp>
      <p:sp>
        <p:nvSpPr>
          <p:cNvPr id="5" name="Rectangle 4">
            <a:extLst>
              <a:ext uri="{FF2B5EF4-FFF2-40B4-BE49-F238E27FC236}">
                <a16:creationId xmlns:a16="http://schemas.microsoft.com/office/drawing/2014/main" id="{24381C8F-3927-4841-9F62-AEF93A79C5CF}"/>
              </a:ext>
            </a:extLst>
          </p:cNvPr>
          <p:cNvSpPr/>
          <p:nvPr/>
        </p:nvSpPr>
        <p:spPr>
          <a:xfrm>
            <a:off x="285090" y="4015215"/>
            <a:ext cx="8573820" cy="800219"/>
          </a:xfrm>
          <a:prstGeom prst="rect">
            <a:avLst/>
          </a:prstGeom>
        </p:spPr>
        <p:txBody>
          <a:bodyPr wrap="square">
            <a:spAutoFit/>
          </a:bodyPr>
          <a:lstStyle/>
          <a:p>
            <a:pPr algn="r" rtl="1"/>
            <a:r>
              <a:rPr lang="fa-IR" sz="2300" dirty="0">
                <a:solidFill>
                  <a:srgbClr val="0070C0"/>
                </a:solidFill>
                <a:latin typeface="Franklin Gothic Book"/>
                <a:cs typeface="B Nazanin" pitchFamily="2" charset="-78"/>
              </a:rPr>
              <a:t>بودجه نفتی در تمام 8 سال جنگ 89 میلیارد دلار</a:t>
            </a:r>
          </a:p>
          <a:p>
            <a:pPr algn="r" rtl="1"/>
            <a:r>
              <a:rPr lang="fa-IR" sz="2300" dirty="0">
                <a:solidFill>
                  <a:srgbClr val="0070C0"/>
                </a:solidFill>
                <a:latin typeface="Franklin Gothic Book"/>
                <a:cs typeface="B Nazanin" pitchFamily="2" charset="-78"/>
              </a:rPr>
              <a:t>بودجه نفتی ایران از اول انقلاب تا پایان دولت خاتمی زیر 500 میلیارد دلار بوده است</a:t>
            </a:r>
          </a:p>
        </p:txBody>
      </p:sp>
      <p:sp>
        <p:nvSpPr>
          <p:cNvPr id="6" name="Rectangle 5">
            <a:extLst>
              <a:ext uri="{FF2B5EF4-FFF2-40B4-BE49-F238E27FC236}">
                <a16:creationId xmlns:a16="http://schemas.microsoft.com/office/drawing/2014/main" id="{D76F65A7-275D-4263-BCDC-B76548CECC4B}"/>
              </a:ext>
            </a:extLst>
          </p:cNvPr>
          <p:cNvSpPr/>
          <p:nvPr/>
        </p:nvSpPr>
        <p:spPr>
          <a:xfrm>
            <a:off x="2334284" y="143202"/>
            <a:ext cx="6524626" cy="584775"/>
          </a:xfrm>
          <a:prstGeom prst="rect">
            <a:avLst/>
          </a:prstGeom>
        </p:spPr>
        <p:txBody>
          <a:bodyPr wrap="square">
            <a:spAutoFit/>
          </a:bodyPr>
          <a:lstStyle/>
          <a:p>
            <a:pPr algn="r" rtl="1"/>
            <a:r>
              <a:rPr lang="fa-IR" sz="3200" b="1" dirty="0">
                <a:solidFill>
                  <a:srgbClr val="0070C0"/>
                </a:solidFill>
                <a:latin typeface="Franklin Gothic Book"/>
                <a:cs typeface="B Nazanin" pitchFamily="2" charset="-78"/>
              </a:rPr>
              <a:t>جنگ سخت</a:t>
            </a:r>
          </a:p>
        </p:txBody>
      </p:sp>
      <p:sp>
        <p:nvSpPr>
          <p:cNvPr id="7" name="Rectangle 6">
            <a:extLst>
              <a:ext uri="{FF2B5EF4-FFF2-40B4-BE49-F238E27FC236}">
                <a16:creationId xmlns:a16="http://schemas.microsoft.com/office/drawing/2014/main" id="{28D9AA13-6526-4216-B227-F6E09FF424C2}"/>
              </a:ext>
            </a:extLst>
          </p:cNvPr>
          <p:cNvSpPr/>
          <p:nvPr/>
        </p:nvSpPr>
        <p:spPr>
          <a:xfrm>
            <a:off x="4572000" y="990600"/>
            <a:ext cx="3629026" cy="723275"/>
          </a:xfrm>
          <a:prstGeom prst="rect">
            <a:avLst/>
          </a:prstGeom>
        </p:spPr>
        <p:txBody>
          <a:bodyPr wrap="square">
            <a:spAutoFit/>
          </a:bodyPr>
          <a:lstStyle/>
          <a:p>
            <a:pPr algn="r" rtl="1"/>
            <a:r>
              <a:rPr lang="fa-IR" sz="2300" b="1" dirty="0">
                <a:solidFill>
                  <a:srgbClr val="FF0000"/>
                </a:solidFill>
                <a:latin typeface="Franklin Gothic Book"/>
                <a:cs typeface="B Nazanin" pitchFamily="2" charset="-78"/>
              </a:rPr>
              <a:t>8 سال جنگ تحمیلی</a:t>
            </a:r>
          </a:p>
          <a:p>
            <a:pPr algn="r" rtl="1"/>
            <a:endParaRPr lang="fa-IR" dirty="0"/>
          </a:p>
        </p:txBody>
      </p:sp>
      <p:sp>
        <p:nvSpPr>
          <p:cNvPr id="8" name="Rectangle 7">
            <a:extLst>
              <a:ext uri="{FF2B5EF4-FFF2-40B4-BE49-F238E27FC236}">
                <a16:creationId xmlns:a16="http://schemas.microsoft.com/office/drawing/2014/main" id="{5075CD19-34C7-478F-8688-F0A1531BE72F}"/>
              </a:ext>
            </a:extLst>
          </p:cNvPr>
          <p:cNvSpPr/>
          <p:nvPr/>
        </p:nvSpPr>
        <p:spPr>
          <a:xfrm>
            <a:off x="4038600" y="5249295"/>
            <a:ext cx="3629026" cy="1785104"/>
          </a:xfrm>
          <a:prstGeom prst="rect">
            <a:avLst/>
          </a:prstGeom>
        </p:spPr>
        <p:txBody>
          <a:bodyPr wrap="square">
            <a:spAutoFit/>
          </a:bodyPr>
          <a:lstStyle/>
          <a:p>
            <a:pPr marL="342900" indent="-342900" algn="r" rtl="1">
              <a:buFontTx/>
              <a:buChar char="-"/>
            </a:pPr>
            <a:r>
              <a:rPr lang="fa-IR" sz="2300" dirty="0">
                <a:solidFill>
                  <a:srgbClr val="0070C0"/>
                </a:solidFill>
                <a:latin typeface="Franklin Gothic Book"/>
                <a:cs typeface="B Nazanin" pitchFamily="2" charset="-78"/>
              </a:rPr>
              <a:t>3500 هواپیمای بمب فکنو نابودی 87 شهر...</a:t>
            </a:r>
          </a:p>
          <a:p>
            <a:pPr marL="342900" indent="-342900" algn="r" rtl="1">
              <a:buFontTx/>
              <a:buChar char="-"/>
            </a:pPr>
            <a:r>
              <a:rPr lang="fa-IR" sz="2300" dirty="0">
                <a:solidFill>
                  <a:srgbClr val="0070C0"/>
                </a:solidFill>
                <a:latin typeface="Franklin Gothic Book"/>
                <a:cs typeface="B Nazanin" pitchFamily="2" charset="-78"/>
              </a:rPr>
              <a:t>570 بار بمباران شیمیایی</a:t>
            </a:r>
          </a:p>
          <a:p>
            <a:pPr marL="342900" indent="-342900" algn="r" rtl="1">
              <a:buFontTx/>
              <a:buChar char="-"/>
            </a:pPr>
            <a:r>
              <a:rPr lang="fa-IR" sz="2300" dirty="0">
                <a:solidFill>
                  <a:srgbClr val="0070C0"/>
                </a:solidFill>
                <a:latin typeface="Franklin Gothic Book"/>
                <a:cs typeface="B Nazanin" pitchFamily="2" charset="-78"/>
              </a:rPr>
              <a:t>و....</a:t>
            </a:r>
          </a:p>
          <a:p>
            <a:pPr algn="r" rtl="1"/>
            <a:endParaRPr lang="fa-IR" dirty="0"/>
          </a:p>
        </p:txBody>
      </p:sp>
    </p:spTree>
    <p:extLst>
      <p:ext uri="{BB962C8B-B14F-4D97-AF65-F5344CB8AC3E}">
        <p14:creationId xmlns:p14="http://schemas.microsoft.com/office/powerpoint/2010/main" val="36283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1000"/>
                                        <p:tgtEl>
                                          <p:spTgt spid="8">
                                            <p:txEl>
                                              <p:pRg st="1" end="1"/>
                                            </p:txEl>
                                          </p:spTgt>
                                        </p:tgtEl>
                                      </p:cBhvr>
                                    </p:animEffect>
                                    <p:anim calcmode="lin" valueType="num">
                                      <p:cBhvr>
                                        <p:cTn id="4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fade">
                                      <p:cBhvr>
                                        <p:cTn id="45" dur="1000"/>
                                        <p:tgtEl>
                                          <p:spTgt spid="8">
                                            <p:txEl>
                                              <p:pRg st="2" end="2"/>
                                            </p:txEl>
                                          </p:spTgt>
                                        </p:tgtEl>
                                      </p:cBhvr>
                                    </p:animEffect>
                                    <p:anim calcmode="lin" valueType="num">
                                      <p:cBhvr>
                                        <p:cTn id="4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381C8F-3927-4841-9F62-AEF93A79C5CF}"/>
              </a:ext>
            </a:extLst>
          </p:cNvPr>
          <p:cNvSpPr/>
          <p:nvPr/>
        </p:nvSpPr>
        <p:spPr>
          <a:xfrm>
            <a:off x="285090" y="2362200"/>
            <a:ext cx="8573820" cy="2994666"/>
          </a:xfrm>
          <a:prstGeom prst="rect">
            <a:avLst/>
          </a:prstGeom>
        </p:spPr>
        <p:txBody>
          <a:bodyPr wrap="square">
            <a:spAutoFit/>
          </a:bodyPr>
          <a:lstStyle/>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cs typeface="B Nazanin" pitchFamily="2" charset="-78"/>
              </a:rPr>
              <a:t>شدیدترین تحریم ها اعم از علمی، بانکی، نفتی، تسلیحاتی، و غیره در طول عمر انقلاب</a:t>
            </a:r>
          </a:p>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cs typeface="B Nazanin" pitchFamily="2" charset="-78"/>
              </a:rPr>
              <a:t>حمایت تمام قد از گروهک های تروریستی، جدایی طلب، و مخالفین انقلاب</a:t>
            </a:r>
          </a:p>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cs typeface="B Nazanin" pitchFamily="2" charset="-78"/>
              </a:rPr>
              <a:t>بیش از 17000 شهید ترور</a:t>
            </a:r>
          </a:p>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cs typeface="B Nazanin" pitchFamily="2" charset="-78"/>
              </a:rPr>
              <a:t>ترور دانشمندان و نخبگان علمی </a:t>
            </a:r>
          </a:p>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cs typeface="B Nazanin" pitchFamily="2" charset="-78"/>
              </a:rPr>
              <a:t>کشف بیش از 70 درصد تریاک جهان در ایران</a:t>
            </a:r>
          </a:p>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cs typeface="B Nazanin" pitchFamily="2" charset="-78"/>
              </a:rPr>
              <a:t>بیشترین خنثی سازی عملیات هواپیماربایی</a:t>
            </a:r>
          </a:p>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cs typeface="B Nazanin" pitchFamily="2" charset="-78"/>
              </a:rPr>
              <a:t>و...</a:t>
            </a:r>
          </a:p>
        </p:txBody>
      </p:sp>
      <p:sp>
        <p:nvSpPr>
          <p:cNvPr id="6" name="Rectangle 5">
            <a:extLst>
              <a:ext uri="{FF2B5EF4-FFF2-40B4-BE49-F238E27FC236}">
                <a16:creationId xmlns:a16="http://schemas.microsoft.com/office/drawing/2014/main" id="{D76F65A7-275D-4263-BCDC-B76548CECC4B}"/>
              </a:ext>
            </a:extLst>
          </p:cNvPr>
          <p:cNvSpPr/>
          <p:nvPr/>
        </p:nvSpPr>
        <p:spPr>
          <a:xfrm>
            <a:off x="2334284" y="692512"/>
            <a:ext cx="6524626" cy="584775"/>
          </a:xfrm>
          <a:prstGeom prst="rect">
            <a:avLst/>
          </a:prstGeom>
        </p:spPr>
        <p:txBody>
          <a:bodyPr wrap="square">
            <a:spAutoFit/>
          </a:bodyPr>
          <a:lstStyle/>
          <a:p>
            <a:pPr algn="r" rtl="1"/>
            <a:r>
              <a:rPr lang="fa-IR" sz="3200" b="1" dirty="0">
                <a:solidFill>
                  <a:srgbClr val="0070C0"/>
                </a:solidFill>
                <a:latin typeface="Franklin Gothic Book"/>
                <a:cs typeface="B Nazanin" pitchFamily="2" charset="-78"/>
              </a:rPr>
              <a:t>جنگ سخت</a:t>
            </a:r>
          </a:p>
        </p:txBody>
      </p:sp>
      <p:sp>
        <p:nvSpPr>
          <p:cNvPr id="7" name="Rectangle 6">
            <a:extLst>
              <a:ext uri="{FF2B5EF4-FFF2-40B4-BE49-F238E27FC236}">
                <a16:creationId xmlns:a16="http://schemas.microsoft.com/office/drawing/2014/main" id="{28D9AA13-6526-4216-B227-F6E09FF424C2}"/>
              </a:ext>
            </a:extLst>
          </p:cNvPr>
          <p:cNvSpPr/>
          <p:nvPr/>
        </p:nvSpPr>
        <p:spPr>
          <a:xfrm>
            <a:off x="4724400" y="1638925"/>
            <a:ext cx="3629026" cy="723275"/>
          </a:xfrm>
          <a:prstGeom prst="rect">
            <a:avLst/>
          </a:prstGeom>
        </p:spPr>
        <p:txBody>
          <a:bodyPr wrap="square">
            <a:spAutoFit/>
          </a:bodyPr>
          <a:lstStyle/>
          <a:p>
            <a:pPr algn="r" rtl="1"/>
            <a:r>
              <a:rPr lang="fa-IR" sz="2300" b="1" dirty="0">
                <a:solidFill>
                  <a:srgbClr val="FF0000"/>
                </a:solidFill>
                <a:latin typeface="Franklin Gothic Book"/>
                <a:cs typeface="B Nazanin" pitchFamily="2" charset="-78"/>
              </a:rPr>
              <a:t>سایر ابعاد امنیتی</a:t>
            </a:r>
          </a:p>
          <a:p>
            <a:pPr algn="r" rtl="1"/>
            <a:endParaRPr lang="fa-IR" dirty="0"/>
          </a:p>
        </p:txBody>
      </p:sp>
    </p:spTree>
    <p:extLst>
      <p:ext uri="{BB962C8B-B14F-4D97-AF65-F5344CB8AC3E}">
        <p14:creationId xmlns:p14="http://schemas.microsoft.com/office/powerpoint/2010/main" val="7527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719161-7B1D-47BE-B4A0-3F367182220D}"/>
              </a:ext>
            </a:extLst>
          </p:cNvPr>
          <p:cNvSpPr/>
          <p:nvPr/>
        </p:nvSpPr>
        <p:spPr>
          <a:xfrm>
            <a:off x="3370084" y="2687887"/>
            <a:ext cx="5495109" cy="4370427"/>
          </a:xfrm>
          <a:prstGeom prst="rect">
            <a:avLst/>
          </a:prstGeom>
        </p:spPr>
        <p:txBody>
          <a:bodyPr wrap="square">
            <a:spAutoFit/>
          </a:bodyPr>
          <a:lstStyle/>
          <a:p>
            <a:pPr marL="457200" indent="-457200" algn="r" rtl="1">
              <a:buFontTx/>
              <a:buChar char="-"/>
            </a:pPr>
            <a:r>
              <a:rPr lang="fa-IR" sz="2300" b="1" dirty="0">
                <a:solidFill>
                  <a:srgbClr val="0070C0"/>
                </a:solidFill>
                <a:cs typeface="B Nazanin" panose="00000400000000000000" pitchFamily="2" charset="-78"/>
              </a:rPr>
              <a:t>یوزی رابین مدیر اسبق برنامه موشکی اسرائیل</a:t>
            </a:r>
          </a:p>
          <a:p>
            <a:pPr lvl="0" algn="r" rtl="1"/>
            <a:endParaRPr lang="fa-IR" sz="2300" b="1" dirty="0">
              <a:solidFill>
                <a:srgbClr val="0070C0"/>
              </a:solidFill>
              <a:cs typeface="B Nazanin" panose="00000400000000000000" pitchFamily="2" charset="-78"/>
            </a:endParaRPr>
          </a:p>
          <a:p>
            <a:pPr lvl="0" algn="r" rtl="1"/>
            <a:r>
              <a:rPr lang="fa-IR" sz="2300" dirty="0">
                <a:solidFill>
                  <a:srgbClr val="0070C0"/>
                </a:solidFill>
                <a:cs typeface="B Nazanin" panose="00000400000000000000" pitchFamily="2" charset="-78"/>
              </a:rPr>
              <a:t>"این یک دستاورد بزرگ مهندسی برای ایرانی‌ها است. این یک کپی نیست. من از لحاظ تکنیکی به‌احترام افرادی که این کار را انجام دادند کلاه از سر برمی‌دارم و به آنها احترام می‌گزارم".</a:t>
            </a:r>
          </a:p>
          <a:p>
            <a:pPr lvl="0" algn="r" rtl="1"/>
            <a:r>
              <a:rPr lang="fa-IR" sz="2300" dirty="0">
                <a:solidFill>
                  <a:srgbClr val="0070C0"/>
                </a:solidFill>
                <a:cs typeface="B Nazanin" panose="00000400000000000000" pitchFamily="2" charset="-78"/>
              </a:rPr>
              <a:t>"ایران در این بخش در سطح قدرتهای جهانی عمل می‌کند".</a:t>
            </a:r>
          </a:p>
          <a:p>
            <a:pPr lvl="0" algn="r" rtl="1"/>
            <a:r>
              <a:rPr lang="fa-IR" sz="2300" dirty="0">
                <a:solidFill>
                  <a:srgbClr val="FF0000"/>
                </a:solidFill>
                <a:cs typeface="B Nazanin" panose="00000400000000000000" pitchFamily="2" charset="-78"/>
              </a:rPr>
              <a:t>"ایران این دستاوردهای موشکی را در شرایط تحریم به‌دست آورده است تصور کنید اگر این کشور تحریم نباشد به چه سطحی ارتقا پیدا می کند"</a:t>
            </a:r>
          </a:p>
          <a:p>
            <a:pPr lvl="0" algn="r" rtl="1"/>
            <a:endParaRPr lang="fa-IR" sz="2400" b="1" dirty="0">
              <a:solidFill>
                <a:srgbClr val="0070C0"/>
              </a:solidFill>
              <a:cs typeface="B Nazanin" panose="00000400000000000000" pitchFamily="2" charset="-78"/>
            </a:endParaRPr>
          </a:p>
          <a:p>
            <a:pPr lvl="0" algn="r" rtl="1"/>
            <a:endParaRPr lang="fa-IR" sz="2400" b="1" dirty="0">
              <a:solidFill>
                <a:srgbClr val="0070C0"/>
              </a:solidFill>
              <a:cs typeface="B Nazanin" panose="00000400000000000000" pitchFamily="2" charset="-78"/>
            </a:endParaRPr>
          </a:p>
        </p:txBody>
      </p:sp>
      <p:sp>
        <p:nvSpPr>
          <p:cNvPr id="3" name="Rectangle 2">
            <a:extLst>
              <a:ext uri="{FF2B5EF4-FFF2-40B4-BE49-F238E27FC236}">
                <a16:creationId xmlns:a16="http://schemas.microsoft.com/office/drawing/2014/main" id="{5691F67E-6870-441F-A361-CD1805F91751}"/>
              </a:ext>
            </a:extLst>
          </p:cNvPr>
          <p:cNvSpPr/>
          <p:nvPr/>
        </p:nvSpPr>
        <p:spPr>
          <a:xfrm>
            <a:off x="2310333" y="381000"/>
            <a:ext cx="4867038" cy="523220"/>
          </a:xfrm>
          <a:prstGeom prst="rect">
            <a:avLst/>
          </a:prstGeom>
        </p:spPr>
        <p:txBody>
          <a:bodyPr wrap="none">
            <a:spAutoFit/>
          </a:bodyPr>
          <a:lstStyle/>
          <a:p>
            <a:pPr lvl="0" algn="r" rtl="1"/>
            <a:r>
              <a:rPr lang="fa-IR" sz="2800" b="1" dirty="0">
                <a:cs typeface="B Nazanin" panose="00000400000000000000" pitchFamily="2" charset="-78"/>
              </a:rPr>
              <a:t>امنیت خارق </a:t>
            </a:r>
            <a:r>
              <a:rPr lang="fa-IR" sz="2800" b="1">
                <a:cs typeface="B Nazanin" panose="00000400000000000000" pitchFamily="2" charset="-78"/>
              </a:rPr>
              <a:t>العاده ایران </a:t>
            </a:r>
            <a:r>
              <a:rPr lang="fa-IR" sz="2800" b="1" dirty="0">
                <a:cs typeface="B Nazanin" panose="00000400000000000000" pitchFamily="2" charset="-78"/>
              </a:rPr>
              <a:t>در میان جهنم</a:t>
            </a:r>
          </a:p>
        </p:txBody>
      </p:sp>
      <p:pic>
        <p:nvPicPr>
          <p:cNvPr id="4" name="Picture 3">
            <a:extLst>
              <a:ext uri="{FF2B5EF4-FFF2-40B4-BE49-F238E27FC236}">
                <a16:creationId xmlns:a16="http://schemas.microsoft.com/office/drawing/2014/main" id="{18F7FC4B-00AE-4968-BD08-47E33ECA8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32" y="2687887"/>
            <a:ext cx="2857500" cy="3133725"/>
          </a:xfrm>
          <a:prstGeom prst="rect">
            <a:avLst/>
          </a:prstGeom>
        </p:spPr>
      </p:pic>
      <p:sp>
        <p:nvSpPr>
          <p:cNvPr id="5" name="Rectangle 4">
            <a:extLst>
              <a:ext uri="{FF2B5EF4-FFF2-40B4-BE49-F238E27FC236}">
                <a16:creationId xmlns:a16="http://schemas.microsoft.com/office/drawing/2014/main" id="{9B4F4A9F-E0F2-46E6-B19A-822070388184}"/>
              </a:ext>
            </a:extLst>
          </p:cNvPr>
          <p:cNvSpPr/>
          <p:nvPr/>
        </p:nvSpPr>
        <p:spPr>
          <a:xfrm>
            <a:off x="671027" y="1034306"/>
            <a:ext cx="8145649" cy="1523494"/>
          </a:xfrm>
          <a:prstGeom prst="rect">
            <a:avLst/>
          </a:prstGeom>
        </p:spPr>
        <p:txBody>
          <a:bodyPr wrap="square">
            <a:spAutoFit/>
          </a:bodyPr>
          <a:lstStyle/>
          <a:p>
            <a:pPr marL="457200" lvl="0" indent="-457200" algn="r" rtl="1">
              <a:buFontTx/>
              <a:buChar char="-"/>
            </a:pPr>
            <a:endParaRPr lang="fa-IR" sz="2400" b="1" dirty="0">
              <a:solidFill>
                <a:srgbClr val="0070C0"/>
              </a:solidFill>
              <a:cs typeface="B Nazanin" panose="00000400000000000000" pitchFamily="2" charset="-78"/>
            </a:endParaRPr>
          </a:p>
          <a:p>
            <a:pPr marL="457200" lvl="0" indent="-457200" algn="r" rtl="1">
              <a:buFontTx/>
              <a:buChar char="-"/>
            </a:pPr>
            <a:r>
              <a:rPr lang="fa-IR" sz="2300" b="1" dirty="0">
                <a:solidFill>
                  <a:srgbClr val="0070C0"/>
                </a:solidFill>
                <a:cs typeface="B Nazanin" panose="00000400000000000000" pitchFamily="2" charset="-78"/>
              </a:rPr>
              <a:t>امنیت ایران را نمیشود با کشورهای غربی مقایسه کرد</a:t>
            </a:r>
          </a:p>
          <a:p>
            <a:pPr lvl="0" algn="r" rtl="1"/>
            <a:r>
              <a:rPr lang="fa-IR" sz="2300" dirty="0">
                <a:solidFill>
                  <a:srgbClr val="0070C0"/>
                </a:solidFill>
                <a:cs typeface="B Nazanin" panose="00000400000000000000" pitchFamily="2" charset="-78"/>
              </a:rPr>
              <a:t>آلمان و فرانسه و انگلیس را در مکان ایران، و با انگیزه ها برای ناامن سازی مقایسه کنید</a:t>
            </a:r>
            <a:br>
              <a:rPr lang="fa-IR" sz="2300" dirty="0">
                <a:solidFill>
                  <a:srgbClr val="0070C0"/>
                </a:solidFill>
                <a:cs typeface="B Nazanin" panose="00000400000000000000" pitchFamily="2" charset="-78"/>
              </a:rPr>
            </a:br>
            <a:endParaRPr lang="fa-IR" sz="2300" dirty="0">
              <a:solidFill>
                <a:srgbClr val="0070C0"/>
              </a:solidFill>
              <a:cs typeface="B Nazanin" panose="00000400000000000000" pitchFamily="2" charset="-78"/>
            </a:endParaRPr>
          </a:p>
        </p:txBody>
      </p:sp>
    </p:spTree>
    <p:extLst>
      <p:ext uri="{BB962C8B-B14F-4D97-AF65-F5344CB8AC3E}">
        <p14:creationId xmlns:p14="http://schemas.microsoft.com/office/powerpoint/2010/main" val="16678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slem\Desktop\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33" y="-135454"/>
            <a:ext cx="5015133"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7600" y="211834"/>
            <a:ext cx="5068667" cy="2569934"/>
          </a:xfrm>
          <a:prstGeom prst="rect">
            <a:avLst/>
          </a:prstGeom>
        </p:spPr>
        <p:txBody>
          <a:bodyPr wrap="square">
            <a:spAutoFit/>
          </a:bodyPr>
          <a:lstStyle/>
          <a:p>
            <a:pPr marL="36576" lvl="0" algn="r" rtl="1">
              <a:lnSpc>
                <a:spcPct val="115000"/>
              </a:lnSpc>
              <a:spcBef>
                <a:spcPct val="20000"/>
              </a:spcBef>
              <a:spcAft>
                <a:spcPts val="1000"/>
              </a:spcAft>
              <a:buClr>
                <a:srgbClr val="6EA0B0"/>
              </a:buClr>
              <a:buSzPct val="80000"/>
            </a:pPr>
            <a:r>
              <a:rPr lang="fa-IR" sz="2800" dirty="0">
                <a:solidFill>
                  <a:schemeClr val="accent1"/>
                </a:solidFill>
                <a:latin typeface="Calibri"/>
                <a:ea typeface="Calibri"/>
                <a:cs typeface="B Nazanin" pitchFamily="2" charset="-78"/>
              </a:rPr>
              <a:t>مجله آمریکایی</a:t>
            </a:r>
            <a:r>
              <a:rPr lang="en-US" sz="2800" dirty="0">
                <a:solidFill>
                  <a:schemeClr val="accent1"/>
                </a:solidFill>
                <a:latin typeface="Calibri"/>
                <a:ea typeface="Calibri"/>
                <a:cs typeface="B Nazanin" pitchFamily="2" charset="-78"/>
              </a:rPr>
              <a:t> national Review </a:t>
            </a:r>
            <a:r>
              <a:rPr lang="fa-IR" sz="2800" dirty="0">
                <a:solidFill>
                  <a:schemeClr val="accent1"/>
                </a:solidFill>
                <a:latin typeface="Calibri"/>
                <a:ea typeface="Calibri"/>
                <a:cs typeface="B Nazanin" pitchFamily="2" charset="-78"/>
              </a:rPr>
              <a:t>با اشاره به خطر اسلام برای غرب چنین می نویسد: «امروز انقلاب اسلامی به عنوان یک حرکت فرهنگی زیربنای فکری و عقیدتی غرب را تهدید می کند»</a:t>
            </a:r>
          </a:p>
        </p:txBody>
      </p:sp>
      <p:sp>
        <p:nvSpPr>
          <p:cNvPr id="6" name="Rectangle 5"/>
          <p:cNvSpPr/>
          <p:nvPr/>
        </p:nvSpPr>
        <p:spPr>
          <a:xfrm>
            <a:off x="-19929" y="3164466"/>
            <a:ext cx="8991600" cy="1578894"/>
          </a:xfrm>
          <a:prstGeom prst="rect">
            <a:avLst/>
          </a:prstGeom>
        </p:spPr>
        <p:txBody>
          <a:bodyPr wrap="square">
            <a:spAutoFit/>
          </a:bodyPr>
          <a:lstStyle/>
          <a:p>
            <a:pPr marL="36576" lvl="0" algn="r" rtl="1">
              <a:lnSpc>
                <a:spcPct val="115000"/>
              </a:lnSpc>
              <a:spcBef>
                <a:spcPct val="20000"/>
              </a:spcBef>
              <a:spcAft>
                <a:spcPts val="1000"/>
              </a:spcAft>
              <a:buClr>
                <a:srgbClr val="6EA0B0"/>
              </a:buClr>
              <a:buSzPct val="80000"/>
            </a:pPr>
            <a:r>
              <a:rPr lang="fa-IR" sz="2800" dirty="0">
                <a:solidFill>
                  <a:schemeClr val="accent1"/>
                </a:solidFill>
                <a:cs typeface="B Nazanin" pitchFamily="2" charset="-78"/>
              </a:rPr>
              <a:t>روزنامه اسپانیایی ا.ب.ت نیز چنین می نویسد: </a:t>
            </a:r>
            <a:br>
              <a:rPr lang="en-US" sz="2800" dirty="0">
                <a:solidFill>
                  <a:schemeClr val="accent1"/>
                </a:solidFill>
                <a:cs typeface="B Nazanin" pitchFamily="2" charset="-78"/>
              </a:rPr>
            </a:br>
            <a:r>
              <a:rPr lang="fa-IR" sz="2800" dirty="0">
                <a:solidFill>
                  <a:schemeClr val="accent1"/>
                </a:solidFill>
                <a:cs typeface="B Nazanin" pitchFamily="2" charset="-78"/>
              </a:rPr>
              <a:t>«اکنون در نقاطی که حتی جانشینان آیت الله خمینی فکر آن را نمی کنند انقلاب اسلامی در حال گسترش است».</a:t>
            </a:r>
          </a:p>
        </p:txBody>
      </p:sp>
      <p:sp>
        <p:nvSpPr>
          <p:cNvPr id="2" name="Rectangle 1"/>
          <p:cNvSpPr/>
          <p:nvPr/>
        </p:nvSpPr>
        <p:spPr>
          <a:xfrm>
            <a:off x="-207997" y="5077001"/>
            <a:ext cx="9144000" cy="1384995"/>
          </a:xfrm>
          <a:prstGeom prst="rect">
            <a:avLst/>
          </a:prstGeom>
        </p:spPr>
        <p:txBody>
          <a:bodyPr wrap="square">
            <a:spAutoFit/>
          </a:bodyPr>
          <a:lstStyle/>
          <a:p>
            <a:pPr algn="r" rtl="1"/>
            <a:r>
              <a:rPr lang="fa-IR" sz="2800" dirty="0">
                <a:solidFill>
                  <a:schemeClr val="accent1"/>
                </a:solidFill>
                <a:cs typeface="B Nazanin" pitchFamily="2" charset="-78"/>
              </a:rPr>
              <a:t>مارگارت تاچر نخست وزیر وقت انگلیس: </a:t>
            </a:r>
          </a:p>
          <a:p>
            <a:pPr algn="r" rtl="1"/>
            <a:r>
              <a:rPr lang="fa-IR" sz="2800" dirty="0">
                <a:solidFill>
                  <a:schemeClr val="accent1"/>
                </a:solidFill>
                <a:cs typeface="B Nazanin" pitchFamily="2" charset="-78"/>
              </a:rPr>
              <a:t>«ما غربی ها در دهه 1980 از وسایل جنگی و ابزار نظامی شوروی و اقمارش واهمه نداریم... لیكن از حضور فرهنگ اسلامی انقلاب ایران نگرانیم».</a:t>
            </a:r>
            <a:endParaRPr lang="en-US" sz="2800" dirty="0">
              <a:solidFill>
                <a:schemeClr val="accent1"/>
              </a:solidFill>
              <a:cs typeface="B Nazanin" pitchFamily="2" charset="-78"/>
            </a:endParaRPr>
          </a:p>
        </p:txBody>
      </p:sp>
    </p:spTree>
    <p:extLst>
      <p:ext uri="{BB962C8B-B14F-4D97-AF65-F5344CB8AC3E}">
        <p14:creationId xmlns:p14="http://schemas.microsoft.com/office/powerpoint/2010/main" val="218174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828800"/>
            <a:ext cx="8763000" cy="3419398"/>
          </a:xfrm>
          <a:prstGeom prst="rect">
            <a:avLst/>
          </a:prstGeom>
        </p:spPr>
        <p:txBody>
          <a:bodyPr wrap="square">
            <a:spAutoFit/>
          </a:bodyPr>
          <a:lstStyle/>
          <a:p>
            <a:pPr marL="420624" lvl="0" indent="-384048" algn="just" rtl="1">
              <a:spcBef>
                <a:spcPct val="20000"/>
              </a:spcBef>
              <a:buClr>
                <a:srgbClr val="6EA0B0"/>
              </a:buClr>
              <a:buSzPct val="80000"/>
              <a:buFont typeface="Wingdings 2"/>
              <a:buChar char=""/>
            </a:pPr>
            <a:r>
              <a:rPr lang="fa-IR" sz="2300" dirty="0">
                <a:solidFill>
                  <a:srgbClr val="0070C0"/>
                </a:solidFill>
                <a:latin typeface="Franklin Gothic Book"/>
                <a:ea typeface="+mj-ea"/>
                <a:cs typeface="B Nazanin" pitchFamily="2" charset="-78"/>
              </a:rPr>
              <a:t>بی سابقه ترین هجمه رسانه ای با هدف:</a:t>
            </a:r>
          </a:p>
          <a:p>
            <a:pPr marL="36576" lvl="0" algn="just" rtl="1">
              <a:spcBef>
                <a:spcPct val="20000"/>
              </a:spcBef>
              <a:buClr>
                <a:srgbClr val="6EA0B0"/>
              </a:buClr>
              <a:buSzPct val="80000"/>
            </a:pPr>
            <a:r>
              <a:rPr lang="fa-IR" sz="2300" dirty="0">
                <a:solidFill>
                  <a:srgbClr val="00B050"/>
                </a:solidFill>
                <a:latin typeface="Franklin Gothic Book"/>
                <a:ea typeface="+mj-ea"/>
                <a:cs typeface="B Nazanin" pitchFamily="2" charset="-78"/>
              </a:rPr>
              <a:t>                   - </a:t>
            </a:r>
            <a:r>
              <a:rPr lang="fa-IR" sz="2300" dirty="0">
                <a:solidFill>
                  <a:srgbClr val="FF0000"/>
                </a:solidFill>
                <a:latin typeface="Franklin Gothic Book"/>
                <a:ea typeface="+mj-ea"/>
                <a:cs typeface="B Nazanin" pitchFamily="2" charset="-78"/>
              </a:rPr>
              <a:t>ایجاد جوّ رسانه ای بر علیه انقلاب</a:t>
            </a:r>
          </a:p>
          <a:p>
            <a:pPr marL="36576" lvl="0" algn="just" rtl="1">
              <a:spcBef>
                <a:spcPct val="20000"/>
              </a:spcBef>
              <a:buClr>
                <a:srgbClr val="6EA0B0"/>
              </a:buClr>
              <a:buSzPct val="80000"/>
            </a:pPr>
            <a:r>
              <a:rPr lang="fa-IR" sz="2300" dirty="0">
                <a:solidFill>
                  <a:srgbClr val="FF0000"/>
                </a:solidFill>
                <a:latin typeface="Franklin Gothic Book"/>
                <a:ea typeface="+mj-ea"/>
                <a:cs typeface="B Nazanin" pitchFamily="2" charset="-78"/>
              </a:rPr>
              <a:t>                   - پروژه ناامید سازی مردم</a:t>
            </a:r>
          </a:p>
          <a:p>
            <a:pPr marL="36576" lvl="0" algn="just" rtl="1">
              <a:spcBef>
                <a:spcPct val="20000"/>
              </a:spcBef>
              <a:buClr>
                <a:srgbClr val="6EA0B0"/>
              </a:buClr>
              <a:buSzPct val="80000"/>
            </a:pPr>
            <a:r>
              <a:rPr lang="fa-IR" sz="2300" dirty="0">
                <a:solidFill>
                  <a:srgbClr val="FF0000"/>
                </a:solidFill>
                <a:latin typeface="Franklin Gothic Book"/>
                <a:ea typeface="+mj-ea"/>
                <a:cs typeface="B Nazanin" pitchFamily="2" charset="-78"/>
              </a:rPr>
              <a:t>                   - ایجاد اضطراب و ترس</a:t>
            </a:r>
          </a:p>
          <a:p>
            <a:pPr marL="36576" lvl="0" algn="just" rtl="1">
              <a:spcBef>
                <a:spcPct val="20000"/>
              </a:spcBef>
              <a:buClr>
                <a:srgbClr val="6EA0B0"/>
              </a:buClr>
              <a:buSzPct val="80000"/>
            </a:pPr>
            <a:r>
              <a:rPr lang="fa-IR" sz="2300" dirty="0">
                <a:solidFill>
                  <a:srgbClr val="FF0000"/>
                </a:solidFill>
                <a:latin typeface="Franklin Gothic Book"/>
                <a:ea typeface="+mj-ea"/>
                <a:cs typeface="B Nazanin" pitchFamily="2" charset="-78"/>
              </a:rPr>
              <a:t>                   - تغییر سبک زندگی</a:t>
            </a:r>
          </a:p>
          <a:p>
            <a:pPr marL="36576" lvl="0" algn="just" rtl="1">
              <a:spcBef>
                <a:spcPct val="20000"/>
              </a:spcBef>
              <a:buClr>
                <a:srgbClr val="6EA0B0"/>
              </a:buClr>
              <a:buSzPct val="80000"/>
            </a:pPr>
            <a:r>
              <a:rPr lang="fa-IR" sz="2300" dirty="0">
                <a:solidFill>
                  <a:srgbClr val="FF0000"/>
                </a:solidFill>
                <a:latin typeface="Franklin Gothic Book"/>
                <a:ea typeface="+mj-ea"/>
                <a:cs typeface="B Nazanin" pitchFamily="2" charset="-78"/>
              </a:rPr>
              <a:t>                   - دعوت مردم به اغتشاش</a:t>
            </a:r>
          </a:p>
          <a:p>
            <a:pPr marL="36576" lvl="0" algn="just" rtl="1">
              <a:spcBef>
                <a:spcPct val="20000"/>
              </a:spcBef>
              <a:buClr>
                <a:srgbClr val="6EA0B0"/>
              </a:buClr>
              <a:buSzPct val="80000"/>
            </a:pPr>
            <a:r>
              <a:rPr lang="fa-IR" sz="2300" dirty="0">
                <a:solidFill>
                  <a:srgbClr val="FF0000"/>
                </a:solidFill>
                <a:latin typeface="Franklin Gothic Book"/>
                <a:ea typeface="+mj-ea"/>
                <a:cs typeface="B Nazanin" pitchFamily="2" charset="-78"/>
              </a:rPr>
              <a:t>                   - تشویق مردم به رفتارهای آسیب زا مثل ذخیره ارز، احتکار کالا و...</a:t>
            </a:r>
          </a:p>
          <a:p>
            <a:pPr marL="36576" lvl="0" algn="just" rtl="1">
              <a:spcBef>
                <a:spcPct val="20000"/>
              </a:spcBef>
              <a:buClr>
                <a:srgbClr val="6EA0B0"/>
              </a:buClr>
              <a:buSzPct val="80000"/>
            </a:pPr>
            <a:r>
              <a:rPr lang="fa-IR" sz="2300" dirty="0">
                <a:solidFill>
                  <a:srgbClr val="FF0000"/>
                </a:solidFill>
                <a:latin typeface="Franklin Gothic Book"/>
                <a:ea typeface="+mj-ea"/>
                <a:cs typeface="B Nazanin" pitchFamily="2" charset="-78"/>
              </a:rPr>
              <a:t>                   - جعل خبر با ایجاد شبکه های مختلف در فضای مجازی چون آمدنیوز</a:t>
            </a:r>
          </a:p>
        </p:txBody>
      </p:sp>
      <p:sp>
        <p:nvSpPr>
          <p:cNvPr id="4" name="Rectangle 3">
            <a:extLst>
              <a:ext uri="{FF2B5EF4-FFF2-40B4-BE49-F238E27FC236}">
                <a16:creationId xmlns:a16="http://schemas.microsoft.com/office/drawing/2014/main" id="{27216CFF-A1CE-4FDC-AFBC-4D731AE89519}"/>
              </a:ext>
            </a:extLst>
          </p:cNvPr>
          <p:cNvSpPr/>
          <p:nvPr/>
        </p:nvSpPr>
        <p:spPr>
          <a:xfrm>
            <a:off x="2133600" y="685800"/>
            <a:ext cx="6524626" cy="584775"/>
          </a:xfrm>
          <a:prstGeom prst="rect">
            <a:avLst/>
          </a:prstGeom>
        </p:spPr>
        <p:txBody>
          <a:bodyPr wrap="square">
            <a:spAutoFit/>
          </a:bodyPr>
          <a:lstStyle/>
          <a:p>
            <a:pPr algn="r" rtl="1"/>
            <a:r>
              <a:rPr lang="fa-IR" sz="3200" b="1" dirty="0">
                <a:solidFill>
                  <a:srgbClr val="0070C0"/>
                </a:solidFill>
                <a:latin typeface="Franklin Gothic Book"/>
                <a:cs typeface="B Nazanin" pitchFamily="2" charset="-78"/>
              </a:rPr>
              <a:t>جنگ نرم</a:t>
            </a:r>
          </a:p>
        </p:txBody>
      </p:sp>
    </p:spTree>
    <p:extLst>
      <p:ext uri="{BB962C8B-B14F-4D97-AF65-F5344CB8AC3E}">
        <p14:creationId xmlns:p14="http://schemas.microsoft.com/office/powerpoint/2010/main" val="63172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DB62-931B-4CC2-B8F1-9215D0815C98}"/>
              </a:ext>
            </a:extLst>
          </p:cNvPr>
          <p:cNvSpPr txBox="1">
            <a:spLocks/>
          </p:cNvSpPr>
          <p:nvPr/>
        </p:nvSpPr>
        <p:spPr>
          <a:xfrm>
            <a:off x="647700" y="533400"/>
            <a:ext cx="7848600" cy="1143000"/>
          </a:xfrm>
          <a:prstGeom prst="rect">
            <a:avLst/>
          </a:prstGeom>
        </p:spPr>
        <p:txBody>
          <a:bodyPr>
            <a:normAutofit/>
          </a:bodyPr>
          <a:lst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a-IR" sz="3600" dirty="0">
                <a:solidFill>
                  <a:srgbClr val="00B050"/>
                </a:solidFill>
                <a:cs typeface="B Nazanin" pitchFamily="2" charset="-78"/>
              </a:rPr>
              <a:t>شرط چهارم: </a:t>
            </a:r>
            <a:r>
              <a:rPr lang="fa-IR" sz="3600" dirty="0">
                <a:cs typeface="B Nazanin" pitchFamily="2" charset="-78"/>
              </a:rPr>
              <a:t>مقایسه غیر گزینشی</a:t>
            </a:r>
            <a:endParaRPr lang="en-US" sz="3600" dirty="0">
              <a:cs typeface="B Nazanin" pitchFamily="2" charset="-78"/>
            </a:endParaRPr>
          </a:p>
        </p:txBody>
      </p:sp>
      <p:sp>
        <p:nvSpPr>
          <p:cNvPr id="3" name="Content Placeholder 2">
            <a:extLst>
              <a:ext uri="{FF2B5EF4-FFF2-40B4-BE49-F238E27FC236}">
                <a16:creationId xmlns:a16="http://schemas.microsoft.com/office/drawing/2014/main" id="{FFB40E8A-6D73-4E19-9F4E-8E3007D887EE}"/>
              </a:ext>
            </a:extLst>
          </p:cNvPr>
          <p:cNvSpPr txBox="1">
            <a:spLocks/>
          </p:cNvSpPr>
          <p:nvPr/>
        </p:nvSpPr>
        <p:spPr>
          <a:xfrm>
            <a:off x="-533400" y="1905000"/>
            <a:ext cx="8839200" cy="4800600"/>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fa-IR" sz="3600" dirty="0">
                <a:solidFill>
                  <a:srgbClr val="0070C0"/>
                </a:solidFill>
                <a:cs typeface="B Nazanin" pitchFamily="2" charset="-78"/>
              </a:rPr>
              <a:t>مقایسه ایران با بهترین های جهان</a:t>
            </a:r>
          </a:p>
          <a:p>
            <a:r>
              <a:rPr lang="fa-IR" sz="3200" dirty="0">
                <a:solidFill>
                  <a:srgbClr val="00B0F0"/>
                </a:solidFill>
                <a:cs typeface="B Nazanin" pitchFamily="2" charset="-78"/>
              </a:rPr>
              <a:t>در سرعت اینترنت کره</a:t>
            </a:r>
          </a:p>
          <a:p>
            <a:r>
              <a:rPr lang="fa-IR" sz="3200" dirty="0">
                <a:solidFill>
                  <a:srgbClr val="00B0F0"/>
                </a:solidFill>
                <a:cs typeface="B Nazanin" pitchFamily="2" charset="-78"/>
              </a:rPr>
              <a:t>مترو لندن و توکیو</a:t>
            </a:r>
          </a:p>
          <a:p>
            <a:r>
              <a:rPr lang="fa-IR" sz="3200" dirty="0">
                <a:solidFill>
                  <a:srgbClr val="00B0F0"/>
                </a:solidFill>
                <a:cs typeface="B Nazanin" pitchFamily="2" charset="-78"/>
              </a:rPr>
              <a:t>هواپیماسازی فرانسه و آمریکا</a:t>
            </a:r>
          </a:p>
          <a:p>
            <a:r>
              <a:rPr lang="fa-IR" sz="3200" dirty="0">
                <a:solidFill>
                  <a:srgbClr val="00B0F0"/>
                </a:solidFill>
                <a:cs typeface="B Nazanin" pitchFamily="2" charset="-78"/>
              </a:rPr>
              <a:t>خودروسازی آلمان</a:t>
            </a:r>
          </a:p>
          <a:p>
            <a:pPr marL="0" indent="0">
              <a:buNone/>
            </a:pPr>
            <a:endParaRPr lang="fa-IR" sz="3200" dirty="0">
              <a:cs typeface="B Nazanin" pitchFamily="2" charset="-78"/>
            </a:endParaRPr>
          </a:p>
          <a:p>
            <a:pPr marL="36576" indent="0">
              <a:buFont typeface="Arial" panose="020B0604020202020204" pitchFamily="34" charset="0"/>
              <a:buNone/>
            </a:pPr>
            <a:endParaRPr lang="fa-IR" dirty="0">
              <a:cs typeface="B Nazanin" pitchFamily="2" charset="-78"/>
            </a:endParaRPr>
          </a:p>
          <a:p>
            <a:endParaRPr lang="fa-IR" sz="3200" dirty="0">
              <a:cs typeface="B Nazanin" pitchFamily="2" charset="-78"/>
            </a:endParaRPr>
          </a:p>
        </p:txBody>
      </p:sp>
    </p:spTree>
    <p:extLst>
      <p:ext uri="{BB962C8B-B14F-4D97-AF65-F5344CB8AC3E}">
        <p14:creationId xmlns:p14="http://schemas.microsoft.com/office/powerpoint/2010/main" val="352152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A8AA81-FCF3-4110-ABE9-C795DAFED096}"/>
              </a:ext>
            </a:extLst>
          </p:cNvPr>
          <p:cNvSpPr/>
          <p:nvPr/>
        </p:nvSpPr>
        <p:spPr>
          <a:xfrm>
            <a:off x="1066800" y="2875002"/>
            <a:ext cx="6369746" cy="1107996"/>
          </a:xfrm>
          <a:prstGeom prst="rect">
            <a:avLst/>
          </a:prstGeom>
        </p:spPr>
        <p:txBody>
          <a:bodyPr wrap="square">
            <a:spAutoFit/>
          </a:bodyPr>
          <a:lstStyle/>
          <a:p>
            <a:pPr marL="342900" indent="-342900" algn="r" rtl="1">
              <a:buFontTx/>
              <a:buChar char="-"/>
            </a:pPr>
            <a:r>
              <a:rPr lang="fa-IR" sz="2400" b="1" dirty="0">
                <a:solidFill>
                  <a:srgbClr val="0070C0"/>
                </a:solidFill>
                <a:latin typeface="Calibri"/>
                <a:cs typeface="B Nazanin" pitchFamily="2" charset="-78"/>
              </a:rPr>
              <a:t>میزان صعود نمودارهای پیشرفت</a:t>
            </a:r>
          </a:p>
          <a:p>
            <a:pPr marL="342900" indent="-342900" algn="r" rtl="1">
              <a:buFontTx/>
              <a:buChar char="-"/>
            </a:pPr>
            <a:r>
              <a:rPr lang="fa-IR" sz="2400" b="1" dirty="0">
                <a:solidFill>
                  <a:srgbClr val="0070C0"/>
                </a:solidFill>
                <a:latin typeface="Calibri"/>
                <a:cs typeface="B Nazanin" pitchFamily="2" charset="-78"/>
              </a:rPr>
              <a:t>میزان رشد به صورت مقایسه ای با میانگین رشد جهانی</a:t>
            </a:r>
          </a:p>
          <a:p>
            <a:pPr algn="r" rtl="1"/>
            <a:endParaRPr lang="fa-IR" dirty="0"/>
          </a:p>
        </p:txBody>
      </p:sp>
      <p:sp>
        <p:nvSpPr>
          <p:cNvPr id="2" name="Rectangle 1">
            <a:extLst>
              <a:ext uri="{FF2B5EF4-FFF2-40B4-BE49-F238E27FC236}">
                <a16:creationId xmlns:a16="http://schemas.microsoft.com/office/drawing/2014/main" id="{9C025E42-C6F7-4751-A2AC-027E0E747B67}"/>
              </a:ext>
            </a:extLst>
          </p:cNvPr>
          <p:cNvSpPr/>
          <p:nvPr/>
        </p:nvSpPr>
        <p:spPr>
          <a:xfrm>
            <a:off x="1066800" y="1371600"/>
            <a:ext cx="7543800" cy="1077218"/>
          </a:xfrm>
          <a:prstGeom prst="rect">
            <a:avLst/>
          </a:prstGeom>
        </p:spPr>
        <p:txBody>
          <a:bodyPr wrap="square">
            <a:spAutoFit/>
          </a:bodyPr>
          <a:lstStyle/>
          <a:p>
            <a:pPr lvl="0" algn="r" rtl="1">
              <a:spcBef>
                <a:spcPct val="20000"/>
              </a:spcBef>
              <a:spcAft>
                <a:spcPts val="600"/>
              </a:spcAft>
              <a:buClr>
                <a:srgbClr val="30ACEC">
                  <a:lumMod val="75000"/>
                </a:srgbClr>
              </a:buClr>
              <a:buSzPct val="145000"/>
            </a:pPr>
            <a:r>
              <a:rPr lang="fa-IR" sz="3200" b="1" dirty="0">
                <a:solidFill>
                  <a:srgbClr val="FF0000"/>
                </a:solidFill>
                <a:latin typeface="Calibri"/>
                <a:cs typeface="B Nazanin" pitchFamily="2" charset="-78"/>
              </a:rPr>
              <a:t>از کجا معلوم اگر انقلاب نشده بود هم به این پیشرفت ها نمی رسیدیم!!!</a:t>
            </a:r>
            <a:endParaRPr lang="fa-IR" sz="3200" dirty="0">
              <a:solidFill>
                <a:srgbClr val="FF0000"/>
              </a:solidFill>
            </a:endParaRPr>
          </a:p>
        </p:txBody>
      </p:sp>
    </p:spTree>
    <p:extLst>
      <p:ext uri="{BB962C8B-B14F-4D97-AF65-F5344CB8AC3E}">
        <p14:creationId xmlns:p14="http://schemas.microsoft.com/office/powerpoint/2010/main" val="29148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793935-730E-414E-9C7D-A119DE6335FC}"/>
              </a:ext>
            </a:extLst>
          </p:cNvPr>
          <p:cNvSpPr/>
          <p:nvPr/>
        </p:nvSpPr>
        <p:spPr>
          <a:xfrm>
            <a:off x="1570897" y="876925"/>
            <a:ext cx="7133326" cy="461665"/>
          </a:xfrm>
          <a:prstGeom prst="rect">
            <a:avLst/>
          </a:prstGeom>
        </p:spPr>
        <p:txBody>
          <a:bodyPr wrap="square">
            <a:spAutoFit/>
          </a:bodyPr>
          <a:lstStyle/>
          <a:p>
            <a:pPr marL="457200" indent="-457200" algn="r" rtl="1">
              <a:buFontTx/>
              <a:buChar char="-"/>
            </a:pPr>
            <a:r>
              <a:rPr lang="fa-IR" sz="2400" b="1" dirty="0">
                <a:solidFill>
                  <a:srgbClr val="00B0F0"/>
                </a:solidFill>
                <a:cs typeface="B Nazanin" panose="00000400000000000000" pitchFamily="2" charset="-78"/>
              </a:rPr>
              <a:t>توجه به دستاوردهای انقلاب</a:t>
            </a:r>
            <a:endParaRPr lang="en-US" sz="2600" b="1" dirty="0">
              <a:solidFill>
                <a:srgbClr val="00B0F0"/>
              </a:solidFill>
              <a:cs typeface="B Nazanin" panose="00000400000000000000" pitchFamily="2" charset="-78"/>
            </a:endParaRPr>
          </a:p>
        </p:txBody>
      </p:sp>
      <p:sp>
        <p:nvSpPr>
          <p:cNvPr id="4" name="Rectangle 3">
            <a:extLst>
              <a:ext uri="{FF2B5EF4-FFF2-40B4-BE49-F238E27FC236}">
                <a16:creationId xmlns:a16="http://schemas.microsoft.com/office/drawing/2014/main" id="{8F18377F-9F56-419A-A2DF-35F010267422}"/>
              </a:ext>
            </a:extLst>
          </p:cNvPr>
          <p:cNvSpPr/>
          <p:nvPr/>
        </p:nvSpPr>
        <p:spPr>
          <a:xfrm>
            <a:off x="228600" y="2286000"/>
            <a:ext cx="6926055" cy="3170099"/>
          </a:xfrm>
          <a:prstGeom prst="rect">
            <a:avLst/>
          </a:prstGeom>
        </p:spPr>
        <p:txBody>
          <a:bodyPr wrap="square">
            <a:spAutoFit/>
          </a:bodyPr>
          <a:lstStyle/>
          <a:p>
            <a:pPr marL="342900" indent="-342900" algn="r" rtl="1">
              <a:buFontTx/>
              <a:buChar char="-"/>
            </a:pPr>
            <a:r>
              <a:rPr lang="fa-IR" sz="2000" b="1" dirty="0">
                <a:solidFill>
                  <a:srgbClr val="FF0000"/>
                </a:solidFill>
                <a:cs typeface="B Nazanin" panose="00000400000000000000" pitchFamily="2" charset="-78"/>
              </a:rPr>
              <a:t>در علم نانو از رتبه 59 به رتبه 19</a:t>
            </a:r>
          </a:p>
          <a:p>
            <a:pPr marL="342900" indent="-342900" algn="r" rtl="1">
              <a:buFontTx/>
              <a:buChar char="-"/>
            </a:pPr>
            <a:r>
              <a:rPr lang="fa-IR" sz="2000" b="1" dirty="0">
                <a:solidFill>
                  <a:srgbClr val="FF0000"/>
                </a:solidFill>
                <a:cs typeface="B Nazanin" panose="00000400000000000000" pitchFamily="2" charset="-78"/>
              </a:rPr>
              <a:t>در داروسازی از رتبه 49 به 8</a:t>
            </a:r>
          </a:p>
          <a:p>
            <a:pPr marL="342900" indent="-342900" algn="r" rtl="1">
              <a:buFontTx/>
              <a:buChar char="-"/>
            </a:pPr>
            <a:r>
              <a:rPr lang="fa-IR" sz="2000" b="1" dirty="0">
                <a:solidFill>
                  <a:srgbClr val="FF0000"/>
                </a:solidFill>
                <a:cs typeface="B Nazanin" panose="00000400000000000000" pitchFamily="2" charset="-78"/>
              </a:rPr>
              <a:t>در علوم هسته ای از رتبه 86 به 12</a:t>
            </a:r>
          </a:p>
          <a:p>
            <a:pPr marL="342900" indent="-342900" algn="r" rtl="1">
              <a:buFontTx/>
              <a:buChar char="-"/>
            </a:pPr>
            <a:r>
              <a:rPr lang="fa-IR" sz="2000" b="1" dirty="0">
                <a:solidFill>
                  <a:srgbClr val="FF0000"/>
                </a:solidFill>
                <a:cs typeface="B Nazanin" panose="00000400000000000000" pitchFamily="2" charset="-78"/>
              </a:rPr>
              <a:t>در علوم هوا فضا از رتبه 46 به 12</a:t>
            </a:r>
          </a:p>
          <a:p>
            <a:pPr marL="342900" indent="-342900" algn="r" rtl="1">
              <a:buFontTx/>
              <a:buChar char="-"/>
            </a:pPr>
            <a:r>
              <a:rPr lang="fa-IR" sz="2000" b="1" dirty="0">
                <a:solidFill>
                  <a:srgbClr val="FF0000"/>
                </a:solidFill>
                <a:cs typeface="B Nazanin" panose="00000400000000000000" pitchFamily="2" charset="-78"/>
              </a:rPr>
              <a:t>در علوم فیزیک از رتبه 56 به 14</a:t>
            </a:r>
          </a:p>
          <a:p>
            <a:pPr marL="342900" indent="-342900" algn="r" rtl="1">
              <a:buFontTx/>
              <a:buChar char="-"/>
            </a:pPr>
            <a:r>
              <a:rPr lang="fa-IR" sz="2000" b="1" dirty="0">
                <a:solidFill>
                  <a:srgbClr val="FF0000"/>
                </a:solidFill>
                <a:cs typeface="B Nazanin" panose="00000400000000000000" pitchFamily="2" charset="-78"/>
              </a:rPr>
              <a:t>در علوم ریاضی از رتبه 47 به 12</a:t>
            </a:r>
          </a:p>
          <a:p>
            <a:pPr marL="342900" indent="-342900" algn="r" rtl="1">
              <a:buFontTx/>
              <a:buChar char="-"/>
            </a:pPr>
            <a:r>
              <a:rPr lang="fa-IR" sz="2000" b="1" dirty="0">
                <a:solidFill>
                  <a:srgbClr val="FF0000"/>
                </a:solidFill>
                <a:cs typeface="B Nazanin" panose="00000400000000000000" pitchFamily="2" charset="-78"/>
              </a:rPr>
              <a:t>در علوم پلیمر از رتبه 44 به 4</a:t>
            </a:r>
          </a:p>
          <a:p>
            <a:pPr marL="342900" indent="-342900" algn="r" rtl="1">
              <a:buFontTx/>
              <a:buChar char="-"/>
            </a:pPr>
            <a:r>
              <a:rPr lang="fa-IR" sz="2000" b="1" dirty="0">
                <a:solidFill>
                  <a:srgbClr val="FF0000"/>
                </a:solidFill>
                <a:cs typeface="B Nazanin" panose="00000400000000000000" pitchFamily="2" charset="-78"/>
              </a:rPr>
              <a:t>در علوم مهندسی شیمی از رتبه 44 به 11</a:t>
            </a:r>
          </a:p>
          <a:p>
            <a:pPr marL="342900" indent="-342900" algn="r" rtl="1">
              <a:buFontTx/>
              <a:buChar char="-"/>
            </a:pPr>
            <a:r>
              <a:rPr lang="fa-IR" sz="2000" b="1" dirty="0">
                <a:solidFill>
                  <a:srgbClr val="FF0000"/>
                </a:solidFill>
                <a:cs typeface="B Nazanin" panose="00000400000000000000" pitchFamily="2" charset="-78"/>
              </a:rPr>
              <a:t>در علوم کامپیوتر از رتبه 47 به 17 در علوم کشاورزی از 65 به 15</a:t>
            </a:r>
          </a:p>
          <a:p>
            <a:pPr marL="342900" indent="-342900" algn="r" rtl="1">
              <a:buFontTx/>
              <a:buChar char="-"/>
            </a:pPr>
            <a:r>
              <a:rPr lang="fa-IR" sz="2000" b="1" dirty="0">
                <a:solidFill>
                  <a:srgbClr val="FF0000"/>
                </a:solidFill>
                <a:cs typeface="B Nazanin" panose="00000400000000000000" pitchFamily="2" charset="-78"/>
              </a:rPr>
              <a:t>در علوم بیوشیمی از رتبه 52 به 15</a:t>
            </a:r>
          </a:p>
        </p:txBody>
      </p:sp>
      <p:sp>
        <p:nvSpPr>
          <p:cNvPr id="5" name="Rectangle 4">
            <a:extLst>
              <a:ext uri="{FF2B5EF4-FFF2-40B4-BE49-F238E27FC236}">
                <a16:creationId xmlns:a16="http://schemas.microsoft.com/office/drawing/2014/main" id="{E3921C7D-C86B-41B1-826C-13A51E7564CF}"/>
              </a:ext>
            </a:extLst>
          </p:cNvPr>
          <p:cNvSpPr/>
          <p:nvPr/>
        </p:nvSpPr>
        <p:spPr>
          <a:xfrm>
            <a:off x="3276600" y="1612240"/>
            <a:ext cx="4483920" cy="400110"/>
          </a:xfrm>
          <a:prstGeom prst="rect">
            <a:avLst/>
          </a:prstGeom>
        </p:spPr>
        <p:txBody>
          <a:bodyPr wrap="none">
            <a:spAutoFit/>
          </a:bodyPr>
          <a:lstStyle/>
          <a:p>
            <a:r>
              <a:rPr lang="fa-IR" sz="2000" b="1" dirty="0">
                <a:solidFill>
                  <a:srgbClr val="00B050"/>
                </a:solidFill>
                <a:cs typeface="B Nazanin" panose="00000400000000000000" pitchFamily="2" charset="-78"/>
              </a:rPr>
              <a:t>بررسی رتبه های علمی ایران از سال 1996 تا 2019</a:t>
            </a:r>
            <a:endParaRPr lang="fa-IR" dirty="0">
              <a:solidFill>
                <a:srgbClr val="00B050"/>
              </a:solidFill>
            </a:endParaRPr>
          </a:p>
        </p:txBody>
      </p:sp>
    </p:spTree>
    <p:extLst>
      <p:ext uri="{BB962C8B-B14F-4D97-AF65-F5344CB8AC3E}">
        <p14:creationId xmlns:p14="http://schemas.microsoft.com/office/powerpoint/2010/main" val="25276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607EE4-2373-44C5-80F6-3A0E63984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1945"/>
            <a:ext cx="9144000" cy="3716055"/>
          </a:xfrm>
          <a:prstGeom prst="rect">
            <a:avLst/>
          </a:prstGeom>
        </p:spPr>
      </p:pic>
      <p:pic>
        <p:nvPicPr>
          <p:cNvPr id="9" name="Picture 8">
            <a:extLst>
              <a:ext uri="{FF2B5EF4-FFF2-40B4-BE49-F238E27FC236}">
                <a16:creationId xmlns:a16="http://schemas.microsoft.com/office/drawing/2014/main" id="{DDCEB1CD-999B-4DA5-9E42-F9EC2C475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700055"/>
          </a:xfrm>
          <a:prstGeom prst="rect">
            <a:avLst/>
          </a:prstGeom>
        </p:spPr>
      </p:pic>
      <p:sp>
        <p:nvSpPr>
          <p:cNvPr id="10" name="Rectangle 9">
            <a:extLst>
              <a:ext uri="{FF2B5EF4-FFF2-40B4-BE49-F238E27FC236}">
                <a16:creationId xmlns:a16="http://schemas.microsoft.com/office/drawing/2014/main" id="{51D6395E-A183-4EAA-9F37-AD502CECEE78}"/>
              </a:ext>
            </a:extLst>
          </p:cNvPr>
          <p:cNvSpPr/>
          <p:nvPr/>
        </p:nvSpPr>
        <p:spPr>
          <a:xfrm>
            <a:off x="-838200" y="2747108"/>
            <a:ext cx="8382000" cy="353943"/>
          </a:xfrm>
          <a:prstGeom prst="rect">
            <a:avLst/>
          </a:prstGeom>
        </p:spPr>
        <p:txBody>
          <a:bodyPr wrap="square">
            <a:spAutoFit/>
          </a:bodyPr>
          <a:lstStyle/>
          <a:p>
            <a:pPr algn="r" rtl="1"/>
            <a:r>
              <a:rPr lang="fa-IR" sz="1700" b="1" dirty="0">
                <a:solidFill>
                  <a:srgbClr val="00B0F0"/>
                </a:solidFill>
                <a:cs typeface="B Nazanin" panose="00000400000000000000" pitchFamily="2" charset="-78"/>
              </a:rPr>
              <a:t>ارتقای علمی ایران از 54 در سال 1996 به 16 جهان در سال 2019 به نقل از پایگاه استنادی  اسکوپوس</a:t>
            </a:r>
            <a:endParaRPr lang="en-US" sz="1700" b="1" dirty="0">
              <a:solidFill>
                <a:srgbClr val="00B0F0"/>
              </a:solidFill>
              <a:cs typeface="B Nazanin" panose="00000400000000000000" pitchFamily="2" charset="-78"/>
            </a:endParaRPr>
          </a:p>
        </p:txBody>
      </p:sp>
    </p:spTree>
    <p:extLst>
      <p:ext uri="{BB962C8B-B14F-4D97-AF65-F5344CB8AC3E}">
        <p14:creationId xmlns:p14="http://schemas.microsoft.com/office/powerpoint/2010/main" val="474092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01320A-3B2C-4B6F-8991-D7ACB33DDE70}"/>
              </a:ext>
            </a:extLst>
          </p:cNvPr>
          <p:cNvSpPr>
            <a:spLocks noGrp="1"/>
          </p:cNvSpPr>
          <p:nvPr>
            <p:ph idx="1"/>
          </p:nvPr>
        </p:nvSpPr>
        <p:spPr>
          <a:xfrm>
            <a:off x="-1585614" y="3845176"/>
            <a:ext cx="6347714" cy="471898"/>
          </a:xfrm>
        </p:spPr>
        <p:txBody>
          <a:bodyPr>
            <a:normAutofit fontScale="85000" lnSpcReduction="20000"/>
          </a:bodyPr>
          <a:lstStyle/>
          <a:p>
            <a:pPr marL="0" indent="0">
              <a:buNone/>
            </a:pPr>
            <a:r>
              <a:rPr lang="fa-IR" sz="2800" b="1" dirty="0">
                <a:solidFill>
                  <a:srgbClr val="FF0000"/>
                </a:solidFill>
                <a:latin typeface="Calibri"/>
                <a:cs typeface="B Nazanin" pitchFamily="2" charset="-78"/>
              </a:rPr>
              <a:t>کاسه آش نذری فقط برای شما</a:t>
            </a:r>
          </a:p>
          <a:p>
            <a:pPr marL="0" indent="0">
              <a:buNone/>
            </a:pPr>
            <a:endParaRPr lang="fa-IR" dirty="0"/>
          </a:p>
        </p:txBody>
      </p:sp>
      <p:pic>
        <p:nvPicPr>
          <p:cNvPr id="5" name="Picture 4">
            <a:extLst>
              <a:ext uri="{FF2B5EF4-FFF2-40B4-BE49-F238E27FC236}">
                <a16:creationId xmlns:a16="http://schemas.microsoft.com/office/drawing/2014/main" id="{02759B67-207D-4B19-AFFF-7A96FB225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145" y="4359503"/>
            <a:ext cx="3267322" cy="2182571"/>
          </a:xfrm>
          <a:prstGeom prst="rect">
            <a:avLst/>
          </a:prstGeom>
        </p:spPr>
      </p:pic>
      <p:sp>
        <p:nvSpPr>
          <p:cNvPr id="2" name="Rectangle 1">
            <a:extLst>
              <a:ext uri="{FF2B5EF4-FFF2-40B4-BE49-F238E27FC236}">
                <a16:creationId xmlns:a16="http://schemas.microsoft.com/office/drawing/2014/main" id="{56EFB9D6-28B6-4722-9F82-94D9CE8A4413}"/>
              </a:ext>
            </a:extLst>
          </p:cNvPr>
          <p:cNvSpPr/>
          <p:nvPr/>
        </p:nvSpPr>
        <p:spPr>
          <a:xfrm>
            <a:off x="304800" y="4234149"/>
            <a:ext cx="4712845" cy="2492990"/>
          </a:xfrm>
          <a:prstGeom prst="rect">
            <a:avLst/>
          </a:prstGeom>
        </p:spPr>
        <p:txBody>
          <a:bodyPr wrap="square">
            <a:spAutoFit/>
          </a:bodyPr>
          <a:lstStyle/>
          <a:p>
            <a:pPr marL="457200" lvl="0" indent="-457200" algn="r" rtl="1">
              <a:buFontTx/>
              <a:buChar char="-"/>
            </a:pPr>
            <a:r>
              <a:rPr lang="fa-IR" sz="2600" dirty="0">
                <a:solidFill>
                  <a:srgbClr val="002060"/>
                </a:solidFill>
                <a:latin typeface="Calibri"/>
                <a:cs typeface="B Nazanin" pitchFamily="2" charset="-78"/>
              </a:rPr>
              <a:t>فقط ۲۵۰ میلیون دلار بودجه عربستان برای شبکه ایران اینترنشنال</a:t>
            </a:r>
          </a:p>
          <a:p>
            <a:pPr marL="457200" lvl="0" indent="-457200" algn="r" rtl="1">
              <a:buFontTx/>
              <a:buChar char="-"/>
            </a:pPr>
            <a:r>
              <a:rPr lang="fa-IR" sz="2600" dirty="0">
                <a:solidFill>
                  <a:srgbClr val="002060"/>
                </a:solidFill>
                <a:latin typeface="Calibri"/>
                <a:cs typeface="B Nazanin" pitchFamily="2" charset="-78"/>
              </a:rPr>
              <a:t>بی بی سی</a:t>
            </a:r>
          </a:p>
          <a:p>
            <a:pPr marL="457200" lvl="0" indent="-457200" algn="r" rtl="1">
              <a:buFontTx/>
              <a:buChar char="-"/>
            </a:pPr>
            <a:r>
              <a:rPr lang="fa-IR" sz="2600" dirty="0">
                <a:solidFill>
                  <a:srgbClr val="002060"/>
                </a:solidFill>
                <a:latin typeface="Calibri"/>
                <a:cs typeface="B Nazanin" pitchFamily="2" charset="-78"/>
              </a:rPr>
              <a:t>من و تو</a:t>
            </a:r>
          </a:p>
          <a:p>
            <a:pPr marL="457200" lvl="0" indent="-457200" algn="r" rtl="1">
              <a:buFontTx/>
              <a:buChar char="-"/>
            </a:pPr>
            <a:r>
              <a:rPr lang="fa-IR" sz="2600" dirty="0">
                <a:solidFill>
                  <a:srgbClr val="002060"/>
                </a:solidFill>
                <a:latin typeface="Calibri"/>
                <a:cs typeface="B Nazanin" pitchFamily="2" charset="-78"/>
              </a:rPr>
              <a:t>صدای آمریکا</a:t>
            </a:r>
          </a:p>
          <a:p>
            <a:pPr marL="457200" lvl="0" indent="-457200" algn="r" rtl="1">
              <a:buFontTx/>
              <a:buChar char="-"/>
            </a:pPr>
            <a:r>
              <a:rPr lang="fa-IR" sz="2600" dirty="0">
                <a:solidFill>
                  <a:srgbClr val="002060"/>
                </a:solidFill>
                <a:latin typeface="Calibri"/>
                <a:cs typeface="B Nazanin" pitchFamily="2" charset="-78"/>
              </a:rPr>
              <a:t>...</a:t>
            </a:r>
          </a:p>
        </p:txBody>
      </p:sp>
      <p:pic>
        <p:nvPicPr>
          <p:cNvPr id="6" name="Picture 5">
            <a:extLst>
              <a:ext uri="{FF2B5EF4-FFF2-40B4-BE49-F238E27FC236}">
                <a16:creationId xmlns:a16="http://schemas.microsoft.com/office/drawing/2014/main" id="{FC1924D4-0814-4384-BA21-D68DE2850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811" y="880531"/>
            <a:ext cx="2769990" cy="2769990"/>
          </a:xfrm>
          <a:prstGeom prst="rect">
            <a:avLst/>
          </a:prstGeom>
        </p:spPr>
      </p:pic>
      <p:sp>
        <p:nvSpPr>
          <p:cNvPr id="7" name="Rectangle 6">
            <a:extLst>
              <a:ext uri="{FF2B5EF4-FFF2-40B4-BE49-F238E27FC236}">
                <a16:creationId xmlns:a16="http://schemas.microsoft.com/office/drawing/2014/main" id="{9E50F307-823F-4DCB-966E-FAA496505A2B}"/>
              </a:ext>
            </a:extLst>
          </p:cNvPr>
          <p:cNvSpPr/>
          <p:nvPr/>
        </p:nvSpPr>
        <p:spPr>
          <a:xfrm>
            <a:off x="881659" y="220719"/>
            <a:ext cx="8236550" cy="461665"/>
          </a:xfrm>
          <a:prstGeom prst="rect">
            <a:avLst/>
          </a:prstGeom>
        </p:spPr>
        <p:txBody>
          <a:bodyPr wrap="none">
            <a:spAutoFit/>
          </a:bodyPr>
          <a:lstStyle/>
          <a:p>
            <a:pPr lvl="0" algn="r" rtl="1">
              <a:spcBef>
                <a:spcPct val="20000"/>
              </a:spcBef>
              <a:spcAft>
                <a:spcPts val="600"/>
              </a:spcAft>
              <a:buClr>
                <a:srgbClr val="30ACEC">
                  <a:lumMod val="75000"/>
                </a:srgbClr>
              </a:buClr>
              <a:buSzPct val="145000"/>
            </a:pPr>
            <a:r>
              <a:rPr lang="fa-IR" sz="2400" b="1" dirty="0">
                <a:solidFill>
                  <a:srgbClr val="0070C0"/>
                </a:solidFill>
                <a:latin typeface="Calibri"/>
                <a:cs typeface="B Nazanin" pitchFamily="2" charset="-78"/>
              </a:rPr>
              <a:t>بزرگترین دلیل کارآمدی نظام برای مخاطب: هزینه های مادی و معنوی دشمنان</a:t>
            </a:r>
            <a:endParaRPr lang="fa-IR" sz="2400" b="1" dirty="0">
              <a:solidFill>
                <a:srgbClr val="FF0000"/>
              </a:solidFill>
              <a:latin typeface="Calibri"/>
              <a:cs typeface="B Nazanin" pitchFamily="2" charset="-78"/>
            </a:endParaRPr>
          </a:p>
        </p:txBody>
      </p:sp>
      <p:sp>
        <p:nvSpPr>
          <p:cNvPr id="8" name="Rectangle 7">
            <a:extLst>
              <a:ext uri="{FF2B5EF4-FFF2-40B4-BE49-F238E27FC236}">
                <a16:creationId xmlns:a16="http://schemas.microsoft.com/office/drawing/2014/main" id="{E8C0F281-4BFE-4DFA-97B1-5C0AC826359E}"/>
              </a:ext>
            </a:extLst>
          </p:cNvPr>
          <p:cNvSpPr/>
          <p:nvPr/>
        </p:nvSpPr>
        <p:spPr>
          <a:xfrm>
            <a:off x="1905396" y="1834130"/>
            <a:ext cx="2900362" cy="830997"/>
          </a:xfrm>
          <a:prstGeom prst="rect">
            <a:avLst/>
          </a:prstGeom>
        </p:spPr>
        <p:txBody>
          <a:bodyPr wrap="square">
            <a:spAutoFit/>
          </a:bodyPr>
          <a:lstStyle/>
          <a:p>
            <a:pPr lvl="0" algn="ctr" rtl="1">
              <a:spcBef>
                <a:spcPct val="20000"/>
              </a:spcBef>
              <a:spcAft>
                <a:spcPts val="600"/>
              </a:spcAft>
              <a:buClr>
                <a:srgbClr val="30ACEC">
                  <a:lumMod val="75000"/>
                </a:srgbClr>
              </a:buClr>
              <a:buSzPct val="145000"/>
            </a:pPr>
            <a:r>
              <a:rPr lang="fa-IR" sz="2400" b="1" dirty="0">
                <a:solidFill>
                  <a:srgbClr val="FF0000"/>
                </a:solidFill>
                <a:latin typeface="Calibri"/>
                <a:cs typeface="B Nazanin" pitchFamily="2" charset="-78"/>
              </a:rPr>
              <a:t>به جان خریدن هزینه ترور آشکار در کشور ثالث</a:t>
            </a:r>
          </a:p>
        </p:txBody>
      </p:sp>
    </p:spTree>
    <p:extLst>
      <p:ext uri="{BB962C8B-B14F-4D97-AF65-F5344CB8AC3E}">
        <p14:creationId xmlns:p14="http://schemas.microsoft.com/office/powerpoint/2010/main" val="17078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animEffect transition="in" filter="fade">
                                      <p:cBhvr>
                                        <p:cTn id="21" dur="1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1500"/>
                                        <p:tgtEl>
                                          <p:spTgt spid="3">
                                            <p:txEl>
                                              <p:pRg st="0" end="0"/>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500" fill="hold"/>
                                        <p:tgtEl>
                                          <p:spTgt spid="2"/>
                                        </p:tgtEl>
                                        <p:attrNameLst>
                                          <p:attrName>ppt_w</p:attrName>
                                        </p:attrNameLst>
                                      </p:cBhvr>
                                      <p:tavLst>
                                        <p:tav tm="0">
                                          <p:val>
                                            <p:fltVal val="0"/>
                                          </p:val>
                                        </p:tav>
                                        <p:tav tm="100000">
                                          <p:val>
                                            <p:strVal val="#ppt_w"/>
                                          </p:val>
                                        </p:tav>
                                      </p:tavLst>
                                    </p:anim>
                                    <p:anim calcmode="lin" valueType="num">
                                      <p:cBhvr>
                                        <p:cTn id="30" dur="1500" fill="hold"/>
                                        <p:tgtEl>
                                          <p:spTgt spid="2"/>
                                        </p:tgtEl>
                                        <p:attrNameLst>
                                          <p:attrName>ppt_h</p:attrName>
                                        </p:attrNameLst>
                                      </p:cBhvr>
                                      <p:tavLst>
                                        <p:tav tm="0">
                                          <p:val>
                                            <p:fltVal val="0"/>
                                          </p:val>
                                        </p:tav>
                                        <p:tav tm="100000">
                                          <p:val>
                                            <p:strVal val="#ppt_h"/>
                                          </p:val>
                                        </p:tav>
                                      </p:tavLst>
                                    </p:anim>
                                    <p:animEffect transition="in" filter="fade">
                                      <p:cBhvr>
                                        <p:cTn id="3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848600" cy="914400"/>
          </a:xfrm>
        </p:spPr>
        <p:txBody>
          <a:bodyPr/>
          <a:lstStyle/>
          <a:p>
            <a:pPr algn="ctr" rtl="1"/>
            <a:r>
              <a:rPr lang="fa-IR" sz="4000" b="1" dirty="0">
                <a:cs typeface="B Nazanin" pitchFamily="2" charset="-78"/>
              </a:rPr>
              <a:t>رفراندوم</a:t>
            </a:r>
            <a:endParaRPr lang="en-US" b="1" dirty="0">
              <a:cs typeface="B Nazanin" pitchFamily="2" charset="-78"/>
            </a:endParaRPr>
          </a:p>
        </p:txBody>
      </p:sp>
      <p:sp>
        <p:nvSpPr>
          <p:cNvPr id="3" name="Content Placeholder 2"/>
          <p:cNvSpPr>
            <a:spLocks noGrp="1"/>
          </p:cNvSpPr>
          <p:nvPr>
            <p:ph idx="1"/>
          </p:nvPr>
        </p:nvSpPr>
        <p:spPr>
          <a:xfrm>
            <a:off x="344658" y="352278"/>
            <a:ext cx="8763000" cy="6515100"/>
          </a:xfrm>
        </p:spPr>
        <p:txBody>
          <a:bodyPr>
            <a:normAutofit lnSpcReduction="10000"/>
          </a:bodyPr>
          <a:lstStyle/>
          <a:p>
            <a:pPr algn="just" rtl="1"/>
            <a:r>
              <a:rPr lang="fa-IR" sz="3200" dirty="0">
                <a:solidFill>
                  <a:srgbClr val="FF0000"/>
                </a:solidFill>
                <a:cs typeface="B Nazanin" pitchFamily="2" charset="-78"/>
              </a:rPr>
              <a:t>شبهه:</a:t>
            </a:r>
          </a:p>
          <a:p>
            <a:pPr algn="just" rtl="1"/>
            <a:r>
              <a:rPr lang="fa-IR" sz="2400" dirty="0">
                <a:cs typeface="B Nazanin" pitchFamily="2" charset="-78"/>
              </a:rPr>
              <a:t>رأی به جمهوری اسلامی و قانون اساسی رأی پدران ما بوده است، چرا دوباره از مردم نظرسنجی نمیشود؟</a:t>
            </a:r>
          </a:p>
          <a:p>
            <a:pPr algn="just" rtl="1"/>
            <a:r>
              <a:rPr lang="fa-IR" sz="3200" dirty="0">
                <a:solidFill>
                  <a:srgbClr val="00B050"/>
                </a:solidFill>
                <a:cs typeface="B Nazanin" pitchFamily="2" charset="-78"/>
              </a:rPr>
              <a:t>پاسخ:</a:t>
            </a:r>
          </a:p>
          <a:p>
            <a:pPr algn="just" rtl="1"/>
            <a:r>
              <a:rPr lang="fa-IR" sz="2200" dirty="0">
                <a:solidFill>
                  <a:srgbClr val="0070C0"/>
                </a:solidFill>
                <a:cs typeface="B Nazanin" pitchFamily="2" charset="-78"/>
              </a:rPr>
              <a:t>قانون اساسی هر کشوری محور ثبات و امنیت آن کشور است، به رأی گذاشتن محور ثبات موجب اختلاف و نزاع خواهد شد. کشورهایی که چندقرن از قانون اساسی شان گذشته است چنین نکرده اند، ایران جوان ترین قانون اساسی را دارد.</a:t>
            </a:r>
          </a:p>
          <a:p>
            <a:pPr algn="just"/>
            <a:r>
              <a:rPr lang="fa-IR" sz="2200" dirty="0">
                <a:solidFill>
                  <a:srgbClr val="0070C0"/>
                </a:solidFill>
                <a:cs typeface="B Nazanin" pitchFamily="2" charset="-78"/>
              </a:rPr>
              <a:t>نتیجه رفراندوم از سوی کسانی که حکومت را قبول ندارند پذیرفته نمیشود.</a:t>
            </a:r>
          </a:p>
          <a:p>
            <a:pPr algn="just" rtl="1"/>
            <a:r>
              <a:rPr lang="fa-IR" sz="2200" dirty="0">
                <a:solidFill>
                  <a:srgbClr val="0070C0"/>
                </a:solidFill>
                <a:cs typeface="B Nazanin" pitchFamily="2" charset="-78"/>
              </a:rPr>
              <a:t>با رفراندوم مسئله تمام نمیشود، بلکه باب این درخواست گشوده خواهد شد تا نسل های آینده در هر برهه ای بگویند ما نبودیم، و چنین درخواستی را تکرار کنند.</a:t>
            </a:r>
          </a:p>
          <a:p>
            <a:pPr algn="just" rtl="1"/>
            <a:r>
              <a:rPr lang="fa-IR" sz="2200" dirty="0">
                <a:solidFill>
                  <a:srgbClr val="0070C0"/>
                </a:solidFill>
                <a:cs typeface="B Nazanin" pitchFamily="2" charset="-78"/>
              </a:rPr>
              <a:t>مسلمان بودن مردم خودش بزرگترین دلیل بر رأی به قانون اساسی اسلامی است...</a:t>
            </a:r>
          </a:p>
          <a:p>
            <a:pPr algn="just" rtl="1"/>
            <a:r>
              <a:rPr lang="fa-IR" sz="2200" dirty="0">
                <a:solidFill>
                  <a:srgbClr val="0070C0"/>
                </a:solidFill>
                <a:cs typeface="B Nazanin" pitchFamily="2" charset="-78"/>
              </a:rPr>
              <a:t>این کار دقیق ترین اطلاعات در خصوص سنجش تاثیر فعالیت های دشمنان را به صورت کاملا دقیق و بدون هیچ هزینه ای به انها هدیه خواهد کرد.</a:t>
            </a:r>
          </a:p>
          <a:p>
            <a:pPr algn="just" rtl="1"/>
            <a:r>
              <a:rPr lang="fa-IR" sz="2200" dirty="0">
                <a:solidFill>
                  <a:srgbClr val="0070C0"/>
                </a:solidFill>
                <a:cs typeface="B Nazanin" pitchFamily="2" charset="-78"/>
              </a:rPr>
              <a:t>ملاک سنجش مقبولیت یک نظام در دنیا هرگز برگزاری رفراندوم نیست، بلکه میزان مشارکت مردم در انتخابات و مانند آن است.</a:t>
            </a:r>
          </a:p>
        </p:txBody>
      </p:sp>
    </p:spTree>
    <p:extLst>
      <p:ext uri="{BB962C8B-B14F-4D97-AF65-F5344CB8AC3E}">
        <p14:creationId xmlns:p14="http://schemas.microsoft.com/office/powerpoint/2010/main" val="14355457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474E7-446A-4C43-9946-C9148DEF9A08}"/>
              </a:ext>
            </a:extLst>
          </p:cNvPr>
          <p:cNvSpPr/>
          <p:nvPr/>
        </p:nvSpPr>
        <p:spPr>
          <a:xfrm>
            <a:off x="681703" y="1839574"/>
            <a:ext cx="8204769" cy="1938992"/>
          </a:xfrm>
          <a:prstGeom prst="rect">
            <a:avLst/>
          </a:prstGeom>
        </p:spPr>
        <p:txBody>
          <a:bodyPr wrap="square">
            <a:spAutoFit/>
          </a:bodyPr>
          <a:lstStyle/>
          <a:p>
            <a:pPr marL="342900" indent="-342900" algn="r" rtl="1">
              <a:buFontTx/>
              <a:buChar char="-"/>
            </a:pPr>
            <a:r>
              <a:rPr lang="fa-IR" sz="2400" dirty="0">
                <a:solidFill>
                  <a:srgbClr val="00B0F0"/>
                </a:solidFill>
                <a:cs typeface="B Nazanin" panose="00000400000000000000" pitchFamily="2" charset="-78"/>
              </a:rPr>
              <a:t>هیچ نظامی در جهان وجود ندارد که همه مردمش آن را قبول داشته باشند</a:t>
            </a:r>
          </a:p>
          <a:p>
            <a:pPr marL="342900" indent="-342900" algn="r" rtl="1">
              <a:buFontTx/>
              <a:buChar char="-"/>
            </a:pPr>
            <a:r>
              <a:rPr lang="fa-IR" sz="2400" dirty="0">
                <a:solidFill>
                  <a:srgbClr val="00B0F0"/>
                </a:solidFill>
                <a:cs typeface="B Nazanin" panose="00000400000000000000" pitchFamily="2" charset="-78"/>
              </a:rPr>
              <a:t>برای این نظام هزینه پرداخت شده است، کسی که می خواهد آن را تغیر دهد باید هزینه بپردازد. هیچ نظامی حکومتش را تحویل مخالفین نمیدهد...</a:t>
            </a:r>
            <a:endParaRPr lang="fa-IR" sz="2400" b="1" dirty="0">
              <a:solidFill>
                <a:srgbClr val="00B0F0"/>
              </a:solidFill>
              <a:cs typeface="B Nazanin" panose="00000400000000000000" pitchFamily="2" charset="-78"/>
            </a:endParaRPr>
          </a:p>
          <a:p>
            <a:pPr marL="285750" indent="-285750" algn="r" rtl="1">
              <a:buFontTx/>
              <a:buChar char="-"/>
            </a:pPr>
            <a:r>
              <a:rPr lang="fa-IR" sz="2400" dirty="0">
                <a:solidFill>
                  <a:srgbClr val="00B0F0"/>
                </a:solidFill>
                <a:cs typeface="B Nazanin" panose="00000400000000000000" pitchFamily="2" charset="-78"/>
              </a:rPr>
              <a:t>جایگزینی برای این نظام وجود ندارد...</a:t>
            </a:r>
          </a:p>
          <a:p>
            <a:pPr algn="r" rtl="1"/>
            <a:endParaRPr lang="fa-IR" sz="2400" b="1" dirty="0">
              <a:solidFill>
                <a:srgbClr val="00B0F0"/>
              </a:solidFill>
              <a:cs typeface="B Nazanin" panose="00000400000000000000" pitchFamily="2" charset="-78"/>
            </a:endParaRPr>
          </a:p>
        </p:txBody>
      </p:sp>
      <p:pic>
        <p:nvPicPr>
          <p:cNvPr id="5" name="Picture 4">
            <a:extLst>
              <a:ext uri="{FF2B5EF4-FFF2-40B4-BE49-F238E27FC236}">
                <a16:creationId xmlns:a16="http://schemas.microsoft.com/office/drawing/2014/main" id="{7BD44CFC-E99F-4498-ACB6-FDCDA4C94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016" y="4298483"/>
            <a:ext cx="3771199" cy="2285346"/>
          </a:xfrm>
          <a:prstGeom prst="rect">
            <a:avLst/>
          </a:prstGeom>
        </p:spPr>
      </p:pic>
      <p:pic>
        <p:nvPicPr>
          <p:cNvPr id="6" name="Picture 5">
            <a:extLst>
              <a:ext uri="{FF2B5EF4-FFF2-40B4-BE49-F238E27FC236}">
                <a16:creationId xmlns:a16="http://schemas.microsoft.com/office/drawing/2014/main" id="{F157338B-EFB2-4EE8-960F-B4F5111E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97" y="3979213"/>
            <a:ext cx="4053991" cy="2833687"/>
          </a:xfrm>
          <a:prstGeom prst="rect">
            <a:avLst/>
          </a:prstGeom>
        </p:spPr>
      </p:pic>
      <p:sp>
        <p:nvSpPr>
          <p:cNvPr id="7" name="Title 1">
            <a:extLst>
              <a:ext uri="{FF2B5EF4-FFF2-40B4-BE49-F238E27FC236}">
                <a16:creationId xmlns:a16="http://schemas.microsoft.com/office/drawing/2014/main" id="{7C6AE1F7-1AC1-48D4-8600-D9AA07D55F4A}"/>
              </a:ext>
            </a:extLst>
          </p:cNvPr>
          <p:cNvSpPr>
            <a:spLocks noGrp="1"/>
          </p:cNvSpPr>
          <p:nvPr>
            <p:ph type="title"/>
          </p:nvPr>
        </p:nvSpPr>
        <p:spPr>
          <a:xfrm>
            <a:off x="771415" y="246995"/>
            <a:ext cx="7924800" cy="1143000"/>
          </a:xfrm>
        </p:spPr>
        <p:txBody>
          <a:bodyPr>
            <a:normAutofit fontScale="90000"/>
          </a:bodyPr>
          <a:lstStyle/>
          <a:p>
            <a:pPr algn="r" rtl="1"/>
            <a:r>
              <a:rPr lang="fa-IR" sz="4000" dirty="0">
                <a:cs typeface="B Nazanin" pitchFamily="2" charset="-78"/>
              </a:rPr>
              <a:t>کاهش مشارکت و اعتراضات نشان دهنده این است که مردم این حکومت را قبول ندارند</a:t>
            </a:r>
            <a:endParaRPr lang="en-US" sz="4000" dirty="0">
              <a:cs typeface="B Nazanin" pitchFamily="2" charset="-78"/>
            </a:endParaRPr>
          </a:p>
        </p:txBody>
      </p:sp>
    </p:spTree>
    <p:extLst>
      <p:ext uri="{BB962C8B-B14F-4D97-AF65-F5344CB8AC3E}">
        <p14:creationId xmlns:p14="http://schemas.microsoft.com/office/powerpoint/2010/main" val="352313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250" fill="hold"/>
                                        <p:tgtEl>
                                          <p:spTgt spid="6"/>
                                        </p:tgtEl>
                                        <p:attrNameLst>
                                          <p:attrName>ppt_w</p:attrName>
                                        </p:attrNameLst>
                                      </p:cBhvr>
                                      <p:tavLst>
                                        <p:tav tm="0">
                                          <p:val>
                                            <p:fltVal val="0"/>
                                          </p:val>
                                        </p:tav>
                                        <p:tav tm="100000">
                                          <p:val>
                                            <p:strVal val="#ppt_w"/>
                                          </p:val>
                                        </p:tav>
                                      </p:tavLst>
                                    </p:anim>
                                    <p:anim calcmode="lin" valueType="num">
                                      <p:cBhvr>
                                        <p:cTn id="29" dur="1250" fill="hold"/>
                                        <p:tgtEl>
                                          <p:spTgt spid="6"/>
                                        </p:tgtEl>
                                        <p:attrNameLst>
                                          <p:attrName>ppt_h</p:attrName>
                                        </p:attrNameLst>
                                      </p:cBhvr>
                                      <p:tavLst>
                                        <p:tav tm="0">
                                          <p:val>
                                            <p:fltVal val="0"/>
                                          </p:val>
                                        </p:tav>
                                        <p:tav tm="100000">
                                          <p:val>
                                            <p:strVal val="#ppt_h"/>
                                          </p:val>
                                        </p:tav>
                                      </p:tavLst>
                                    </p:anim>
                                    <p:animEffect transition="in" filter="fade">
                                      <p:cBhvr>
                                        <p:cTn id="30" dur="1250"/>
                                        <p:tgtEl>
                                          <p:spTgt spid="6"/>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250" fill="hold"/>
                                        <p:tgtEl>
                                          <p:spTgt spid="5"/>
                                        </p:tgtEl>
                                        <p:attrNameLst>
                                          <p:attrName>ppt_w</p:attrName>
                                        </p:attrNameLst>
                                      </p:cBhvr>
                                      <p:tavLst>
                                        <p:tav tm="0">
                                          <p:val>
                                            <p:fltVal val="0"/>
                                          </p:val>
                                        </p:tav>
                                        <p:tav tm="100000">
                                          <p:val>
                                            <p:strVal val="#ppt_w"/>
                                          </p:val>
                                        </p:tav>
                                      </p:tavLst>
                                    </p:anim>
                                    <p:anim calcmode="lin" valueType="num">
                                      <p:cBhvr>
                                        <p:cTn id="34" dur="1250" fill="hold"/>
                                        <p:tgtEl>
                                          <p:spTgt spid="5"/>
                                        </p:tgtEl>
                                        <p:attrNameLst>
                                          <p:attrName>ppt_h</p:attrName>
                                        </p:attrNameLst>
                                      </p:cBhvr>
                                      <p:tavLst>
                                        <p:tav tm="0">
                                          <p:val>
                                            <p:fltVal val="0"/>
                                          </p:val>
                                        </p:tav>
                                        <p:tav tm="100000">
                                          <p:val>
                                            <p:strVal val="#ppt_h"/>
                                          </p:val>
                                        </p:tav>
                                      </p:tavLst>
                                    </p:anim>
                                    <p:animEffect transition="in" filter="fade">
                                      <p:cBhvr>
                                        <p:cTn id="35"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243" y="130314"/>
            <a:ext cx="6019800" cy="707886"/>
          </a:xfrm>
          <a:prstGeom prst="rect">
            <a:avLst/>
          </a:prstGeom>
        </p:spPr>
        <p:txBody>
          <a:bodyPr wrap="square">
            <a:spAutoFit/>
          </a:bodyPr>
          <a:lstStyle/>
          <a:p>
            <a:pPr algn="ctr" rtl="1"/>
            <a:r>
              <a:rPr lang="fa-IR" sz="4000" b="1" dirty="0">
                <a:latin typeface="Franklin Gothic Book"/>
                <a:cs typeface="B Nazanin" pitchFamily="2" charset="-78"/>
              </a:rPr>
              <a:t>شرایط جمهوری</a:t>
            </a:r>
            <a:endParaRPr lang="en-US" b="1" dirty="0"/>
          </a:p>
        </p:txBody>
      </p:sp>
      <p:sp>
        <p:nvSpPr>
          <p:cNvPr id="3" name="Rectangle 2"/>
          <p:cNvSpPr/>
          <p:nvPr/>
        </p:nvSpPr>
        <p:spPr>
          <a:xfrm>
            <a:off x="387926" y="838200"/>
            <a:ext cx="8381999" cy="5090624"/>
          </a:xfrm>
          <a:prstGeom prst="rect">
            <a:avLst/>
          </a:prstGeom>
        </p:spPr>
        <p:txBody>
          <a:bodyPr wrap="square">
            <a:spAutoFit/>
          </a:bodyPr>
          <a:lstStyle/>
          <a:p>
            <a:pPr marL="420624" indent="-384048" algn="just" rtl="1">
              <a:spcBef>
                <a:spcPct val="20000"/>
              </a:spcBef>
              <a:buClr>
                <a:srgbClr val="6EA0B0"/>
              </a:buClr>
              <a:buSzPct val="80000"/>
              <a:buFont typeface="Wingdings 2"/>
              <a:buChar char=""/>
            </a:pPr>
            <a:r>
              <a:rPr lang="fa-IR" sz="3200" dirty="0">
                <a:solidFill>
                  <a:srgbClr val="FF0000"/>
                </a:solidFill>
                <a:cs typeface="B Nazanin" pitchFamily="2" charset="-78"/>
              </a:rPr>
              <a:t>شبهه:</a:t>
            </a:r>
          </a:p>
          <a:p>
            <a:pPr marL="420624" indent="-384048" algn="just" rtl="1">
              <a:spcBef>
                <a:spcPct val="20000"/>
              </a:spcBef>
              <a:buClr>
                <a:srgbClr val="6EA0B0"/>
              </a:buClr>
              <a:buSzPct val="80000"/>
              <a:buFont typeface="Wingdings 2"/>
              <a:buChar char=""/>
            </a:pPr>
            <a:r>
              <a:rPr lang="fa-IR" sz="2400" dirty="0">
                <a:solidFill>
                  <a:srgbClr val="0070C0"/>
                </a:solidFill>
                <a:cs typeface="B Nazanin" pitchFamily="2" charset="-78"/>
              </a:rPr>
              <a:t>در ساختار جمهوری همه شخصیت ها باید مستقیما توسط مردم انتخاب شده و مدت حاکمیت آنها معین باشد، اما رهبری غیر مستقیم انتخاب شده، و دوران حاکمیتش نامحدود است.</a:t>
            </a:r>
          </a:p>
          <a:p>
            <a:pPr marL="420624" indent="-384048" algn="just" rtl="1">
              <a:spcBef>
                <a:spcPct val="20000"/>
              </a:spcBef>
              <a:buClr>
                <a:srgbClr val="6EA0B0"/>
              </a:buClr>
              <a:buSzPct val="80000"/>
              <a:buFont typeface="Wingdings 2"/>
              <a:buChar char=""/>
            </a:pPr>
            <a:r>
              <a:rPr lang="fa-IR" sz="3200" dirty="0">
                <a:solidFill>
                  <a:srgbClr val="00B050"/>
                </a:solidFill>
                <a:cs typeface="B Nazanin" pitchFamily="2" charset="-78"/>
              </a:rPr>
              <a:t>پاسخ:</a:t>
            </a:r>
          </a:p>
          <a:p>
            <a:pPr marL="420624" indent="-384048" algn="just" rtl="1">
              <a:spcBef>
                <a:spcPct val="20000"/>
              </a:spcBef>
              <a:buClr>
                <a:srgbClr val="6EA0B0"/>
              </a:buClr>
              <a:buSzPct val="80000"/>
              <a:buFont typeface="Wingdings 2"/>
              <a:buChar char=""/>
            </a:pPr>
            <a:r>
              <a:rPr lang="fa-IR" sz="2400" dirty="0">
                <a:solidFill>
                  <a:srgbClr val="0070C0"/>
                </a:solidFill>
                <a:cs typeface="B Nazanin" pitchFamily="2" charset="-78"/>
              </a:rPr>
              <a:t>تعریف «جمهوری» یک مقوله بشری است، و در این مقولات قرائت های متعددی وجود دارد، طبیعتا هیچ کدام بر دیگری ترجیحی ندارد و نمی توان به صرف اینکه یک دیدگاه تعریف دیگری داشته به دیدگاه دیگری ایراد گرفت. </a:t>
            </a:r>
          </a:p>
          <a:p>
            <a:pPr marL="420624" indent="-384048" algn="just" rtl="1">
              <a:spcBef>
                <a:spcPct val="20000"/>
              </a:spcBef>
              <a:buClr>
                <a:srgbClr val="6EA0B0"/>
              </a:buClr>
              <a:buSzPct val="80000"/>
              <a:buFont typeface="Wingdings 2"/>
              <a:buChar char=""/>
            </a:pPr>
            <a:r>
              <a:rPr lang="fa-IR" sz="2400" dirty="0">
                <a:solidFill>
                  <a:srgbClr val="0070C0"/>
                </a:solidFill>
                <a:latin typeface="Calibri"/>
                <a:ea typeface="Calibri"/>
                <a:cs typeface="B Nazanin" pitchFamily="2" charset="-78"/>
              </a:rPr>
              <a:t>بقای رهبری مشروط به اصلحیت است، طبیعتا تا این شخص اصلح هست، رهبری هر شخص دیگری نامشروع است، و اگر این افضلیت در هر لحظه ای از میان رفت حاکمیت او نامشروع است، بنابراین ولایت فقیه مشروط به زمان نیست، بلکه مشروط به اوصاف است.</a:t>
            </a:r>
            <a:endParaRPr lang="fa-IR" sz="2400" dirty="0">
              <a:solidFill>
                <a:srgbClr val="0070C0"/>
              </a:solidFill>
              <a:latin typeface="Calibri"/>
              <a:ea typeface="Calibri"/>
              <a:cs typeface="B Nazanin"/>
            </a:endParaRPr>
          </a:p>
        </p:txBody>
      </p:sp>
    </p:spTree>
    <p:extLst>
      <p:ext uri="{BB962C8B-B14F-4D97-AF65-F5344CB8AC3E}">
        <p14:creationId xmlns:p14="http://schemas.microsoft.com/office/powerpoint/2010/main" val="154064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C1C7-CB18-4811-8FAD-78B797EF92BC}"/>
              </a:ext>
            </a:extLst>
          </p:cNvPr>
          <p:cNvSpPr>
            <a:spLocks noGrp="1"/>
          </p:cNvSpPr>
          <p:nvPr>
            <p:ph type="title"/>
          </p:nvPr>
        </p:nvSpPr>
        <p:spPr>
          <a:xfrm>
            <a:off x="750754" y="2590800"/>
            <a:ext cx="8393245" cy="1400530"/>
          </a:xfrm>
        </p:spPr>
        <p:txBody>
          <a:bodyPr>
            <a:normAutofit/>
          </a:bodyPr>
          <a:lstStyle/>
          <a:p>
            <a:r>
              <a:rPr lang="fa-IR" sz="5400" b="1" dirty="0">
                <a:cs typeface="B Nazanin" panose="00000400000000000000" pitchFamily="2" charset="-78"/>
              </a:rPr>
              <a:t>بررسی علل ناکارآمدی ها</a:t>
            </a:r>
          </a:p>
        </p:txBody>
      </p:sp>
    </p:spTree>
    <p:extLst>
      <p:ext uri="{BB962C8B-B14F-4D97-AF65-F5344CB8AC3E}">
        <p14:creationId xmlns:p14="http://schemas.microsoft.com/office/powerpoint/2010/main" val="289035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CA097E-754C-475C-A266-4BACB642FBD5}"/>
              </a:ext>
            </a:extLst>
          </p:cNvPr>
          <p:cNvSpPr/>
          <p:nvPr/>
        </p:nvSpPr>
        <p:spPr>
          <a:xfrm>
            <a:off x="1518734" y="4114800"/>
            <a:ext cx="6106531" cy="1200329"/>
          </a:xfrm>
          <a:prstGeom prst="rect">
            <a:avLst/>
          </a:prstGeom>
        </p:spPr>
        <p:txBody>
          <a:bodyPr wrap="square">
            <a:spAutoFit/>
          </a:bodyPr>
          <a:lstStyle/>
          <a:p>
            <a:pPr algn="r" rtl="1"/>
            <a:r>
              <a:rPr lang="fa-IR" sz="2400" b="1" dirty="0">
                <a:solidFill>
                  <a:srgbClr val="002060"/>
                </a:solidFill>
                <a:latin typeface="Calibri"/>
                <a:cs typeface="B Nazanin" pitchFamily="2" charset="-78"/>
              </a:rPr>
              <a:t>هنری کیسینجر:</a:t>
            </a:r>
          </a:p>
          <a:p>
            <a:pPr algn="r" rtl="1"/>
            <a:r>
              <a:rPr lang="fa-IR" sz="2400" dirty="0">
                <a:solidFill>
                  <a:srgbClr val="002060"/>
                </a:solidFill>
                <a:latin typeface="Calibri"/>
                <a:cs typeface="B Nazanin" pitchFamily="2" charset="-78"/>
              </a:rPr>
              <a:t>«آيت‌الله خميني غرب را با بحران جدي مواجه كرد»</a:t>
            </a:r>
          </a:p>
          <a:p>
            <a:pPr algn="just" rtl="1"/>
            <a:r>
              <a:rPr lang="fa-IR" sz="2400" dirty="0">
                <a:solidFill>
                  <a:srgbClr val="002060"/>
                </a:solidFill>
                <a:latin typeface="Calibri"/>
                <a:cs typeface="B Nazanin" pitchFamily="2" charset="-78"/>
              </a:rPr>
              <a:t>«ایران نباید به یک امپراتوری در خاورمیانه تبدیل شود»</a:t>
            </a:r>
          </a:p>
        </p:txBody>
      </p:sp>
      <p:pic>
        <p:nvPicPr>
          <p:cNvPr id="5" name="Picture 4">
            <a:extLst>
              <a:ext uri="{FF2B5EF4-FFF2-40B4-BE49-F238E27FC236}">
                <a16:creationId xmlns:a16="http://schemas.microsoft.com/office/drawing/2014/main" id="{453423FB-A7E6-498D-89F6-E9BC3BADE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685800"/>
            <a:ext cx="3113669" cy="3091895"/>
          </a:xfrm>
          <a:prstGeom prst="rect">
            <a:avLst/>
          </a:prstGeom>
        </p:spPr>
      </p:pic>
    </p:spTree>
    <p:extLst>
      <p:ext uri="{BB962C8B-B14F-4D97-AF65-F5344CB8AC3E}">
        <p14:creationId xmlns:p14="http://schemas.microsoft.com/office/powerpoint/2010/main" val="27547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C54A89-3627-4423-9100-D6BD02A2D48C}"/>
              </a:ext>
            </a:extLst>
          </p:cNvPr>
          <p:cNvSpPr/>
          <p:nvPr/>
        </p:nvSpPr>
        <p:spPr>
          <a:xfrm>
            <a:off x="-707577" y="5617513"/>
            <a:ext cx="8686800" cy="517065"/>
          </a:xfrm>
          <a:prstGeom prst="rect">
            <a:avLst/>
          </a:prstGeom>
        </p:spPr>
        <p:txBody>
          <a:bodyPr wrap="square">
            <a:spAutoFit/>
          </a:bodyPr>
          <a:lstStyle/>
          <a:p>
            <a:pPr algn="r" rtl="1">
              <a:lnSpc>
                <a:spcPct val="115000"/>
              </a:lnSpc>
              <a:spcAft>
                <a:spcPts val="10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کسی برای رفع نقاط ضعفش، نقطه قوتش را بر نمی دارد</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AB0F204-81AE-4A9E-A6B3-66F1FBA37D4D}"/>
              </a:ext>
            </a:extLst>
          </p:cNvPr>
          <p:cNvSpPr/>
          <p:nvPr/>
        </p:nvSpPr>
        <p:spPr>
          <a:xfrm>
            <a:off x="2133600" y="1600200"/>
            <a:ext cx="5335115" cy="517065"/>
          </a:xfrm>
          <a:prstGeom prst="rect">
            <a:avLst/>
          </a:prstGeom>
        </p:spPr>
        <p:txBody>
          <a:bodyPr wrap="none">
            <a:spAutoFit/>
          </a:bodyPr>
          <a:lstStyle/>
          <a:p>
            <a:pPr lvl="0" algn="r" rtl="1">
              <a:lnSpc>
                <a:spcPct val="115000"/>
              </a:lnSpc>
              <a:spcAft>
                <a:spcPts val="1000"/>
              </a:spcAft>
            </a:pP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واقعا اگر جهوری ما سکولار بود، مشکلات وجود نداشت؟</a:t>
            </a:r>
          </a:p>
        </p:txBody>
      </p:sp>
      <p:sp>
        <p:nvSpPr>
          <p:cNvPr id="3" name="Rectangle 2">
            <a:extLst>
              <a:ext uri="{FF2B5EF4-FFF2-40B4-BE49-F238E27FC236}">
                <a16:creationId xmlns:a16="http://schemas.microsoft.com/office/drawing/2014/main" id="{31446CB8-268B-4365-B6A9-A8FD973DE8C8}"/>
              </a:ext>
            </a:extLst>
          </p:cNvPr>
          <p:cNvSpPr/>
          <p:nvPr/>
        </p:nvSpPr>
        <p:spPr>
          <a:xfrm>
            <a:off x="7079219" y="3358204"/>
            <a:ext cx="1719953" cy="1366528"/>
          </a:xfrm>
          <a:prstGeom prst="rect">
            <a:avLst/>
          </a:prstGeom>
        </p:spPr>
        <p:txBody>
          <a:bodyPr wrap="square">
            <a:spAutoFit/>
          </a:bodyPr>
          <a:lstStyle/>
          <a:p>
            <a:pPr lvl="0" algn="ctr" rtl="1">
              <a:lnSpc>
                <a:spcPct val="115000"/>
              </a:lnSpc>
              <a:spcAft>
                <a:spcPts val="1000"/>
              </a:spcAft>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توانایی در عرصه نظامی و اقتدار بین الملل</a:t>
            </a:r>
          </a:p>
        </p:txBody>
      </p:sp>
      <p:sp>
        <p:nvSpPr>
          <p:cNvPr id="5" name="Rectangle 4">
            <a:extLst>
              <a:ext uri="{FF2B5EF4-FFF2-40B4-BE49-F238E27FC236}">
                <a16:creationId xmlns:a16="http://schemas.microsoft.com/office/drawing/2014/main" id="{37216014-B37A-4088-947C-035C623ABC98}"/>
              </a:ext>
            </a:extLst>
          </p:cNvPr>
          <p:cNvSpPr/>
          <p:nvPr/>
        </p:nvSpPr>
        <p:spPr>
          <a:xfrm>
            <a:off x="828140" y="3562841"/>
            <a:ext cx="1719953" cy="941796"/>
          </a:xfrm>
          <a:prstGeom prst="rect">
            <a:avLst/>
          </a:prstGeom>
        </p:spPr>
        <p:txBody>
          <a:bodyPr wrap="square">
            <a:spAutoFit/>
          </a:bodyPr>
          <a:lstStyle/>
          <a:p>
            <a:pPr lvl="0" algn="ctr" rtl="1">
              <a:lnSpc>
                <a:spcPct val="115000"/>
              </a:lnSpc>
              <a:spcAft>
                <a:spcPts val="1000"/>
              </a:spcAft>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برنامه ریزی و مدیریت داخلی</a:t>
            </a:r>
          </a:p>
        </p:txBody>
      </p:sp>
      <p:sp>
        <p:nvSpPr>
          <p:cNvPr id="6" name="Rectangle 5">
            <a:extLst>
              <a:ext uri="{FF2B5EF4-FFF2-40B4-BE49-F238E27FC236}">
                <a16:creationId xmlns:a16="http://schemas.microsoft.com/office/drawing/2014/main" id="{949E5636-6291-4E7D-92E8-323876E61F7B}"/>
              </a:ext>
            </a:extLst>
          </p:cNvPr>
          <p:cNvSpPr/>
          <p:nvPr/>
        </p:nvSpPr>
        <p:spPr>
          <a:xfrm>
            <a:off x="5381042" y="2327145"/>
            <a:ext cx="2558153" cy="587853"/>
          </a:xfrm>
          <a:prstGeom prst="rect">
            <a:avLst/>
          </a:prstGeom>
        </p:spPr>
        <p:txBody>
          <a:bodyPr wrap="square">
            <a:spAutoFit/>
          </a:bodyPr>
          <a:lstStyle/>
          <a:p>
            <a:pPr lvl="0" algn="ctr" rtl="1">
              <a:lnSpc>
                <a:spcPct val="115000"/>
              </a:lnSpc>
              <a:spcAft>
                <a:spcPts val="1000"/>
              </a:spcAft>
            </a:pP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وظایف رهبری</a:t>
            </a:r>
          </a:p>
        </p:txBody>
      </p:sp>
      <p:sp>
        <p:nvSpPr>
          <p:cNvPr id="7" name="Rectangle 6">
            <a:extLst>
              <a:ext uri="{FF2B5EF4-FFF2-40B4-BE49-F238E27FC236}">
                <a16:creationId xmlns:a16="http://schemas.microsoft.com/office/drawing/2014/main" id="{FDCDAF25-95BF-449C-A4D2-A52809F7D648}"/>
              </a:ext>
            </a:extLst>
          </p:cNvPr>
          <p:cNvSpPr/>
          <p:nvPr/>
        </p:nvSpPr>
        <p:spPr>
          <a:xfrm>
            <a:off x="4927533" y="3358204"/>
            <a:ext cx="1719953" cy="1366528"/>
          </a:xfrm>
          <a:prstGeom prst="rect">
            <a:avLst/>
          </a:prstGeom>
        </p:spPr>
        <p:txBody>
          <a:bodyPr wrap="square">
            <a:spAutoFit/>
          </a:bodyPr>
          <a:lstStyle/>
          <a:p>
            <a:pPr lvl="0" algn="ctr" rtl="1">
              <a:lnSpc>
                <a:spcPct val="115000"/>
              </a:lnSpc>
              <a:spcAft>
                <a:spcPts val="1000"/>
              </a:spcAft>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ترسیم چشم انداز و نشان دادن نقشه راه</a:t>
            </a:r>
          </a:p>
        </p:txBody>
      </p:sp>
      <p:sp>
        <p:nvSpPr>
          <p:cNvPr id="8" name="Rectangle 7">
            <a:extLst>
              <a:ext uri="{FF2B5EF4-FFF2-40B4-BE49-F238E27FC236}">
                <a16:creationId xmlns:a16="http://schemas.microsoft.com/office/drawing/2014/main" id="{1F4472D4-B3BD-4B06-987B-716A38221E4D}"/>
              </a:ext>
            </a:extLst>
          </p:cNvPr>
          <p:cNvSpPr/>
          <p:nvPr/>
        </p:nvSpPr>
        <p:spPr>
          <a:xfrm>
            <a:off x="2775847" y="3358204"/>
            <a:ext cx="1719953" cy="1366528"/>
          </a:xfrm>
          <a:prstGeom prst="rect">
            <a:avLst/>
          </a:prstGeom>
        </p:spPr>
        <p:txBody>
          <a:bodyPr wrap="square">
            <a:spAutoFit/>
          </a:bodyPr>
          <a:lstStyle/>
          <a:p>
            <a:pPr lvl="0" algn="ctr" rtl="1">
              <a:lnSpc>
                <a:spcPct val="115000"/>
              </a:lnSpc>
              <a:spcAft>
                <a:spcPts val="1000"/>
              </a:spcAft>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سیاست گذاری و حرکت در مسیر نقشه</a:t>
            </a:r>
          </a:p>
        </p:txBody>
      </p:sp>
      <p:sp>
        <p:nvSpPr>
          <p:cNvPr id="9" name="Rectangle 8">
            <a:extLst>
              <a:ext uri="{FF2B5EF4-FFF2-40B4-BE49-F238E27FC236}">
                <a16:creationId xmlns:a16="http://schemas.microsoft.com/office/drawing/2014/main" id="{E8DEA515-57CB-4E54-B44A-C0968245FB15}"/>
              </a:ext>
            </a:extLst>
          </p:cNvPr>
          <p:cNvSpPr/>
          <p:nvPr/>
        </p:nvSpPr>
        <p:spPr>
          <a:xfrm>
            <a:off x="1731409" y="2338868"/>
            <a:ext cx="2088875" cy="587853"/>
          </a:xfrm>
          <a:prstGeom prst="rect">
            <a:avLst/>
          </a:prstGeom>
        </p:spPr>
        <p:txBody>
          <a:bodyPr wrap="square">
            <a:spAutoFit/>
          </a:bodyPr>
          <a:lstStyle/>
          <a:p>
            <a:pPr lvl="0" algn="ctr" rtl="1">
              <a:lnSpc>
                <a:spcPct val="115000"/>
              </a:lnSpc>
              <a:spcAft>
                <a:spcPts val="1000"/>
              </a:spcAft>
            </a:pPr>
            <a:r>
              <a:rPr lang="fa-IR" sz="2800" b="1" dirty="0">
                <a:solidFill>
                  <a:srgbClr val="0070C0"/>
                </a:solidFill>
                <a:latin typeface="Calibri" panose="020F0502020204030204" pitchFamily="34" charset="0"/>
                <a:cs typeface="B Nazanin" panose="00000400000000000000" pitchFamily="2" charset="-78"/>
              </a:rPr>
              <a:t>وظایف دولت ها</a:t>
            </a:r>
          </a:p>
        </p:txBody>
      </p:sp>
      <p:cxnSp>
        <p:nvCxnSpPr>
          <p:cNvPr id="11" name="Straight Connector 10">
            <a:extLst>
              <a:ext uri="{FF2B5EF4-FFF2-40B4-BE49-F238E27FC236}">
                <a16:creationId xmlns:a16="http://schemas.microsoft.com/office/drawing/2014/main" id="{9DBEFA00-780D-40C3-8D9B-D28219D88A49}"/>
              </a:ext>
            </a:extLst>
          </p:cNvPr>
          <p:cNvCxnSpPr>
            <a:cxnSpLocks/>
          </p:cNvCxnSpPr>
          <p:nvPr/>
        </p:nvCxnSpPr>
        <p:spPr>
          <a:xfrm>
            <a:off x="4648200" y="2338868"/>
            <a:ext cx="0" cy="2695736"/>
          </a:xfrm>
          <a:prstGeom prst="line">
            <a:avLst/>
          </a:prstGeom>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ECE81476-218E-4434-952E-485A261E33AD}"/>
              </a:ext>
            </a:extLst>
          </p:cNvPr>
          <p:cNvSpPr/>
          <p:nvPr/>
        </p:nvSpPr>
        <p:spPr>
          <a:xfrm>
            <a:off x="762000" y="194460"/>
            <a:ext cx="7924800" cy="587853"/>
          </a:xfrm>
          <a:prstGeom prst="rect">
            <a:avLst/>
          </a:prstGeom>
        </p:spPr>
        <p:txBody>
          <a:bodyPr wrap="square">
            <a:spAutoFit/>
          </a:bodyPr>
          <a:lstStyle/>
          <a:p>
            <a:pPr lvl="0" algn="r" rtl="1">
              <a:lnSpc>
                <a:spcPct val="115000"/>
              </a:lnSpc>
              <a:spcAft>
                <a:spcPts val="1000"/>
              </a:spcAft>
            </a:pPr>
            <a:r>
              <a:rPr lang="fa-IR" sz="2800" b="1" dirty="0">
                <a:solidFill>
                  <a:srgbClr val="0070C0"/>
                </a:solidFill>
                <a:cs typeface="B Nazanin" panose="00000400000000000000" pitchFamily="2" charset="-78"/>
              </a:rPr>
              <a:t>مشکل از اصل نظام جمهوری اسلامی است</a:t>
            </a:r>
            <a:endParaRPr lang="en-US" sz="2800"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16387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7" grpId="0"/>
      <p:bldP spid="8" grpId="0"/>
      <p:bldP spid="9"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9429F7-BD84-4449-9F2D-B4C8E7D69C29}"/>
              </a:ext>
            </a:extLst>
          </p:cNvPr>
          <p:cNvSpPr/>
          <p:nvPr/>
        </p:nvSpPr>
        <p:spPr>
          <a:xfrm>
            <a:off x="736246" y="685800"/>
            <a:ext cx="7924800" cy="587853"/>
          </a:xfrm>
          <a:prstGeom prst="rect">
            <a:avLst/>
          </a:prstGeom>
        </p:spPr>
        <p:txBody>
          <a:bodyPr wrap="square">
            <a:spAutoFit/>
          </a:bodyPr>
          <a:lstStyle/>
          <a:p>
            <a:pPr lvl="0" algn="r" rtl="1">
              <a:lnSpc>
                <a:spcPct val="115000"/>
              </a:lnSpc>
              <a:spcAft>
                <a:spcPts val="1000"/>
              </a:spcAft>
            </a:pPr>
            <a:r>
              <a:rPr lang="fa-IR" sz="2800" b="1" dirty="0">
                <a:solidFill>
                  <a:srgbClr val="0070C0"/>
                </a:solidFill>
                <a:cs typeface="B Nazanin" panose="00000400000000000000" pitchFamily="2" charset="-78"/>
              </a:rPr>
              <a:t>جایگزینی برای جمهوری اسلامی وجود ندارد</a:t>
            </a:r>
          </a:p>
        </p:txBody>
      </p:sp>
      <p:sp>
        <p:nvSpPr>
          <p:cNvPr id="3" name="Rectangle 2">
            <a:extLst>
              <a:ext uri="{FF2B5EF4-FFF2-40B4-BE49-F238E27FC236}">
                <a16:creationId xmlns:a16="http://schemas.microsoft.com/office/drawing/2014/main" id="{FB3474E7-446A-4C43-9946-C9148DEF9A08}"/>
              </a:ext>
            </a:extLst>
          </p:cNvPr>
          <p:cNvSpPr/>
          <p:nvPr/>
        </p:nvSpPr>
        <p:spPr>
          <a:xfrm>
            <a:off x="721006" y="1540943"/>
            <a:ext cx="8204769" cy="1938992"/>
          </a:xfrm>
          <a:prstGeom prst="rect">
            <a:avLst/>
          </a:prstGeom>
        </p:spPr>
        <p:txBody>
          <a:bodyPr wrap="square">
            <a:spAutoFit/>
          </a:bodyPr>
          <a:lstStyle/>
          <a:p>
            <a:pPr marL="342900" indent="-342900" algn="r" rtl="1">
              <a:buFontTx/>
              <a:buChar char="-"/>
            </a:pPr>
            <a:r>
              <a:rPr lang="fa-IR" sz="2400" dirty="0">
                <a:solidFill>
                  <a:srgbClr val="00B0F0"/>
                </a:solidFill>
                <a:cs typeface="B Nazanin" panose="00000400000000000000" pitchFamily="2" charset="-78"/>
              </a:rPr>
              <a:t>ما اگر هزار بار هم تشکیل حکومت بدهیم باز باید جمهوری تشکیل بدهیم، و ساختار جمهوری یعنی تغییر شرایط در سایه انتخابات</a:t>
            </a:r>
          </a:p>
          <a:p>
            <a:pPr marL="342900" indent="-342900" algn="r" rtl="1">
              <a:buFontTx/>
              <a:buChar char="-"/>
            </a:pPr>
            <a:r>
              <a:rPr lang="fa-IR" sz="2400" dirty="0">
                <a:solidFill>
                  <a:srgbClr val="00B0F0"/>
                </a:solidFill>
                <a:cs typeface="B Nazanin" panose="00000400000000000000" pitchFamily="2" charset="-78"/>
              </a:rPr>
              <a:t>کسی که اعتقاد به اسلام دارد چاره ای از جمهوری اسلامی ندارد</a:t>
            </a:r>
          </a:p>
          <a:p>
            <a:pPr marL="342900" indent="-342900" algn="r" rtl="1">
              <a:buFontTx/>
              <a:buChar char="-"/>
            </a:pPr>
            <a:r>
              <a:rPr lang="fa-IR" sz="2400" dirty="0">
                <a:solidFill>
                  <a:srgbClr val="00B0F0"/>
                </a:solidFill>
                <a:cs typeface="B Nazanin" panose="00000400000000000000" pitchFamily="2" charset="-78"/>
              </a:rPr>
              <a:t>امکان تشکیل حکومت سکولار مقتدر و یکپارچه در ایران نیست</a:t>
            </a:r>
          </a:p>
          <a:p>
            <a:pPr algn="r" rtl="1"/>
            <a:endParaRPr lang="fa-IR" sz="2400" b="1" dirty="0">
              <a:solidFill>
                <a:srgbClr val="00B0F0"/>
              </a:solidFill>
              <a:cs typeface="B Nazanin" panose="00000400000000000000" pitchFamily="2" charset="-78"/>
            </a:endParaRPr>
          </a:p>
        </p:txBody>
      </p:sp>
      <p:pic>
        <p:nvPicPr>
          <p:cNvPr id="5" name="Picture 4">
            <a:extLst>
              <a:ext uri="{FF2B5EF4-FFF2-40B4-BE49-F238E27FC236}">
                <a16:creationId xmlns:a16="http://schemas.microsoft.com/office/drawing/2014/main" id="{7BD44CFC-E99F-4498-ACB6-FDCDA4C94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45" y="3810000"/>
            <a:ext cx="3771199" cy="2285346"/>
          </a:xfrm>
          <a:prstGeom prst="rect">
            <a:avLst/>
          </a:prstGeom>
        </p:spPr>
      </p:pic>
      <p:pic>
        <p:nvPicPr>
          <p:cNvPr id="6" name="Picture 5">
            <a:extLst>
              <a:ext uri="{FF2B5EF4-FFF2-40B4-BE49-F238E27FC236}">
                <a16:creationId xmlns:a16="http://schemas.microsoft.com/office/drawing/2014/main" id="{F157338B-EFB2-4EE8-960F-B4F5111E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40" y="3535829"/>
            <a:ext cx="4053991" cy="2833687"/>
          </a:xfrm>
          <a:prstGeom prst="rect">
            <a:avLst/>
          </a:prstGeom>
        </p:spPr>
      </p:pic>
    </p:spTree>
    <p:extLst>
      <p:ext uri="{BB962C8B-B14F-4D97-AF65-F5344CB8AC3E}">
        <p14:creationId xmlns:p14="http://schemas.microsoft.com/office/powerpoint/2010/main" val="277893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250" fill="hold"/>
                                        <p:tgtEl>
                                          <p:spTgt spid="6"/>
                                        </p:tgtEl>
                                        <p:attrNameLst>
                                          <p:attrName>ppt_w</p:attrName>
                                        </p:attrNameLst>
                                      </p:cBhvr>
                                      <p:tavLst>
                                        <p:tav tm="0">
                                          <p:val>
                                            <p:fltVal val="0"/>
                                          </p:val>
                                        </p:tav>
                                        <p:tav tm="100000">
                                          <p:val>
                                            <p:strVal val="#ppt_w"/>
                                          </p:val>
                                        </p:tav>
                                      </p:tavLst>
                                    </p:anim>
                                    <p:anim calcmode="lin" valueType="num">
                                      <p:cBhvr>
                                        <p:cTn id="29" dur="1250" fill="hold"/>
                                        <p:tgtEl>
                                          <p:spTgt spid="6"/>
                                        </p:tgtEl>
                                        <p:attrNameLst>
                                          <p:attrName>ppt_h</p:attrName>
                                        </p:attrNameLst>
                                      </p:cBhvr>
                                      <p:tavLst>
                                        <p:tav tm="0">
                                          <p:val>
                                            <p:fltVal val="0"/>
                                          </p:val>
                                        </p:tav>
                                        <p:tav tm="100000">
                                          <p:val>
                                            <p:strVal val="#ppt_h"/>
                                          </p:val>
                                        </p:tav>
                                      </p:tavLst>
                                    </p:anim>
                                    <p:animEffect transition="in" filter="fade">
                                      <p:cBhvr>
                                        <p:cTn id="30" dur="1250"/>
                                        <p:tgtEl>
                                          <p:spTgt spid="6"/>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250" fill="hold"/>
                                        <p:tgtEl>
                                          <p:spTgt spid="5"/>
                                        </p:tgtEl>
                                        <p:attrNameLst>
                                          <p:attrName>ppt_w</p:attrName>
                                        </p:attrNameLst>
                                      </p:cBhvr>
                                      <p:tavLst>
                                        <p:tav tm="0">
                                          <p:val>
                                            <p:fltVal val="0"/>
                                          </p:val>
                                        </p:tav>
                                        <p:tav tm="100000">
                                          <p:val>
                                            <p:strVal val="#ppt_w"/>
                                          </p:val>
                                        </p:tav>
                                      </p:tavLst>
                                    </p:anim>
                                    <p:anim calcmode="lin" valueType="num">
                                      <p:cBhvr>
                                        <p:cTn id="34" dur="1250" fill="hold"/>
                                        <p:tgtEl>
                                          <p:spTgt spid="5"/>
                                        </p:tgtEl>
                                        <p:attrNameLst>
                                          <p:attrName>ppt_h</p:attrName>
                                        </p:attrNameLst>
                                      </p:cBhvr>
                                      <p:tavLst>
                                        <p:tav tm="0">
                                          <p:val>
                                            <p:fltVal val="0"/>
                                          </p:val>
                                        </p:tav>
                                        <p:tav tm="100000">
                                          <p:val>
                                            <p:strVal val="#ppt_h"/>
                                          </p:val>
                                        </p:tav>
                                      </p:tavLst>
                                    </p:anim>
                                    <p:animEffect transition="in" filter="fade">
                                      <p:cBhvr>
                                        <p:cTn id="35"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C1C7-CB18-4811-8FAD-78B797EF92BC}"/>
              </a:ext>
            </a:extLst>
          </p:cNvPr>
          <p:cNvSpPr>
            <a:spLocks noGrp="1"/>
          </p:cNvSpPr>
          <p:nvPr>
            <p:ph type="title"/>
          </p:nvPr>
        </p:nvSpPr>
        <p:spPr>
          <a:xfrm>
            <a:off x="750754" y="2590800"/>
            <a:ext cx="8393245" cy="1400530"/>
          </a:xfrm>
        </p:spPr>
        <p:txBody>
          <a:bodyPr>
            <a:normAutofit fontScale="90000"/>
          </a:bodyPr>
          <a:lstStyle/>
          <a:p>
            <a:r>
              <a:rPr lang="fa-IR" sz="5400" b="1" dirty="0">
                <a:cs typeface="B Nazanin" panose="00000400000000000000" pitchFamily="2" charset="-78"/>
              </a:rPr>
              <a:t>توجه به رشد مردم به عنوان مهمترین وظیفه رهبر</a:t>
            </a:r>
          </a:p>
        </p:txBody>
      </p:sp>
    </p:spTree>
    <p:extLst>
      <p:ext uri="{BB962C8B-B14F-4D97-AF65-F5344CB8AC3E}">
        <p14:creationId xmlns:p14="http://schemas.microsoft.com/office/powerpoint/2010/main" val="3126799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C54A89-3627-4423-9100-D6BD02A2D48C}"/>
              </a:ext>
            </a:extLst>
          </p:cNvPr>
          <p:cNvSpPr/>
          <p:nvPr/>
        </p:nvSpPr>
        <p:spPr>
          <a:xfrm>
            <a:off x="228600" y="1447800"/>
            <a:ext cx="8686800" cy="1070037"/>
          </a:xfrm>
          <a:prstGeom prst="rect">
            <a:avLst/>
          </a:prstGeom>
        </p:spPr>
        <p:txBody>
          <a:bodyPr wrap="square">
            <a:spAutoFit/>
          </a:bodyPr>
          <a:lstStyle/>
          <a:p>
            <a:pPr algn="r" rtl="1">
              <a:lnSpc>
                <a:spcPct val="115000"/>
              </a:lnSpc>
              <a:spcAft>
                <a:spcPts val="1000"/>
              </a:spcAft>
            </a:pPr>
            <a:r>
              <a:rPr lang="fa-IR" sz="2400" dirty="0">
                <a:latin typeface="Calibri" panose="020F0502020204030204" pitchFamily="34" charset="0"/>
                <a:ea typeface="Calibri" panose="020F0502020204030204" pitchFamily="34" charset="0"/>
                <a:cs typeface="B Nazanin" panose="00000400000000000000" pitchFamily="2" charset="-78"/>
              </a:rPr>
              <a:t>وظیفه رهبری رشد مردم و مسئولین است</a:t>
            </a:r>
          </a:p>
          <a:p>
            <a:pPr algn="r" rtl="1">
              <a:lnSpc>
                <a:spcPct val="115000"/>
              </a:lnSpc>
              <a:spcAft>
                <a:spcPts val="1000"/>
              </a:spcAft>
            </a:pPr>
            <a:r>
              <a:rPr lang="fa-IR" sz="2400" dirty="0">
                <a:latin typeface="Calibri" panose="020F0502020204030204" pitchFamily="34" charset="0"/>
                <a:ea typeface="Calibri" panose="020F0502020204030204" pitchFamily="34" charset="0"/>
                <a:cs typeface="B Nazanin" panose="00000400000000000000" pitchFamily="2" charset="-78"/>
              </a:rPr>
              <a:t>رشد در سایه اختیار و آزادی عمل و تجربه دریک چارچوب اتفاق می افتد</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9C7D3DB-096D-4E59-9884-2C3F8A8FE4EF}"/>
              </a:ext>
            </a:extLst>
          </p:cNvPr>
          <p:cNvSpPr/>
          <p:nvPr/>
        </p:nvSpPr>
        <p:spPr>
          <a:xfrm>
            <a:off x="2286000" y="2967335"/>
            <a:ext cx="4572000" cy="646331"/>
          </a:xfrm>
          <a:prstGeom prst="rect">
            <a:avLst/>
          </a:prstGeom>
        </p:spPr>
        <p:txBody>
          <a:bodyPr>
            <a:spAutoFit/>
          </a:bodyPr>
          <a:lstStyle/>
          <a:p>
            <a:pPr algn="r" rtl="1"/>
            <a:r>
              <a:rPr lang="fa-IR" b="1" dirty="0">
                <a:solidFill>
                  <a:srgbClr val="FF0000"/>
                </a:solidFill>
                <a:latin typeface="Iransans"/>
              </a:rPr>
              <a:t>وظیفه رهبری: نشان دادن راه</a:t>
            </a:r>
          </a:p>
          <a:p>
            <a:pPr algn="r" rtl="1"/>
            <a:r>
              <a:rPr lang="fa-IR" b="1" dirty="0">
                <a:solidFill>
                  <a:srgbClr val="FF0000"/>
                </a:solidFill>
                <a:latin typeface="Iransans"/>
              </a:rPr>
              <a:t>اجازه انتخاب و آزادی عمل به مردم</a:t>
            </a:r>
            <a:endParaRPr lang="fa-IR" dirty="0"/>
          </a:p>
        </p:txBody>
      </p:sp>
    </p:spTree>
    <p:extLst>
      <p:ext uri="{BB962C8B-B14F-4D97-AF65-F5344CB8AC3E}">
        <p14:creationId xmlns:p14="http://schemas.microsoft.com/office/powerpoint/2010/main" val="2087374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C1C7-CB18-4811-8FAD-78B797EF92BC}"/>
              </a:ext>
            </a:extLst>
          </p:cNvPr>
          <p:cNvSpPr>
            <a:spLocks noGrp="1"/>
          </p:cNvSpPr>
          <p:nvPr>
            <p:ph type="title"/>
          </p:nvPr>
        </p:nvSpPr>
        <p:spPr>
          <a:xfrm>
            <a:off x="304800" y="2590800"/>
            <a:ext cx="8839199" cy="1400530"/>
          </a:xfrm>
        </p:spPr>
        <p:txBody>
          <a:bodyPr>
            <a:normAutofit fontScale="90000"/>
          </a:bodyPr>
          <a:lstStyle/>
          <a:p>
            <a:r>
              <a:rPr lang="fa-IR" sz="5400" b="1" dirty="0">
                <a:cs typeface="B Nazanin" panose="00000400000000000000" pitchFamily="2" charset="-78"/>
              </a:rPr>
              <a:t>توجه به وظایف رهبری در قانون اساسی</a:t>
            </a:r>
          </a:p>
        </p:txBody>
      </p:sp>
    </p:spTree>
    <p:extLst>
      <p:ext uri="{BB962C8B-B14F-4D97-AF65-F5344CB8AC3E}">
        <p14:creationId xmlns:p14="http://schemas.microsoft.com/office/powerpoint/2010/main" val="1311300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C54A89-3627-4423-9100-D6BD02A2D48C}"/>
              </a:ext>
            </a:extLst>
          </p:cNvPr>
          <p:cNvSpPr/>
          <p:nvPr/>
        </p:nvSpPr>
        <p:spPr>
          <a:xfrm>
            <a:off x="533400" y="914400"/>
            <a:ext cx="8458200" cy="5573834"/>
          </a:xfrm>
          <a:prstGeom prst="rect">
            <a:avLst/>
          </a:prstGeom>
        </p:spPr>
        <p:txBody>
          <a:bodyPr wrap="square">
            <a:spAutoFit/>
          </a:bodyPr>
          <a:lstStyle/>
          <a:p>
            <a:pPr algn="r" rtl="1">
              <a:lnSpc>
                <a:spcPct val="115000"/>
              </a:lnSpc>
              <a:spcAft>
                <a:spcPts val="1000"/>
              </a:spcAft>
            </a:pPr>
            <a:r>
              <a:rPr lang="ar-SA" sz="2400" dirty="0">
                <a:latin typeface="Calibri" panose="020F0502020204030204" pitchFamily="34" charset="0"/>
                <a:cs typeface="B Nazanin" panose="00000400000000000000" pitchFamily="2" charset="-78"/>
              </a:rPr>
              <a:t>رهبری نمیتواند در تصمیم‌گیری‌های موردیِ دستگاه‌های گوناگون دولتی مدام وارد بشود و مدام بگوید این باشد، این نباشد؛ این نمیشود. نه قانون این اجازه را میدهد، نه منطق این اجازه را میدهد. </a:t>
            </a:r>
            <a:endParaRPr lang="fa-IR" sz="2400" dirty="0">
              <a:latin typeface="Calibri" panose="020F0502020204030204" pitchFamily="34" charset="0"/>
              <a:cs typeface="B Nazanin" panose="00000400000000000000" pitchFamily="2" charset="-78"/>
            </a:endParaRPr>
          </a:p>
          <a:p>
            <a:pPr algn="r" rtl="1">
              <a:lnSpc>
                <a:spcPct val="115000"/>
              </a:lnSpc>
              <a:spcAft>
                <a:spcPts val="1000"/>
              </a:spcAft>
            </a:pPr>
            <a:r>
              <a:rPr lang="ar-SA" sz="2400" dirty="0">
                <a:latin typeface="Calibri" panose="020F0502020204030204" pitchFamily="34" charset="0"/>
                <a:cs typeface="B Nazanin" panose="00000400000000000000" pitchFamily="2" charset="-78"/>
              </a:rPr>
              <a:t>دستگاه‌ها مسئولینی دارند؛ اگرچنانچه یک مسئولی در یک موردی اشتباهی دارد، [کار] غلطی انجام میدهد، خب وظیفه‌ی مجلس است و باید مجلس استیضاح کند؛ یا اگرچنانچه کار، کار غلطی است، در دولت بایستی مورد مداقّه قرار بگیرد؛ رئیس جمهور بایستی مانع بشود و جلویش را بگیرد. </a:t>
            </a:r>
            <a:endParaRPr lang="fa-IR" sz="2400" dirty="0">
              <a:latin typeface="Calibri" panose="020F0502020204030204" pitchFamily="34" charset="0"/>
              <a:cs typeface="B Nazanin" panose="00000400000000000000" pitchFamily="2" charset="-78"/>
            </a:endParaRPr>
          </a:p>
          <a:p>
            <a:pPr algn="r" rtl="1">
              <a:lnSpc>
                <a:spcPct val="115000"/>
              </a:lnSpc>
              <a:spcAft>
                <a:spcPts val="1000"/>
              </a:spcAft>
            </a:pPr>
            <a:r>
              <a:rPr lang="ar-SA" sz="2400" dirty="0">
                <a:latin typeface="Calibri" panose="020F0502020204030204" pitchFamily="34" charset="0"/>
                <a:cs typeface="B Nazanin" panose="00000400000000000000" pitchFamily="2" charset="-78"/>
              </a:rPr>
              <a:t>این‌جور نیست که حالا این‌همه دستگاه‌های اجرائی هستند و هر کدام هم دارند یک تصمیمی میگیرند -تصمیم‌های گوناگون- رهبری نگاه کند ببیند کدام درست است، کدام غلط است و بگوید آقا، این درست است، آن غلط است؛ این‌جوری نمیشود. این، هم خلاف قانون است، هم ناممکن است، هم نامعقول است؛ معقول نیست»</a:t>
            </a:r>
            <a:endParaRPr lang="fa-IR" sz="2400" dirty="0">
              <a:latin typeface="Calibri" panose="020F0502020204030204" pitchFamily="34" charset="0"/>
              <a:cs typeface="B Nazanin" panose="00000400000000000000" pitchFamily="2" charset="-78"/>
            </a:endParaRPr>
          </a:p>
          <a:p>
            <a:pPr algn="r" rtl="1">
              <a:lnSpc>
                <a:spcPct val="115000"/>
              </a:lnSpc>
              <a:spcAft>
                <a:spcPts val="1000"/>
              </a:spcAft>
            </a:pPr>
            <a:r>
              <a:rPr lang="fa-IR" sz="2000" dirty="0">
                <a:latin typeface="Calibri" panose="020F0502020204030204" pitchFamily="34" charset="0"/>
                <a:cs typeface="B Nazanin" panose="00000400000000000000" pitchFamily="2" charset="-78"/>
              </a:rPr>
              <a:t>بیانات در دیدار جمعی از دانشجویان 1395/04/12</a:t>
            </a:r>
          </a:p>
        </p:txBody>
      </p:sp>
    </p:spTree>
    <p:extLst>
      <p:ext uri="{BB962C8B-B14F-4D97-AF65-F5344CB8AC3E}">
        <p14:creationId xmlns:p14="http://schemas.microsoft.com/office/powerpoint/2010/main" val="984797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C54A89-3627-4423-9100-D6BD02A2D48C}"/>
              </a:ext>
            </a:extLst>
          </p:cNvPr>
          <p:cNvSpPr/>
          <p:nvPr/>
        </p:nvSpPr>
        <p:spPr>
          <a:xfrm>
            <a:off x="308317" y="1600200"/>
            <a:ext cx="8527366" cy="4653582"/>
          </a:xfrm>
          <a:prstGeom prst="rect">
            <a:avLst/>
          </a:prstGeom>
        </p:spPr>
        <p:txBody>
          <a:bodyPr wrap="square">
            <a:spAutoFit/>
          </a:bodyPr>
          <a:lstStyle/>
          <a:p>
            <a:pPr algn="r" rtl="1">
              <a:lnSpc>
                <a:spcPct val="115000"/>
              </a:lnSpc>
              <a:spcAft>
                <a:spcPts val="1000"/>
              </a:spcAft>
            </a:pPr>
            <a:r>
              <a:rPr lang="ar-SA" sz="2400" dirty="0">
                <a:latin typeface="Calibri" panose="020F0502020204030204" pitchFamily="34" charset="0"/>
                <a:ea typeface="Calibri" panose="020F0502020204030204" pitchFamily="34" charset="0"/>
                <a:cs typeface="B Nazanin" panose="00000400000000000000" pitchFamily="2" charset="-78"/>
              </a:rPr>
              <a:t>«در این‌جور مواردی که حرکت کلّی نظام را منحرف میکند و اشکال ایجاد میکند، البتّه رهبری موظّف است وارد بشود و [اگر] ان‌شاءالله خدا کمک کند و توفیق بدهد، وارد هم میشویم؛ امّا این‌جور نیست که انسان در موارد گوناگون بتواند بگوید آقا، هواپیمای ایرباس [بخرید یا نخرید]. البتّه من تذکّر دادم؛ هم به خود وزیر راه، هم به رئیس جمهور، هم در جلسات گوناگون گفتم.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ar-SA" sz="2400" dirty="0">
                <a:latin typeface="Calibri" panose="020F0502020204030204" pitchFamily="34" charset="0"/>
                <a:ea typeface="Calibri" panose="020F0502020204030204" pitchFamily="34" charset="0"/>
                <a:cs typeface="B Nazanin" panose="00000400000000000000" pitchFamily="2" charset="-78"/>
              </a:rPr>
              <a:t>ما حتّی به همین قرارگاه به‌اصطلاح اقتصاد مقاومتی گفتیم شما موظّفید نگاه کنید ببینید خرید این هواپیماها در کجای اقتصاد مقاومتی قرار میگیرد. این را گفته‌ایم، تذکّر میدهیم، امّا اینکه جلو برویم و مانع بشویم، نه، این تکلیف و وظیفه‌ی ما نیست»</a:t>
            </a: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ar-SA" sz="2000" dirty="0">
                <a:latin typeface="Calibri" panose="020F0502020204030204" pitchFamily="34" charset="0"/>
                <a:cs typeface="B Nazanin" panose="00000400000000000000" pitchFamily="2" charset="-78"/>
              </a:rPr>
              <a:t>(بیانات در دیدار جمعى از دانشجویان، </a:t>
            </a:r>
            <a:r>
              <a:rPr lang="fa-IR" sz="2000" dirty="0">
                <a:latin typeface="Calibri" panose="020F0502020204030204" pitchFamily="34" charset="0"/>
                <a:cs typeface="B Nazanin" panose="00000400000000000000" pitchFamily="2" charset="-78"/>
              </a:rPr>
              <a:t>۱۳۹۵/۰۴/۱۲</a:t>
            </a:r>
            <a:r>
              <a:rPr lang="ar-SA" sz="2000" dirty="0">
                <a:latin typeface="Calibri" panose="020F0502020204030204" pitchFamily="34" charset="0"/>
                <a:cs typeface="B Nazanin" panose="00000400000000000000" pitchFamily="2" charset="-78"/>
              </a:rPr>
              <a:t>)</a:t>
            </a:r>
            <a:endParaRPr lang="en-US" sz="2000" dirty="0">
              <a:latin typeface="Calibri" panose="020F0502020204030204" pitchFamily="34" charset="0"/>
              <a:cs typeface="B Nazanin" panose="00000400000000000000" pitchFamily="2" charset="-78"/>
            </a:endParaRPr>
          </a:p>
          <a:p>
            <a:pPr algn="r" rtl="1">
              <a:lnSpc>
                <a:spcPct val="115000"/>
              </a:lnSpc>
              <a:spcAft>
                <a:spcPts val="10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846683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C54A89-3627-4423-9100-D6BD02A2D48C}"/>
              </a:ext>
            </a:extLst>
          </p:cNvPr>
          <p:cNvSpPr/>
          <p:nvPr/>
        </p:nvSpPr>
        <p:spPr>
          <a:xfrm>
            <a:off x="533400" y="2362200"/>
            <a:ext cx="8382000" cy="2698175"/>
          </a:xfrm>
          <a:prstGeom prst="rect">
            <a:avLst/>
          </a:prstGeom>
        </p:spPr>
        <p:txBody>
          <a:bodyPr wrap="square">
            <a:spAutoFit/>
          </a:bodyPr>
          <a:lstStyle/>
          <a:p>
            <a:pPr algn="r" rtl="1">
              <a:lnSpc>
                <a:spcPct val="115000"/>
              </a:lnSpc>
              <a:spcAft>
                <a:spcPts val="1000"/>
              </a:spcAft>
            </a:pPr>
            <a:r>
              <a:rPr lang="fa-IR" sz="2400" dirty="0">
                <a:latin typeface="Calibri" panose="020F0502020204030204" pitchFamily="34" charset="0"/>
                <a:ea typeface="Calibri" panose="020F0502020204030204" pitchFamily="34" charset="0"/>
                <a:cs typeface="B Nazanin" panose="00000400000000000000" pitchFamily="2" charset="-78"/>
              </a:rPr>
              <a:t>«دستگاه‌های گوناگون - قوه‌ی قضائیه، قوه‌ی مجریه، قوه‌ی مقننه - مثل همه‌ی دنیا، کارهای موظف قانونی خودشان را دارند انجام میدهند، با اختیارات کاملی که در قانون اساسی معین شده؛ اما حرکت کلان و کلی نظام اسلامی به سمت آن آرمانها باید منحرف نشود؛ اگر منحرف شد، باید گریبان رهبری را گرفت، او را بایستی مسئول دانست؛ او مسئول است که نگذارد»</a:t>
            </a:r>
          </a:p>
          <a:p>
            <a:pPr algn="r" rtl="1">
              <a:lnSpc>
                <a:spcPct val="115000"/>
              </a:lnSpc>
              <a:spcAft>
                <a:spcPts val="1000"/>
              </a:spcAft>
            </a:pPr>
            <a:r>
              <a:rPr lang="fa-IR" sz="2000" dirty="0">
                <a:latin typeface="Calibri" panose="020F0502020204030204" pitchFamily="34" charset="0"/>
                <a:ea typeface="Calibri" panose="020F0502020204030204" pitchFamily="34" charset="0"/>
                <a:cs typeface="B Nazanin" panose="00000400000000000000" pitchFamily="2" charset="-78"/>
              </a:rPr>
              <a:t>(بیانات در دیدار دانشجویان کرمانشاه، ۱۳۹۰/۰۷/۲۴)</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7264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468669-D77F-4954-90AF-55EEBB3600A7}"/>
              </a:ext>
            </a:extLst>
          </p:cNvPr>
          <p:cNvSpPr/>
          <p:nvPr/>
        </p:nvSpPr>
        <p:spPr>
          <a:xfrm>
            <a:off x="1071555" y="626572"/>
            <a:ext cx="7263528" cy="523220"/>
          </a:xfrm>
          <a:prstGeom prst="rect">
            <a:avLst/>
          </a:prstGeom>
        </p:spPr>
        <p:txBody>
          <a:bodyPr wrap="none">
            <a:spAutoFit/>
          </a:bodyPr>
          <a:lstStyle/>
          <a:p>
            <a:pPr algn="r" rtl="1"/>
            <a:r>
              <a:rPr lang="fa-IR" sz="2800" b="1" dirty="0">
                <a:solidFill>
                  <a:srgbClr val="0070C0"/>
                </a:solidFill>
                <a:cs typeface="B Nazanin" panose="00000400000000000000" pitchFamily="2" charset="-78"/>
              </a:rPr>
              <a:t>تشکیل تیم اقتصادی و پزشکی و صنعتی و... بر عهده دولت</a:t>
            </a:r>
            <a:endParaRPr lang="fa-IR" sz="2800" dirty="0">
              <a:solidFill>
                <a:srgbClr val="0070C0"/>
              </a:solidFill>
            </a:endParaRPr>
          </a:p>
        </p:txBody>
      </p:sp>
      <p:sp>
        <p:nvSpPr>
          <p:cNvPr id="3" name="Rectangle 2">
            <a:extLst>
              <a:ext uri="{FF2B5EF4-FFF2-40B4-BE49-F238E27FC236}">
                <a16:creationId xmlns:a16="http://schemas.microsoft.com/office/drawing/2014/main" id="{E3793935-730E-414E-9C7D-A119DE6335FC}"/>
              </a:ext>
            </a:extLst>
          </p:cNvPr>
          <p:cNvSpPr/>
          <p:nvPr/>
        </p:nvSpPr>
        <p:spPr>
          <a:xfrm>
            <a:off x="1447800" y="1693781"/>
            <a:ext cx="7133326" cy="1107996"/>
          </a:xfrm>
          <a:prstGeom prst="rect">
            <a:avLst/>
          </a:prstGeom>
        </p:spPr>
        <p:txBody>
          <a:bodyPr wrap="square">
            <a:spAutoFit/>
          </a:bodyPr>
          <a:lstStyle/>
          <a:p>
            <a:pPr marL="457200" indent="-457200" algn="r" rtl="1">
              <a:buFontTx/>
              <a:buChar char="-"/>
            </a:pPr>
            <a:r>
              <a:rPr lang="fa-IR" sz="2400" b="1" dirty="0">
                <a:solidFill>
                  <a:srgbClr val="00B0F0"/>
                </a:solidFill>
                <a:cs typeface="B Nazanin" panose="00000400000000000000" pitchFamily="2" charset="-78"/>
              </a:rPr>
              <a:t>صعود آمار ضریب جینی و افزایش فاصله طبقاتی برای اولین بار در دولت یازدهم و دوازدهم</a:t>
            </a:r>
            <a:endParaRPr lang="en-US" sz="2600" b="1" dirty="0">
              <a:solidFill>
                <a:srgbClr val="00B0F0"/>
              </a:solidFill>
              <a:cs typeface="B Nazanin" panose="00000400000000000000" pitchFamily="2" charset="-78"/>
            </a:endParaRPr>
          </a:p>
          <a:p>
            <a:pPr marL="285750" indent="-285750">
              <a:buFontTx/>
              <a:buChar char="-"/>
            </a:pPr>
            <a:endParaRPr lang="fa-IR" dirty="0">
              <a:solidFill>
                <a:srgbClr val="00B0F0"/>
              </a:solidFill>
            </a:endParaRPr>
          </a:p>
        </p:txBody>
      </p:sp>
      <p:pic>
        <p:nvPicPr>
          <p:cNvPr id="5" name="Picture 4">
            <a:extLst>
              <a:ext uri="{FF2B5EF4-FFF2-40B4-BE49-F238E27FC236}">
                <a16:creationId xmlns:a16="http://schemas.microsoft.com/office/drawing/2014/main" id="{AEB60B0A-210B-4281-9063-9E4988C65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16" y="3124200"/>
            <a:ext cx="7526167" cy="2590800"/>
          </a:xfrm>
          <a:prstGeom prst="rect">
            <a:avLst/>
          </a:prstGeom>
        </p:spPr>
      </p:pic>
    </p:spTree>
    <p:extLst>
      <p:ext uri="{BB962C8B-B14F-4D97-AF65-F5344CB8AC3E}">
        <p14:creationId xmlns:p14="http://schemas.microsoft.com/office/powerpoint/2010/main" val="112326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C1C7-CB18-4811-8FAD-78B797EF92BC}"/>
              </a:ext>
            </a:extLst>
          </p:cNvPr>
          <p:cNvSpPr>
            <a:spLocks noGrp="1"/>
          </p:cNvSpPr>
          <p:nvPr>
            <p:ph type="title"/>
          </p:nvPr>
        </p:nvSpPr>
        <p:spPr>
          <a:xfrm>
            <a:off x="685800" y="2728735"/>
            <a:ext cx="8088445" cy="1400530"/>
          </a:xfrm>
        </p:spPr>
        <p:txBody>
          <a:bodyPr/>
          <a:lstStyle/>
          <a:p>
            <a:r>
              <a:rPr lang="fa-IR" sz="4400" b="1" dirty="0">
                <a:cs typeface="B Nazanin" panose="00000400000000000000" pitchFamily="2" charset="-78"/>
              </a:rPr>
              <a:t>نیازی به تذکر علنی نیست...</a:t>
            </a:r>
          </a:p>
        </p:txBody>
      </p:sp>
    </p:spTree>
    <p:extLst>
      <p:ext uri="{BB962C8B-B14F-4D97-AF65-F5344CB8AC3E}">
        <p14:creationId xmlns:p14="http://schemas.microsoft.com/office/powerpoint/2010/main" val="17056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1143000"/>
          </a:xfrm>
        </p:spPr>
        <p:txBody>
          <a:bodyPr>
            <a:normAutofit/>
          </a:bodyPr>
          <a:lstStyle/>
          <a:p>
            <a:pPr algn="ctr" rtl="1"/>
            <a:r>
              <a:rPr lang="fa-IR" sz="3200" b="1" dirty="0">
                <a:latin typeface="Calibri"/>
                <a:ea typeface="Calibri"/>
                <a:cs typeface="B Nazanin"/>
              </a:rPr>
              <a:t>دسته بندی شبهات </a:t>
            </a:r>
            <a:endParaRPr lang="en-US" sz="3200" b="1" dirty="0"/>
          </a:p>
        </p:txBody>
      </p:sp>
      <p:sp>
        <p:nvSpPr>
          <p:cNvPr id="3" name="Content Placeholder 2"/>
          <p:cNvSpPr>
            <a:spLocks noGrp="1"/>
          </p:cNvSpPr>
          <p:nvPr>
            <p:ph idx="1"/>
          </p:nvPr>
        </p:nvSpPr>
        <p:spPr>
          <a:xfrm>
            <a:off x="304800" y="572086"/>
            <a:ext cx="8839200" cy="6248400"/>
          </a:xfrm>
        </p:spPr>
        <p:txBody>
          <a:bodyPr>
            <a:normAutofit fontScale="77500" lnSpcReduction="20000"/>
          </a:bodyPr>
          <a:lstStyle/>
          <a:p>
            <a:pPr algn="r" rtl="1">
              <a:lnSpc>
                <a:spcPct val="115000"/>
              </a:lnSpc>
              <a:spcAft>
                <a:spcPts val="1000"/>
              </a:spcAft>
            </a:pPr>
            <a:r>
              <a:rPr lang="fa-IR" sz="3200" b="1" dirty="0">
                <a:solidFill>
                  <a:srgbClr val="002060"/>
                </a:solidFill>
                <a:latin typeface="Calibri"/>
                <a:ea typeface="Calibri"/>
                <a:cs typeface="B Nazanin"/>
              </a:rPr>
              <a:t>بخش اول: نظری</a:t>
            </a:r>
          </a:p>
          <a:p>
            <a:pPr marL="36576" indent="0" algn="r" rtl="1">
              <a:lnSpc>
                <a:spcPct val="115000"/>
              </a:lnSpc>
              <a:spcAft>
                <a:spcPts val="1000"/>
              </a:spcAft>
              <a:buNone/>
            </a:pPr>
            <a:r>
              <a:rPr lang="fa-IR" sz="3200" dirty="0">
                <a:latin typeface="Calibri"/>
                <a:ea typeface="Calibri"/>
                <a:cs typeface="B Nazanin"/>
              </a:rPr>
              <a:t>                         - تشکیل حکومت دینی یا سکولار</a:t>
            </a:r>
          </a:p>
          <a:p>
            <a:pPr marL="36576" indent="0" algn="r" rtl="1">
              <a:lnSpc>
                <a:spcPct val="115000"/>
              </a:lnSpc>
              <a:spcAft>
                <a:spcPts val="1000"/>
              </a:spcAft>
              <a:buNone/>
            </a:pPr>
            <a:r>
              <a:rPr lang="fa-IR" sz="3200" dirty="0">
                <a:latin typeface="Calibri"/>
                <a:ea typeface="Calibri"/>
                <a:cs typeface="B Nazanin"/>
              </a:rPr>
              <a:t>                         - جواز تشکیل حکومت دینی در زمان غیبت</a:t>
            </a:r>
          </a:p>
          <a:p>
            <a:pPr marL="36576" indent="0" algn="r" rtl="1">
              <a:lnSpc>
                <a:spcPct val="115000"/>
              </a:lnSpc>
              <a:spcAft>
                <a:spcPts val="1000"/>
              </a:spcAft>
              <a:buNone/>
            </a:pPr>
            <a:r>
              <a:rPr lang="fa-IR" sz="3200" dirty="0">
                <a:latin typeface="Calibri"/>
                <a:ea typeface="Calibri"/>
                <a:cs typeface="B Nazanin"/>
              </a:rPr>
              <a:t>                         - حاکمیت و ولایت فقیه</a:t>
            </a:r>
          </a:p>
          <a:p>
            <a:pPr marL="36576" indent="0" algn="r" rtl="1">
              <a:lnSpc>
                <a:spcPct val="115000"/>
              </a:lnSpc>
              <a:spcAft>
                <a:spcPts val="1000"/>
              </a:spcAft>
              <a:buNone/>
            </a:pPr>
            <a:r>
              <a:rPr lang="fa-IR" sz="3200" dirty="0">
                <a:latin typeface="Calibri"/>
                <a:ea typeface="Calibri"/>
                <a:cs typeface="B Nazanin"/>
              </a:rPr>
              <a:t>                         - چرا برای رضایت سنجی رفراندوم برگزار نمی شود</a:t>
            </a:r>
          </a:p>
          <a:p>
            <a:pPr algn="r" rtl="1">
              <a:lnSpc>
                <a:spcPct val="115000"/>
              </a:lnSpc>
              <a:spcAft>
                <a:spcPts val="1000"/>
              </a:spcAft>
            </a:pPr>
            <a:r>
              <a:rPr lang="fa-IR" sz="3200" b="1" dirty="0">
                <a:solidFill>
                  <a:srgbClr val="002060"/>
                </a:solidFill>
                <a:latin typeface="Calibri"/>
                <a:ea typeface="Calibri"/>
                <a:cs typeface="B Nazanin"/>
              </a:rPr>
              <a:t>بخش دوم: عملی</a:t>
            </a:r>
          </a:p>
          <a:p>
            <a:pPr marL="36576" indent="0" algn="r" rtl="1">
              <a:lnSpc>
                <a:spcPct val="115000"/>
              </a:lnSpc>
              <a:spcAft>
                <a:spcPts val="1000"/>
              </a:spcAft>
              <a:buNone/>
            </a:pPr>
            <a:r>
              <a:rPr lang="fa-IR" sz="3200" dirty="0">
                <a:latin typeface="Calibri"/>
                <a:ea typeface="Calibri"/>
                <a:cs typeface="B Nazanin"/>
              </a:rPr>
              <a:t>                         - کارنامه جمهوری اسلامی در دین گرایی یا دین زدگی مردم</a:t>
            </a:r>
          </a:p>
          <a:p>
            <a:pPr marL="36576" indent="0" algn="r" rtl="1">
              <a:lnSpc>
                <a:spcPct val="115000"/>
              </a:lnSpc>
              <a:spcAft>
                <a:spcPts val="1000"/>
              </a:spcAft>
              <a:buNone/>
            </a:pPr>
            <a:r>
              <a:rPr lang="fa-IR" sz="3200" dirty="0">
                <a:latin typeface="Calibri"/>
                <a:ea typeface="Calibri"/>
                <a:cs typeface="B Nazanin"/>
              </a:rPr>
              <a:t>                         - بررسی مقایسه ای کارنامه جمهوری اسلامی</a:t>
            </a:r>
          </a:p>
          <a:p>
            <a:pPr marL="36576" indent="0">
              <a:lnSpc>
                <a:spcPct val="115000"/>
              </a:lnSpc>
              <a:spcAft>
                <a:spcPts val="1000"/>
              </a:spcAft>
              <a:buNone/>
            </a:pPr>
            <a:r>
              <a:rPr lang="fa-IR" sz="3200" dirty="0">
                <a:latin typeface="Calibri"/>
                <a:ea typeface="Calibri"/>
                <a:cs typeface="B Nazanin"/>
              </a:rPr>
              <a:t>                         - نقش اعتراض و شورش در اصلاح نظام</a:t>
            </a:r>
          </a:p>
          <a:p>
            <a:pPr marL="36576" indent="0" algn="r" rtl="1">
              <a:lnSpc>
                <a:spcPct val="115000"/>
              </a:lnSpc>
              <a:spcAft>
                <a:spcPts val="1000"/>
              </a:spcAft>
              <a:buNone/>
            </a:pPr>
            <a:r>
              <a:rPr lang="fa-IR" sz="3200" dirty="0">
                <a:latin typeface="Calibri"/>
                <a:ea typeface="Calibri"/>
                <a:cs typeface="B Nazanin"/>
              </a:rPr>
              <a:t>                         - علل ناکارآمدی ها</a:t>
            </a:r>
          </a:p>
          <a:p>
            <a:pPr marL="36576" indent="0" algn="r" rtl="1">
              <a:lnSpc>
                <a:spcPct val="115000"/>
              </a:lnSpc>
              <a:spcAft>
                <a:spcPts val="1000"/>
              </a:spcAft>
              <a:buNone/>
            </a:pPr>
            <a:r>
              <a:rPr lang="fa-IR" sz="3200" dirty="0">
                <a:latin typeface="Calibri"/>
                <a:ea typeface="Calibri"/>
                <a:cs typeface="B Nazanin"/>
              </a:rPr>
              <a:t>                         - نقش بودجه های برون مرزی در مشکلات اقتصادی</a:t>
            </a:r>
          </a:p>
        </p:txBody>
      </p:sp>
    </p:spTree>
    <p:extLst>
      <p:ext uri="{BB962C8B-B14F-4D97-AF65-F5344CB8AC3E}">
        <p14:creationId xmlns:p14="http://schemas.microsoft.com/office/powerpoint/2010/main" val="33219586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2BAE4-5713-4188-B1A7-15F20561702E}"/>
              </a:ext>
            </a:extLst>
          </p:cNvPr>
          <p:cNvSpPr>
            <a:spLocks noGrp="1"/>
          </p:cNvSpPr>
          <p:nvPr>
            <p:ph idx="1"/>
          </p:nvPr>
        </p:nvSpPr>
        <p:spPr>
          <a:xfrm>
            <a:off x="419100" y="1981200"/>
            <a:ext cx="8305800" cy="3276600"/>
          </a:xfrm>
        </p:spPr>
        <p:txBody>
          <a:bodyPr/>
          <a:lstStyle/>
          <a:p>
            <a:pPr marL="0" indent="0">
              <a:buNone/>
            </a:pPr>
            <a:r>
              <a:rPr lang="fa-IR" sz="2400" dirty="0">
                <a:latin typeface="Calibri" panose="020F0502020204030204" pitchFamily="34" charset="0"/>
                <a:cs typeface="B Nazanin" panose="00000400000000000000" pitchFamily="2" charset="-78"/>
              </a:rPr>
              <a:t>«</a:t>
            </a:r>
            <a:r>
              <a:rPr lang="ar-SA" sz="2400" dirty="0">
                <a:latin typeface="Calibri" panose="020F0502020204030204" pitchFamily="34" charset="0"/>
                <a:cs typeface="B Nazanin" panose="00000400000000000000" pitchFamily="2" charset="-78"/>
              </a:rPr>
              <a:t>به بنده گاهی میگویند شما چرا به دولت تشر نمیزنید؛ مرادشان لابد تشر در معرض عام است، وَالّا از جلسات خصوصی ما که خبر ندارند! بنده اقلّاً ده برابر آن مقداری که در رسانه‌ها بعضی جلسات ما منعکس میشود، جلسات دیگر داریم با مسئولین مختلف -نظامی، غیرنظامی، دولتی، قضائی و غیره- خب از آنها که مطّلع نیستند، دلشان میخواهد که بنده در معرض عام تشر بزنم. خب فایده‌ی این تشر چیست؟ فایده‌ی این تشر این است که دلِ شما خنک میشود، همین! یعنی بیش از این فایده‌ای ندارد؛ امّا ضررهای بزرگی دارد؛ این ضررها را باید بسنجید. دعوا کردن راه اصلاح نیست»</a:t>
            </a:r>
            <a:endParaRPr lang="fa-IR" sz="2400" dirty="0">
              <a:latin typeface="Calibri" panose="020F0502020204030204" pitchFamily="34" charset="0"/>
              <a:cs typeface="B Nazanin" panose="00000400000000000000" pitchFamily="2" charset="-78"/>
            </a:endParaRPr>
          </a:p>
          <a:p>
            <a:pPr marL="0" indent="0">
              <a:buNone/>
            </a:pPr>
            <a:r>
              <a:rPr lang="ar-SA" sz="2000" dirty="0">
                <a:latin typeface="Calibri" panose="020F0502020204030204" pitchFamily="34" charset="0"/>
                <a:cs typeface="B Nazanin" panose="00000400000000000000" pitchFamily="2" charset="-78"/>
              </a:rPr>
              <a:t>(بیانات در دیدار اعضای مجلس خبرگان رهبری، </a:t>
            </a:r>
            <a:r>
              <a:rPr lang="fa-IR" sz="2000" dirty="0">
                <a:latin typeface="Calibri" panose="020F0502020204030204" pitchFamily="34" charset="0"/>
                <a:cs typeface="B Nazanin" panose="00000400000000000000" pitchFamily="2" charset="-78"/>
              </a:rPr>
              <a:t>۱۳۹۷/۰۶/۱۵)</a:t>
            </a:r>
            <a:endParaRPr lang="en-US" sz="2000"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76505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BC4733-AA11-401B-ADC2-239C767DA53C}"/>
              </a:ext>
            </a:extLst>
          </p:cNvPr>
          <p:cNvSpPr/>
          <p:nvPr/>
        </p:nvSpPr>
        <p:spPr>
          <a:xfrm>
            <a:off x="419100" y="2044518"/>
            <a:ext cx="8305800" cy="2768963"/>
          </a:xfrm>
          <a:prstGeom prst="rect">
            <a:avLst/>
          </a:prstGeom>
        </p:spPr>
        <p:txBody>
          <a:bodyPr wrap="square">
            <a:spAutoFit/>
          </a:bodyPr>
          <a:lstStyle/>
          <a:p>
            <a:pPr lvl="0" algn="r" rtl="1">
              <a:lnSpc>
                <a:spcPct val="115000"/>
              </a:lnSpc>
              <a:spcAft>
                <a:spcPts val="1000"/>
              </a:spcAft>
            </a:pPr>
            <a:br>
              <a:rPr lang="ar-SA" sz="2400" dirty="0">
                <a:solidFill>
                  <a:prstClr val="white"/>
                </a:solidFill>
                <a:latin typeface="Calibri" panose="020F0502020204030204" pitchFamily="34" charset="0"/>
                <a:ea typeface="Calibri" panose="020F0502020204030204" pitchFamily="34" charset="0"/>
                <a:cs typeface="B Nazanin" panose="00000400000000000000" pitchFamily="2" charset="-78"/>
              </a:rPr>
            </a:br>
            <a:r>
              <a:rPr lang="ar-SA" sz="2400" dirty="0">
                <a:latin typeface="Calibri" panose="020F0502020204030204" pitchFamily="34" charset="0"/>
                <a:cs typeface="B Nazanin" panose="00000400000000000000" pitchFamily="2" charset="-78"/>
              </a:rPr>
              <a:t>«بعضی‌ها گله میکنند که چرا فلانی تذکّر نمیدهد؛ نخیر، بنده زیاد تذکّر میدهم. اینکه می‌بینید من گاهی علناً یک چیزی میگویم، این یک‌دهمِ تذکّرات و اوقات‌تلخی‌ها و هشدارهای ما با این آقایان نیست. در جلسات حکومتی، بنده غالباً تذکّر، هشدار و مطالبه، زیاد دارم»</a:t>
            </a:r>
            <a:endParaRPr lang="fa-IR" sz="2400" dirty="0">
              <a:latin typeface="Calibri" panose="020F0502020204030204" pitchFamily="34" charset="0"/>
              <a:cs typeface="B Nazanin" panose="00000400000000000000" pitchFamily="2" charset="-78"/>
            </a:endParaRPr>
          </a:p>
          <a:p>
            <a:pPr lvl="0" algn="r" rtl="1">
              <a:lnSpc>
                <a:spcPct val="115000"/>
              </a:lnSpc>
              <a:spcAft>
                <a:spcPts val="1000"/>
              </a:spcAft>
            </a:pPr>
            <a:r>
              <a:rPr lang="ar-SA" sz="2000" dirty="0">
                <a:latin typeface="Calibri" panose="020F0502020204030204" pitchFamily="34" charset="0"/>
                <a:cs typeface="B Nazanin" panose="00000400000000000000" pitchFamily="2" charset="-78"/>
              </a:rPr>
              <a:t>(بیانات در دیدار مردم قم، ۱۳۹۶/۱۰/۱۹)</a:t>
            </a:r>
            <a:endParaRPr lang="en-US" sz="2000"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079780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C54A89-3627-4423-9100-D6BD02A2D48C}"/>
              </a:ext>
            </a:extLst>
          </p:cNvPr>
          <p:cNvSpPr/>
          <p:nvPr/>
        </p:nvSpPr>
        <p:spPr>
          <a:xfrm>
            <a:off x="533400" y="1905000"/>
            <a:ext cx="8382000" cy="3563027"/>
          </a:xfrm>
          <a:prstGeom prst="rect">
            <a:avLst/>
          </a:prstGeom>
        </p:spPr>
        <p:txBody>
          <a:bodyPr wrap="square">
            <a:spAutoFit/>
          </a:bodyPr>
          <a:lstStyle/>
          <a:p>
            <a:pPr algn="r" rtl="1">
              <a:lnSpc>
                <a:spcPct val="115000"/>
              </a:lnSpc>
              <a:spcAft>
                <a:spcPts val="1000"/>
              </a:spcAft>
            </a:pPr>
            <a:r>
              <a:rPr lang="fa-IR" sz="2400" dirty="0">
                <a:latin typeface="Calibri" panose="020F0502020204030204" pitchFamily="34" charset="0"/>
                <a:ea typeface="Calibri" panose="020F0502020204030204" pitchFamily="34" charset="0"/>
                <a:cs typeface="B Nazanin" panose="00000400000000000000" pitchFamily="2" charset="-78"/>
              </a:rPr>
              <a:t>آن‌جایی که جای تذکّر است، تذکّر میدهم؛ اما تذکّر به شخص چیزی نیست که از تلویزیون پخش شود. آن مقدار که شما میبینید بنده در سخنرانیها، نماز جمعه و در دیدار با هیأت دولت تذکّر میدهم و نصیحت میکنم - که در خبرها پخش میشود - چند برابرش را گاهی با زبانهای بسیار تلخ، در جلسات خصوصی به مسئولان میگویم؛ لیکن بنا نیست که هرچه به مسؤولان تذکّر میدهیم و میگوییم یا تلخی نشان میدهیم، حتماً پخش شود تا مردم مطّلع شوند. هدف این است که آن شخص راهنمایی شود، که خیلی از اوقات اثر میکند و گاهی هم اثر نمیکند.</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r>
              <a:rPr lang="ar-SA" sz="2000" dirty="0">
                <a:latin typeface="Calibri" panose="020F0502020204030204" pitchFamily="34" charset="0"/>
                <a:ea typeface="Calibri" panose="020F0502020204030204" pitchFamily="34" charset="0"/>
                <a:cs typeface="B Nazanin" panose="00000400000000000000" pitchFamily="2" charset="-78"/>
              </a:rPr>
              <a:t>بیانات در جلسه پرسش و پاسخ دانشجویان دانشگاه شهید بهشتی</a:t>
            </a:r>
            <a:r>
              <a:rPr lang="fa-IR" sz="2000" dirty="0">
                <a:latin typeface="Calibri" panose="020F0502020204030204" pitchFamily="34" charset="0"/>
                <a:ea typeface="Calibri" panose="020F0502020204030204" pitchFamily="34" charset="0"/>
                <a:cs typeface="B Nazanin" panose="00000400000000000000" pitchFamily="2" charset="-78"/>
              </a:rPr>
              <a:t>، ۱۳۸۲/۰۲/۲۲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7051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C1C7-CB18-4811-8FAD-78B797EF92BC}"/>
              </a:ext>
            </a:extLst>
          </p:cNvPr>
          <p:cNvSpPr>
            <a:spLocks noGrp="1"/>
          </p:cNvSpPr>
          <p:nvPr>
            <p:ph type="title"/>
          </p:nvPr>
        </p:nvSpPr>
        <p:spPr>
          <a:xfrm>
            <a:off x="762000" y="2667000"/>
            <a:ext cx="8088445" cy="1400530"/>
          </a:xfrm>
        </p:spPr>
        <p:txBody>
          <a:bodyPr/>
          <a:lstStyle/>
          <a:p>
            <a:r>
              <a:rPr lang="fa-IR" sz="4400" b="1" dirty="0">
                <a:cs typeface="B Nazanin" panose="00000400000000000000" pitchFamily="2" charset="-78"/>
              </a:rPr>
              <a:t>موازی کاری اشتباه است...</a:t>
            </a:r>
          </a:p>
        </p:txBody>
      </p:sp>
    </p:spTree>
    <p:extLst>
      <p:ext uri="{BB962C8B-B14F-4D97-AF65-F5344CB8AC3E}">
        <p14:creationId xmlns:p14="http://schemas.microsoft.com/office/powerpoint/2010/main" val="174742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F899BE0-450F-46C3-B9D8-20E29434B7F7}"/>
              </a:ext>
            </a:extLst>
          </p:cNvPr>
          <p:cNvSpPr>
            <a:spLocks noGrp="1"/>
          </p:cNvSpPr>
          <p:nvPr>
            <p:ph idx="1"/>
          </p:nvPr>
        </p:nvSpPr>
        <p:spPr>
          <a:xfrm>
            <a:off x="533400" y="1828800"/>
            <a:ext cx="8305800" cy="4267200"/>
          </a:xfrm>
        </p:spPr>
        <p:txBody>
          <a:bodyPr>
            <a:normAutofit lnSpcReduction="10000"/>
          </a:bodyPr>
          <a:lstStyle/>
          <a:p>
            <a:pPr marL="0" indent="0">
              <a:buNone/>
            </a:pPr>
            <a:r>
              <a:rPr lang="fa-IR" sz="2600" dirty="0">
                <a:latin typeface="Calibri" panose="020F0502020204030204" pitchFamily="34" charset="0"/>
                <a:cs typeface="B Nazanin" panose="00000400000000000000" pitchFamily="2" charset="-78"/>
              </a:rPr>
              <a:t>«کار جهادی باید انجام بگیرد، امّا به‌وسیله‌ی چه‌کسی؟ به‌وسیله‌ی خود مسئولین؛ در مجاری قانونی باید این کار انجام بگیرد... کار موازی در کنار دستگاه دولتی کار موفّقی نیست؛ این تجربه‌ی قطعی این حقیر است در طول این سالها»</a:t>
            </a:r>
          </a:p>
          <a:p>
            <a:pPr marL="0" indent="0">
              <a:buNone/>
            </a:pPr>
            <a:r>
              <a:rPr lang="fa-IR" sz="2200" dirty="0">
                <a:latin typeface="Calibri" panose="020F0502020204030204" pitchFamily="34" charset="0"/>
                <a:cs typeface="B Nazanin" panose="00000400000000000000" pitchFamily="2" charset="-78"/>
              </a:rPr>
              <a:t>(بیانات در دیدار اعضای مجلس خبرگان رهبری، ۱۳۹۷/۰۶/۱۵)</a:t>
            </a:r>
          </a:p>
          <a:p>
            <a:pPr marL="0" indent="0">
              <a:buNone/>
            </a:pPr>
            <a:endParaRPr lang="fa-IR" sz="2400" dirty="0">
              <a:latin typeface="Calibri" panose="020F0502020204030204" pitchFamily="34" charset="0"/>
              <a:cs typeface="B Nazanin" panose="00000400000000000000" pitchFamily="2" charset="-78"/>
            </a:endParaRPr>
          </a:p>
          <a:p>
            <a:pPr marL="0" indent="0">
              <a:buNone/>
            </a:pPr>
            <a:endParaRPr lang="fa-IR" dirty="0">
              <a:latin typeface="Calibri" panose="020F0502020204030204" pitchFamily="34" charset="0"/>
              <a:cs typeface="B Nazanin" panose="00000400000000000000" pitchFamily="2" charset="-78"/>
            </a:endParaRPr>
          </a:p>
          <a:p>
            <a:pPr marL="0" indent="0">
              <a:buNone/>
            </a:pPr>
            <a:r>
              <a:rPr lang="fa-IR" sz="2600" dirty="0">
                <a:latin typeface="Calibri" panose="020F0502020204030204" pitchFamily="34" charset="0"/>
                <a:cs typeface="B Nazanin" panose="00000400000000000000" pitchFamily="2" charset="-78"/>
              </a:rPr>
              <a:t>«</a:t>
            </a:r>
            <a:r>
              <a:rPr lang="ar-SA" sz="2600" dirty="0">
                <a:latin typeface="Calibri" panose="020F0502020204030204" pitchFamily="34" charset="0"/>
                <a:cs typeface="B Nazanin" panose="00000400000000000000" pitchFamily="2" charset="-78"/>
              </a:rPr>
              <a:t>دعوا کردن راه اصلاح نیست، همچنان‌که ایجاد تشکیلات موازی با دولت هم راه اصلاح نیست»</a:t>
            </a:r>
            <a:endParaRPr lang="fa-IR" sz="2600" dirty="0">
              <a:latin typeface="Calibri" panose="020F0502020204030204" pitchFamily="34" charset="0"/>
              <a:cs typeface="B Nazanin" panose="00000400000000000000" pitchFamily="2" charset="-78"/>
            </a:endParaRPr>
          </a:p>
          <a:p>
            <a:pPr marL="0" indent="0">
              <a:buNone/>
            </a:pPr>
            <a:r>
              <a:rPr lang="ar-SA" sz="2200" dirty="0">
                <a:latin typeface="Calibri" panose="020F0502020204030204" pitchFamily="34" charset="0"/>
                <a:cs typeface="B Nazanin" panose="00000400000000000000" pitchFamily="2" charset="-78"/>
              </a:rPr>
              <a:t>(بیانات در دیدار اعضای مجلس خبرگان رهبری، </a:t>
            </a:r>
            <a:r>
              <a:rPr lang="fa-IR" sz="2200" dirty="0">
                <a:latin typeface="Calibri" panose="020F0502020204030204" pitchFamily="34" charset="0"/>
                <a:cs typeface="B Nazanin" panose="00000400000000000000" pitchFamily="2" charset="-78"/>
              </a:rPr>
              <a:t>۱۳۹۷/۰۶/۱۵)</a:t>
            </a:r>
            <a:endParaRPr lang="en-US" sz="2200" dirty="0">
              <a:latin typeface="Calibri" panose="020F0502020204030204" pitchFamily="34" charset="0"/>
              <a:cs typeface="B Nazanin" panose="00000400000000000000" pitchFamily="2" charset="-78"/>
            </a:endParaRPr>
          </a:p>
          <a:p>
            <a:pPr marL="0" indent="0">
              <a:buNone/>
            </a:pPr>
            <a:endParaRPr lang="fa-IR" dirty="0"/>
          </a:p>
          <a:p>
            <a:pPr marL="0" indent="0">
              <a:buNone/>
            </a:pPr>
            <a:endParaRPr lang="fa-IR" dirty="0"/>
          </a:p>
        </p:txBody>
      </p:sp>
    </p:spTree>
    <p:extLst>
      <p:ext uri="{BB962C8B-B14F-4D97-AF65-F5344CB8AC3E}">
        <p14:creationId xmlns:p14="http://schemas.microsoft.com/office/powerpoint/2010/main" val="3877956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C1C7-CB18-4811-8FAD-78B797EF92BC}"/>
              </a:ext>
            </a:extLst>
          </p:cNvPr>
          <p:cNvSpPr>
            <a:spLocks noGrp="1"/>
          </p:cNvSpPr>
          <p:nvPr>
            <p:ph type="title"/>
          </p:nvPr>
        </p:nvSpPr>
        <p:spPr>
          <a:xfrm>
            <a:off x="762000" y="2667000"/>
            <a:ext cx="8088445" cy="1400530"/>
          </a:xfrm>
        </p:spPr>
        <p:txBody>
          <a:bodyPr/>
          <a:lstStyle/>
          <a:p>
            <a:r>
              <a:rPr lang="fa-IR" sz="4400" b="1" dirty="0">
                <a:cs typeface="B Nazanin" panose="00000400000000000000" pitchFamily="2" charset="-78"/>
              </a:rPr>
              <a:t>پرهیز از ابراز نظر در مجهولات</a:t>
            </a:r>
          </a:p>
        </p:txBody>
      </p:sp>
    </p:spTree>
    <p:extLst>
      <p:ext uri="{BB962C8B-B14F-4D97-AF65-F5344CB8AC3E}">
        <p14:creationId xmlns:p14="http://schemas.microsoft.com/office/powerpoint/2010/main" val="1884110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F899BE0-450F-46C3-B9D8-20E29434B7F7}"/>
              </a:ext>
            </a:extLst>
          </p:cNvPr>
          <p:cNvSpPr>
            <a:spLocks noGrp="1"/>
          </p:cNvSpPr>
          <p:nvPr>
            <p:ph idx="1"/>
          </p:nvPr>
        </p:nvSpPr>
        <p:spPr>
          <a:xfrm>
            <a:off x="533400" y="1371600"/>
            <a:ext cx="8305800" cy="5105400"/>
          </a:xfrm>
        </p:spPr>
        <p:txBody>
          <a:bodyPr>
            <a:normAutofit fontScale="85000" lnSpcReduction="20000"/>
          </a:bodyPr>
          <a:lstStyle/>
          <a:p>
            <a:pPr marL="0" indent="0">
              <a:lnSpc>
                <a:spcPct val="115000"/>
              </a:lnSpc>
              <a:spcAft>
                <a:spcPts val="1000"/>
              </a:spcAft>
              <a:buNone/>
            </a:pPr>
            <a:r>
              <a:rPr lang="fa-IR" sz="2800" dirty="0">
                <a:latin typeface="Calibri" panose="020F0502020204030204" pitchFamily="34" charset="0"/>
                <a:cs typeface="B Nazanin" panose="00000400000000000000" pitchFamily="2" charset="-78"/>
              </a:rPr>
              <a:t>«</a:t>
            </a:r>
            <a:r>
              <a:rPr lang="ar-SA" sz="2800" dirty="0">
                <a:latin typeface="Calibri" panose="020F0502020204030204" pitchFamily="34" charset="0"/>
                <a:cs typeface="B Nazanin" panose="00000400000000000000" pitchFamily="2" charset="-78"/>
              </a:rPr>
              <a:t>در مقابل قضاوت دستگاه قضایی، همه باید تسلیم باشند. من چه از آن حکم راضی باشم، چه راضی نباشم، غلطترین کار این است که بگویم بنده حکم را قبول ندارم. این، قابل قبول و درست نیست. بالاخره کدام دادگاه در دنیا تشکیل میشود که همه‌ی اطراف قضیه از آن راضی باشند؟ شما هر دادگاهی را نگاه کنید، بالاخره یک طرف راضی است، یک طرف راضی نیست. </a:t>
            </a:r>
            <a:endParaRPr lang="fa-IR" sz="2800" dirty="0">
              <a:latin typeface="Calibri" panose="020F0502020204030204" pitchFamily="34" charset="0"/>
              <a:cs typeface="B Nazanin" panose="00000400000000000000" pitchFamily="2" charset="-78"/>
            </a:endParaRPr>
          </a:p>
          <a:p>
            <a:pPr marL="0" indent="0">
              <a:lnSpc>
                <a:spcPct val="115000"/>
              </a:lnSpc>
              <a:spcAft>
                <a:spcPts val="1000"/>
              </a:spcAft>
              <a:buNone/>
            </a:pPr>
            <a:r>
              <a:rPr lang="ar-SA" sz="2800" dirty="0">
                <a:latin typeface="Calibri" panose="020F0502020204030204" pitchFamily="34" charset="0"/>
                <a:cs typeface="B Nazanin" panose="00000400000000000000" pitchFamily="2" charset="-78"/>
              </a:rPr>
              <a:t>این دادگاه و سایر دادگاهها به وسیله‌ی قضاتی که البته من اغلب آنها را از نزدیک نمیشناسم و فقط در تلویزیون آنها را دیده‌ام و اسمشان را شنیده‌ام، اداره میشوند؛ لیکن دستگاه قضایی به اینها اعتماد دارد. اینها قضاتی هستند که گزینش و انتخاب شده‌اند، عادلند و با موازین و مقرّرات دستگاه قضایی منطبقند.... وقتی که دادگاه میگوید فلان آدم در این واقعه مجرم نیست، پس مجرم نیست. من و شما که آن‌جا نبوده‌ایم تا بدانیم این شخص مجرم است یا نه. نتیجه را باید دادگاه بگوید»</a:t>
            </a:r>
            <a:endParaRPr lang="fa-IR" sz="2800" dirty="0">
              <a:latin typeface="Calibri" panose="020F0502020204030204" pitchFamily="34" charset="0"/>
              <a:cs typeface="B Nazanin" panose="00000400000000000000" pitchFamily="2" charset="-78"/>
            </a:endParaRPr>
          </a:p>
          <a:p>
            <a:pPr marL="0" indent="0">
              <a:lnSpc>
                <a:spcPct val="115000"/>
              </a:lnSpc>
              <a:spcAft>
                <a:spcPts val="1000"/>
              </a:spcAft>
              <a:buNone/>
            </a:pPr>
            <a:r>
              <a:rPr lang="ar-SA" sz="2200" dirty="0">
                <a:solidFill>
                  <a:schemeClr val="tx2"/>
                </a:solidFill>
                <a:latin typeface="Calibri" panose="020F0502020204030204" pitchFamily="34" charset="0"/>
                <a:ea typeface="Calibri" panose="020F0502020204030204" pitchFamily="34" charset="0"/>
                <a:cs typeface="B Nazanin" panose="00000400000000000000" pitchFamily="2" charset="-78"/>
              </a:rPr>
              <a:t>(بیانات در جلسه پرسش و پاسخ دانشجویان دانشگاه صنعتی امیرکبیر، </a:t>
            </a:r>
            <a:r>
              <a:rPr lang="fa-IR" sz="2200" dirty="0">
                <a:solidFill>
                  <a:schemeClr val="tx2"/>
                </a:solidFill>
                <a:latin typeface="Calibri" panose="020F0502020204030204" pitchFamily="34" charset="0"/>
                <a:ea typeface="Calibri" panose="020F0502020204030204" pitchFamily="34" charset="0"/>
                <a:cs typeface="B Nazanin" panose="00000400000000000000" pitchFamily="2" charset="-78"/>
              </a:rPr>
              <a:t>۱۳۷۹/۱۲/۲۲)</a:t>
            </a:r>
            <a:endParaRPr lang="en-US" sz="17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fa-IR" dirty="0"/>
          </a:p>
          <a:p>
            <a:pPr marL="0" indent="0">
              <a:buNone/>
            </a:pPr>
            <a:endParaRPr lang="fa-IR" dirty="0"/>
          </a:p>
        </p:txBody>
      </p:sp>
    </p:spTree>
    <p:extLst>
      <p:ext uri="{BB962C8B-B14F-4D97-AF65-F5344CB8AC3E}">
        <p14:creationId xmlns:p14="http://schemas.microsoft.com/office/powerpoint/2010/main" val="4279692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8FF099-A46E-4CAD-AAA2-42E85D50825A}"/>
              </a:ext>
            </a:extLst>
          </p:cNvPr>
          <p:cNvSpPr/>
          <p:nvPr/>
        </p:nvSpPr>
        <p:spPr>
          <a:xfrm>
            <a:off x="457200" y="1143000"/>
            <a:ext cx="8382000" cy="3330655"/>
          </a:xfrm>
          <a:prstGeom prst="rect">
            <a:avLst/>
          </a:prstGeom>
        </p:spPr>
        <p:txBody>
          <a:bodyPr wrap="square">
            <a:spAutoFit/>
          </a:bodyPr>
          <a:lstStyle/>
          <a:p>
            <a:pPr marL="342900" indent="-342900" algn="r" rtl="1">
              <a:lnSpc>
                <a:spcPct val="115000"/>
              </a:lnSpc>
              <a:spcAft>
                <a:spcPts val="1000"/>
              </a:spcAft>
              <a:buFontTx/>
              <a:buChar char="-"/>
            </a:pPr>
            <a:r>
              <a:rPr lang="fa-IR" sz="2200" b="1" dirty="0">
                <a:solidFill>
                  <a:srgbClr val="FF0000"/>
                </a:solidFill>
                <a:cs typeface="B Nazanin" panose="00000400000000000000" pitchFamily="2" charset="-78"/>
              </a:rPr>
              <a:t>بودجه آمریکا در منطقه 430 برابر ما</a:t>
            </a:r>
          </a:p>
          <a:p>
            <a:pPr algn="r" rtl="1">
              <a:lnSpc>
                <a:spcPct val="115000"/>
              </a:lnSpc>
              <a:spcAft>
                <a:spcPts val="1000"/>
              </a:spcAft>
            </a:pPr>
            <a:r>
              <a:rPr lang="fa-IR" sz="2200" dirty="0">
                <a:solidFill>
                  <a:srgbClr val="0070C0"/>
                </a:solidFill>
                <a:cs typeface="B Nazanin" panose="00000400000000000000" pitchFamily="2" charset="-78"/>
              </a:rPr>
              <a:t>آمار بودجه‌ فرامنطقه ای ایران از زبان ترامپ حدود 16 میلیارد دلار است و بودجه آمریکا 7 هزار میلیارد دلار آمریکا بودجه ای حدود 430 برابر بودجه ی ایران را در منطقه خرج کرده است</a:t>
            </a:r>
            <a:endParaRPr lang="en-US" sz="2200" dirty="0">
              <a:solidFill>
                <a:srgbClr val="0070C0"/>
              </a:solidFill>
              <a:cs typeface="B Nazanin" panose="00000400000000000000" pitchFamily="2" charset="-78"/>
            </a:endParaRPr>
          </a:p>
          <a:p>
            <a:pPr lvl="0" algn="r" rtl="1">
              <a:lnSpc>
                <a:spcPct val="115000"/>
              </a:lnSpc>
              <a:spcAft>
                <a:spcPts val="1000"/>
              </a:spcAft>
            </a:pPr>
            <a:r>
              <a:rPr lang="fa-IR" sz="2200" dirty="0">
                <a:solidFill>
                  <a:srgbClr val="FF0000"/>
                </a:solidFill>
                <a:cs typeface="B Nazanin" panose="00000400000000000000" pitchFamily="2" charset="-78"/>
              </a:rPr>
              <a:t>سهم هر نفر از مردم ایران در بودجه فرامنطقه ای</a:t>
            </a:r>
            <a:endParaRPr lang="en-US" sz="2200" dirty="0">
              <a:solidFill>
                <a:srgbClr val="FF0000"/>
              </a:solidFill>
              <a:cs typeface="B Nazanin" panose="00000400000000000000" pitchFamily="2" charset="-78"/>
            </a:endParaRPr>
          </a:p>
          <a:p>
            <a:pPr algn="r" rtl="1">
              <a:lnSpc>
                <a:spcPct val="115000"/>
              </a:lnSpc>
              <a:spcAft>
                <a:spcPts val="1000"/>
              </a:spcAft>
            </a:pPr>
            <a:r>
              <a:rPr lang="fa-IR" sz="2200" dirty="0">
                <a:solidFill>
                  <a:srgbClr val="0070C0"/>
                </a:solidFill>
                <a:cs typeface="B Nazanin" panose="00000400000000000000" pitchFamily="2" charset="-78"/>
              </a:rPr>
              <a:t>اگر این رقمی که آقای ترامپ میگوید ایران طی شش سال هزینه کرده را بپذیریم میشود هر نفر حدود 13000 تومان در ماه!! </a:t>
            </a:r>
            <a:endParaRPr lang="en-US" sz="2200" dirty="0">
              <a:solidFill>
                <a:srgbClr val="0070C0"/>
              </a:solidFill>
              <a:cs typeface="B Nazanin" panose="00000400000000000000" pitchFamily="2" charset="-78"/>
            </a:endParaRPr>
          </a:p>
          <a:p>
            <a:pPr algn="r" rtl="1">
              <a:lnSpc>
                <a:spcPct val="115000"/>
              </a:lnSpc>
              <a:spcAft>
                <a:spcPts val="1000"/>
              </a:spcAft>
            </a:pPr>
            <a:r>
              <a:rPr lang="fa-IR" sz="2200" dirty="0">
                <a:solidFill>
                  <a:srgbClr val="0070C0"/>
                </a:solidFill>
                <a:cs typeface="B Nazanin" panose="00000400000000000000" pitchFamily="2" charset="-78"/>
              </a:rPr>
              <a:t>430 برابر ما در منطقه ای بی ربط خرج کرده و  شکست خورده اند</a:t>
            </a:r>
            <a:endParaRPr lang="en-US" sz="2200" dirty="0">
              <a:solidFill>
                <a:srgbClr val="0070C0"/>
              </a:solidFill>
              <a:cs typeface="B Nazanin" panose="00000400000000000000" pitchFamily="2" charset="-78"/>
            </a:endParaRPr>
          </a:p>
        </p:txBody>
      </p:sp>
      <p:sp>
        <p:nvSpPr>
          <p:cNvPr id="5" name="Rectangle 4">
            <a:extLst>
              <a:ext uri="{FF2B5EF4-FFF2-40B4-BE49-F238E27FC236}">
                <a16:creationId xmlns:a16="http://schemas.microsoft.com/office/drawing/2014/main" id="{3FA21669-47C9-41BE-8A62-315249708F19}"/>
              </a:ext>
            </a:extLst>
          </p:cNvPr>
          <p:cNvSpPr/>
          <p:nvPr/>
        </p:nvSpPr>
        <p:spPr>
          <a:xfrm>
            <a:off x="3352800" y="381000"/>
            <a:ext cx="5129930" cy="523220"/>
          </a:xfrm>
          <a:prstGeom prst="rect">
            <a:avLst/>
          </a:prstGeom>
        </p:spPr>
        <p:txBody>
          <a:bodyPr wrap="none">
            <a:spAutoFit/>
          </a:bodyPr>
          <a:lstStyle/>
          <a:p>
            <a:pPr algn="r" rtl="1"/>
            <a:r>
              <a:rPr lang="fa-IR" sz="2800" b="1" dirty="0">
                <a:solidFill>
                  <a:srgbClr val="0070C0"/>
                </a:solidFill>
                <a:cs typeface="B Nazanin" panose="00000400000000000000" pitchFamily="2" charset="-78"/>
              </a:rPr>
              <a:t>بودجه های فرامرزی ایران عامل مشکلات</a:t>
            </a:r>
            <a:endParaRPr lang="fa-IR" sz="2800" dirty="0">
              <a:solidFill>
                <a:srgbClr val="0070C0"/>
              </a:solidFill>
            </a:endParaRPr>
          </a:p>
        </p:txBody>
      </p:sp>
      <p:sp>
        <p:nvSpPr>
          <p:cNvPr id="6" name="Rectangle 5">
            <a:extLst>
              <a:ext uri="{FF2B5EF4-FFF2-40B4-BE49-F238E27FC236}">
                <a16:creationId xmlns:a16="http://schemas.microsoft.com/office/drawing/2014/main" id="{BAA63499-EEC6-498C-A749-302FC71E49C3}"/>
              </a:ext>
            </a:extLst>
          </p:cNvPr>
          <p:cNvSpPr/>
          <p:nvPr/>
        </p:nvSpPr>
        <p:spPr>
          <a:xfrm>
            <a:off x="990600" y="4876800"/>
            <a:ext cx="7982155" cy="1446550"/>
          </a:xfrm>
          <a:prstGeom prst="rect">
            <a:avLst/>
          </a:prstGeom>
        </p:spPr>
        <p:txBody>
          <a:bodyPr wrap="square">
            <a:spAutoFit/>
          </a:bodyPr>
          <a:lstStyle/>
          <a:p>
            <a:pPr marL="342900" indent="-342900" algn="r" rtl="1">
              <a:buFontTx/>
              <a:buChar char="-"/>
            </a:pPr>
            <a:r>
              <a:rPr lang="fa-IR" sz="2200" b="1" dirty="0">
                <a:solidFill>
                  <a:srgbClr val="FF0000"/>
                </a:solidFill>
                <a:cs typeface="B Nazanin" panose="00000400000000000000" pitchFamily="2" charset="-78"/>
              </a:rPr>
              <a:t>بودجه ای که نتیجه داده و بودجه ای که درست خرج نشده</a:t>
            </a:r>
          </a:p>
          <a:p>
            <a:pPr algn="r" rtl="1"/>
            <a:r>
              <a:rPr lang="fa-IR" sz="2200" dirty="0">
                <a:solidFill>
                  <a:srgbClr val="0070C0"/>
                </a:solidFill>
                <a:cs typeface="B Nazanin" panose="00000400000000000000" pitchFamily="2" charset="-78"/>
              </a:rPr>
              <a:t>بودجه ای که درست و به جا خرج شده را که نباید اشکال گرفت، بودجه ای که درست و به جا خرج نشده را باید اشکال گرفت</a:t>
            </a:r>
          </a:p>
          <a:p>
            <a:pPr algn="r" rtl="1"/>
            <a:endParaRPr lang="fa-IR" sz="2200" dirty="0">
              <a:solidFill>
                <a:srgbClr val="0070C0"/>
              </a:solidFill>
            </a:endParaRPr>
          </a:p>
        </p:txBody>
      </p:sp>
    </p:spTree>
    <p:extLst>
      <p:ext uri="{BB962C8B-B14F-4D97-AF65-F5344CB8AC3E}">
        <p14:creationId xmlns:p14="http://schemas.microsoft.com/office/powerpoint/2010/main" val="2729115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468669-D77F-4954-90AF-55EEBB3600A7}"/>
              </a:ext>
            </a:extLst>
          </p:cNvPr>
          <p:cNvSpPr/>
          <p:nvPr/>
        </p:nvSpPr>
        <p:spPr>
          <a:xfrm>
            <a:off x="3342249" y="139243"/>
            <a:ext cx="4269117" cy="584775"/>
          </a:xfrm>
          <a:prstGeom prst="rect">
            <a:avLst/>
          </a:prstGeom>
        </p:spPr>
        <p:txBody>
          <a:bodyPr wrap="none">
            <a:spAutoFit/>
          </a:bodyPr>
          <a:lstStyle/>
          <a:p>
            <a:r>
              <a:rPr lang="fa-IR" sz="3200" b="1" dirty="0">
                <a:solidFill>
                  <a:srgbClr val="0070C0"/>
                </a:solidFill>
                <a:cs typeface="B Nazanin" panose="00000400000000000000" pitchFamily="2" charset="-78"/>
              </a:rPr>
              <a:t>حاکمیت زور و قدرت بر جهان</a:t>
            </a:r>
            <a:endParaRPr lang="fa-IR" sz="3200" dirty="0">
              <a:solidFill>
                <a:srgbClr val="0070C0"/>
              </a:solidFill>
            </a:endParaRPr>
          </a:p>
        </p:txBody>
      </p:sp>
      <p:sp>
        <p:nvSpPr>
          <p:cNvPr id="3" name="Rectangle 2">
            <a:extLst>
              <a:ext uri="{FF2B5EF4-FFF2-40B4-BE49-F238E27FC236}">
                <a16:creationId xmlns:a16="http://schemas.microsoft.com/office/drawing/2014/main" id="{E3793935-730E-414E-9C7D-A119DE6335FC}"/>
              </a:ext>
            </a:extLst>
          </p:cNvPr>
          <p:cNvSpPr/>
          <p:nvPr/>
        </p:nvSpPr>
        <p:spPr>
          <a:xfrm>
            <a:off x="838200" y="751344"/>
            <a:ext cx="7133326" cy="1815882"/>
          </a:xfrm>
          <a:prstGeom prst="rect">
            <a:avLst/>
          </a:prstGeom>
        </p:spPr>
        <p:txBody>
          <a:bodyPr wrap="square">
            <a:spAutoFit/>
          </a:bodyPr>
          <a:lstStyle/>
          <a:p>
            <a:pPr marL="457200" indent="-457200" algn="r" rtl="1">
              <a:buFontTx/>
              <a:buChar char="-"/>
            </a:pPr>
            <a:r>
              <a:rPr lang="fa-IR" sz="2800" dirty="0">
                <a:solidFill>
                  <a:srgbClr val="002060"/>
                </a:solidFill>
                <a:cs typeface="B Nazanin" panose="00000400000000000000" pitchFamily="2" charset="-78"/>
              </a:rPr>
              <a:t>قانون وتو</a:t>
            </a:r>
          </a:p>
          <a:p>
            <a:pPr marL="457200" indent="-457200" algn="r" rtl="1">
              <a:buFontTx/>
              <a:buChar char="-"/>
            </a:pPr>
            <a:r>
              <a:rPr lang="fa-IR" sz="2800" dirty="0">
                <a:solidFill>
                  <a:srgbClr val="002060"/>
                </a:solidFill>
                <a:cs typeface="B Nazanin" panose="00000400000000000000" pitchFamily="2" charset="-78"/>
              </a:rPr>
              <a:t>سکوت جهان در برابر جنگ های فلسطین و یمن و..</a:t>
            </a:r>
          </a:p>
          <a:p>
            <a:pPr marL="457200" indent="-457200" algn="r" rtl="1">
              <a:buFontTx/>
              <a:buChar char="-"/>
            </a:pPr>
            <a:r>
              <a:rPr lang="fa-IR" sz="2800" dirty="0">
                <a:solidFill>
                  <a:srgbClr val="002060"/>
                </a:solidFill>
                <a:cs typeface="B Nazanin" panose="00000400000000000000" pitchFamily="2" charset="-78"/>
              </a:rPr>
              <a:t>بنابراین مهمترین شاخصه حفظ کشور در جهان:</a:t>
            </a:r>
          </a:p>
          <a:p>
            <a:pPr marL="457200" indent="-457200" algn="r" rtl="1">
              <a:buFontTx/>
              <a:buChar char="-"/>
            </a:pPr>
            <a:r>
              <a:rPr lang="fa-IR" sz="2800" dirty="0">
                <a:solidFill>
                  <a:srgbClr val="002060"/>
                </a:solidFill>
                <a:cs typeface="B Nazanin" panose="00000400000000000000" pitchFamily="2" charset="-78"/>
              </a:rPr>
              <a:t>آمارسرمایه گذاری در سه دولت گذشته</a:t>
            </a:r>
          </a:p>
        </p:txBody>
      </p:sp>
      <p:pic>
        <p:nvPicPr>
          <p:cNvPr id="5" name="Picture 4">
            <a:extLst>
              <a:ext uri="{FF2B5EF4-FFF2-40B4-BE49-F238E27FC236}">
                <a16:creationId xmlns:a16="http://schemas.microsoft.com/office/drawing/2014/main" id="{B06011BF-C72F-4997-939E-917DE5DDC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155" y="2781949"/>
            <a:ext cx="5279346" cy="3877020"/>
          </a:xfrm>
          <a:prstGeom prst="rect">
            <a:avLst/>
          </a:prstGeom>
        </p:spPr>
      </p:pic>
    </p:spTree>
    <p:extLst>
      <p:ext uri="{BB962C8B-B14F-4D97-AF65-F5344CB8AC3E}">
        <p14:creationId xmlns:p14="http://schemas.microsoft.com/office/powerpoint/2010/main" val="31198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467600" cy="4525963"/>
          </a:xfrm>
        </p:spPr>
        <p:txBody>
          <a:bodyPr/>
          <a:lstStyle/>
          <a:p>
            <a:pPr algn="r" rtl="1"/>
            <a:endParaRPr lang="fa-IR" dirty="0"/>
          </a:p>
          <a:p>
            <a:pPr algn="r" rtl="1"/>
            <a:r>
              <a:rPr lang="fa-IR" b="1" dirty="0">
                <a:cs typeface="B Nazanin" pitchFamily="2" charset="-78"/>
              </a:rPr>
              <a:t>بخش اول: نظری</a:t>
            </a:r>
          </a:p>
          <a:p>
            <a:pPr algn="r" rtl="1"/>
            <a:endParaRPr lang="fa-IR" dirty="0">
              <a:cs typeface="B Nazanin" pitchFamily="2" charset="-78"/>
            </a:endParaRPr>
          </a:p>
          <a:p>
            <a:pPr marL="36576" indent="0" algn="ctr" rtl="1">
              <a:buNone/>
            </a:pPr>
            <a:r>
              <a:rPr lang="fa-IR" sz="4800" b="1" dirty="0">
                <a:cs typeface="B Nazanin" pitchFamily="2" charset="-78"/>
              </a:rPr>
              <a:t>اصل حکومت دینی </a:t>
            </a:r>
          </a:p>
          <a:p>
            <a:pPr algn="r" rtl="1"/>
            <a:endParaRPr lang="fa-IR" dirty="0"/>
          </a:p>
          <a:p>
            <a:pPr marL="36576" indent="0" algn="r" rtl="1">
              <a:buNone/>
            </a:pPr>
            <a:endParaRPr lang="en-US" dirty="0"/>
          </a:p>
        </p:txBody>
      </p:sp>
    </p:spTree>
    <p:extLst>
      <p:ext uri="{BB962C8B-B14F-4D97-AF65-F5344CB8AC3E}">
        <p14:creationId xmlns:p14="http://schemas.microsoft.com/office/powerpoint/2010/main" val="7322249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1143000"/>
          </a:xfrm>
        </p:spPr>
        <p:txBody>
          <a:bodyPr/>
          <a:lstStyle/>
          <a:p>
            <a:pPr algn="r" rtl="1"/>
            <a:r>
              <a:rPr lang="fa-IR" dirty="0">
                <a:cs typeface="B Nazanin" pitchFamily="2" charset="-78"/>
              </a:rPr>
              <a:t>سکولاریسم</a:t>
            </a:r>
            <a:endParaRPr lang="en-US" dirty="0">
              <a:cs typeface="B Nazanin" pitchFamily="2" charset="-78"/>
            </a:endParaRPr>
          </a:p>
        </p:txBody>
      </p:sp>
      <p:sp>
        <p:nvSpPr>
          <p:cNvPr id="3" name="Content Placeholder 2"/>
          <p:cNvSpPr>
            <a:spLocks noGrp="1"/>
          </p:cNvSpPr>
          <p:nvPr>
            <p:ph idx="1"/>
          </p:nvPr>
        </p:nvSpPr>
        <p:spPr>
          <a:xfrm>
            <a:off x="609600" y="1219200"/>
            <a:ext cx="8229600" cy="5410200"/>
          </a:xfrm>
        </p:spPr>
        <p:txBody>
          <a:bodyPr>
            <a:normAutofit/>
          </a:bodyPr>
          <a:lstStyle/>
          <a:p>
            <a:pPr algn="r" rtl="1"/>
            <a:r>
              <a:rPr lang="fa-IR" sz="3200" dirty="0">
                <a:cs typeface="B Nazanin" pitchFamily="2" charset="-78"/>
              </a:rPr>
              <a:t>مسئولیت تعیین قلمرو دین با خود دین است</a:t>
            </a:r>
          </a:p>
          <a:p>
            <a:pPr marL="0" indent="0" algn="r" rtl="1">
              <a:buNone/>
            </a:pPr>
            <a:r>
              <a:rPr lang="fa-IR" sz="2400" dirty="0">
                <a:solidFill>
                  <a:srgbClr val="0070C0"/>
                </a:solidFill>
                <a:cs typeface="B Nazanin" pitchFamily="2" charset="-78"/>
              </a:rPr>
              <a:t>تعالیم اسلام سیره ائمه(ع) و شهادت ایشان</a:t>
            </a:r>
          </a:p>
          <a:p>
            <a:pPr algn="r" rtl="1"/>
            <a:endParaRPr lang="fa-IR" sz="2400" dirty="0">
              <a:cs typeface="B Nazanin" pitchFamily="2" charset="-78"/>
            </a:endParaRPr>
          </a:p>
          <a:p>
            <a:pPr algn="r" rtl="1"/>
            <a:r>
              <a:rPr lang="fa-IR" sz="3200" dirty="0">
                <a:cs typeface="B Nazanin" pitchFamily="2" charset="-78"/>
              </a:rPr>
              <a:t>ارتباط آخرت با دنیا</a:t>
            </a:r>
          </a:p>
          <a:p>
            <a:pPr marL="36576" indent="0" algn="r" rtl="1">
              <a:buNone/>
            </a:pPr>
            <a:r>
              <a:rPr lang="fa-IR" dirty="0">
                <a:solidFill>
                  <a:srgbClr val="0070C0"/>
                </a:solidFill>
                <a:cs typeface="B Nazanin" pitchFamily="2" charset="-78"/>
              </a:rPr>
              <a:t>وقتی سعادت اخروی از طریق دنیا حاصل میشود، نمیشود عرصه حاکمیت را از دین جدا ساخت. </a:t>
            </a:r>
          </a:p>
          <a:p>
            <a:pPr marL="36576" indent="0" algn="r" rtl="1">
              <a:buNone/>
            </a:pPr>
            <a:endParaRPr lang="fa-IR" dirty="0">
              <a:cs typeface="B Nazanin" pitchFamily="2" charset="-78"/>
            </a:endParaRPr>
          </a:p>
        </p:txBody>
      </p:sp>
    </p:spTree>
    <p:extLst>
      <p:ext uri="{BB962C8B-B14F-4D97-AF65-F5344CB8AC3E}">
        <p14:creationId xmlns:p14="http://schemas.microsoft.com/office/powerpoint/2010/main" val="566566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96705-B62F-4976-9D55-0CB2FDF1393B}"/>
              </a:ext>
            </a:extLst>
          </p:cNvPr>
          <p:cNvSpPr/>
          <p:nvPr/>
        </p:nvSpPr>
        <p:spPr>
          <a:xfrm>
            <a:off x="381000" y="2438400"/>
            <a:ext cx="8610600" cy="1501950"/>
          </a:xfrm>
          <a:prstGeom prst="rect">
            <a:avLst/>
          </a:prstGeom>
        </p:spPr>
        <p:txBody>
          <a:bodyPr wrap="square">
            <a:spAutoFit/>
          </a:bodyPr>
          <a:lstStyle/>
          <a:p>
            <a:pPr marL="285750" lvl="0" indent="-285750" algn="r" rtl="1">
              <a:spcBef>
                <a:spcPct val="20000"/>
              </a:spcBef>
              <a:spcAft>
                <a:spcPts val="600"/>
              </a:spcAft>
              <a:buClr>
                <a:srgbClr val="6EA0B0"/>
              </a:buClr>
              <a:buSzPct val="145000"/>
              <a:buFont typeface="Arial"/>
              <a:buChar char="•"/>
            </a:pPr>
            <a:r>
              <a:rPr lang="fa-IR" sz="2400" b="1" dirty="0">
                <a:solidFill>
                  <a:srgbClr val="0070C0"/>
                </a:solidFill>
                <a:cs typeface="B Nazanin" pitchFamily="2" charset="-78"/>
              </a:rPr>
              <a:t>مغالطه اول: </a:t>
            </a:r>
            <a:r>
              <a:rPr lang="fa-IR" sz="2400" dirty="0">
                <a:solidFill>
                  <a:srgbClr val="0070C0"/>
                </a:solidFill>
                <a:cs typeface="B Nazanin" pitchFamily="2" charset="-78"/>
              </a:rPr>
              <a:t>همه کشورهای سکولار پیشرفته اند؟ سکولاریسم با پیشرفت تلازم دارد؟</a:t>
            </a:r>
          </a:p>
          <a:p>
            <a:pPr marL="285750" lvl="0" indent="-285750" algn="r" rtl="1">
              <a:spcBef>
                <a:spcPct val="20000"/>
              </a:spcBef>
              <a:spcAft>
                <a:spcPts val="600"/>
              </a:spcAft>
              <a:buClr>
                <a:srgbClr val="6EA0B0"/>
              </a:buClr>
              <a:buSzPct val="145000"/>
              <a:buFont typeface="Arial"/>
              <a:buChar char="•"/>
            </a:pPr>
            <a:r>
              <a:rPr lang="fa-IR" sz="2400" b="1" dirty="0">
                <a:solidFill>
                  <a:srgbClr val="0070C0"/>
                </a:solidFill>
                <a:cs typeface="B Nazanin" pitchFamily="2" charset="-78"/>
              </a:rPr>
              <a:t>مغالطه دوم: </a:t>
            </a:r>
            <a:r>
              <a:rPr lang="fa-IR" sz="2400" dirty="0">
                <a:solidFill>
                  <a:srgbClr val="0070C0"/>
                </a:solidFill>
                <a:cs typeface="B Nazanin" pitchFamily="2" charset="-78"/>
              </a:rPr>
              <a:t>تبیین نادرست علت عقب ماندگی مسلمانان (نقش غرب و اسلام ظاهری)</a:t>
            </a:r>
          </a:p>
          <a:p>
            <a:pPr marL="285750" lvl="0" indent="-285750" algn="r" rtl="1">
              <a:spcBef>
                <a:spcPct val="20000"/>
              </a:spcBef>
              <a:spcAft>
                <a:spcPts val="600"/>
              </a:spcAft>
              <a:buClr>
                <a:srgbClr val="6EA0B0"/>
              </a:buClr>
              <a:buSzPct val="145000"/>
              <a:buFont typeface="Arial"/>
              <a:buChar char="•"/>
            </a:pPr>
            <a:r>
              <a:rPr lang="fa-IR" sz="2400" b="1" dirty="0">
                <a:solidFill>
                  <a:srgbClr val="0070C0"/>
                </a:solidFill>
                <a:cs typeface="B Nazanin" pitchFamily="2" charset="-78"/>
              </a:rPr>
              <a:t>مغالطه سوم: </a:t>
            </a:r>
            <a:r>
              <a:rPr lang="fa-IR" sz="2400" dirty="0">
                <a:solidFill>
                  <a:srgbClr val="0070C0"/>
                </a:solidFill>
                <a:cs typeface="B Nazanin" pitchFamily="2" charset="-78"/>
              </a:rPr>
              <a:t>یکسان انگاری ادیان (تفاوت اسلام و مسیحیت به لحاظ تئوری و عملی)</a:t>
            </a:r>
          </a:p>
        </p:txBody>
      </p:sp>
      <p:sp>
        <p:nvSpPr>
          <p:cNvPr id="6" name="Rectangle 5">
            <a:extLst>
              <a:ext uri="{FF2B5EF4-FFF2-40B4-BE49-F238E27FC236}">
                <a16:creationId xmlns:a16="http://schemas.microsoft.com/office/drawing/2014/main" id="{9228C837-A136-472F-A7E9-5B340954F986}"/>
              </a:ext>
            </a:extLst>
          </p:cNvPr>
          <p:cNvSpPr/>
          <p:nvPr/>
        </p:nvSpPr>
        <p:spPr>
          <a:xfrm>
            <a:off x="4831401" y="1144172"/>
            <a:ext cx="3685625" cy="584775"/>
          </a:xfrm>
          <a:prstGeom prst="rect">
            <a:avLst/>
          </a:prstGeom>
        </p:spPr>
        <p:txBody>
          <a:bodyPr wrap="none">
            <a:spAutoFit/>
          </a:bodyPr>
          <a:lstStyle/>
          <a:p>
            <a:pPr lvl="0" algn="r" rtl="1">
              <a:spcBef>
                <a:spcPct val="20000"/>
              </a:spcBef>
              <a:spcAft>
                <a:spcPts val="600"/>
              </a:spcAft>
              <a:buClr>
                <a:srgbClr val="30ACEC">
                  <a:lumMod val="75000"/>
                </a:srgbClr>
              </a:buClr>
              <a:buSzPct val="145000"/>
            </a:pPr>
            <a:r>
              <a:rPr lang="fa-IR" sz="3200" b="1" dirty="0">
                <a:solidFill>
                  <a:prstClr val="black"/>
                </a:solidFill>
                <a:cs typeface="B Nazanin" pitchFamily="2" charset="-78"/>
              </a:rPr>
              <a:t> رشد غرب با سکولاریسم</a:t>
            </a:r>
          </a:p>
        </p:txBody>
      </p:sp>
    </p:spTree>
    <p:extLst>
      <p:ext uri="{BB962C8B-B14F-4D97-AF65-F5344CB8AC3E}">
        <p14:creationId xmlns:p14="http://schemas.microsoft.com/office/powerpoint/2010/main" val="8989421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500"/>
                                        <p:tgtEl>
                                          <p:spTgt spid="4">
                                            <p:txEl>
                                              <p:pRg st="1" end="1"/>
                                            </p:txEl>
                                          </p:spTgt>
                                        </p:tgtEl>
                                      </p:cBhvr>
                                    </p:animEffect>
                                    <p:anim calcmode="lin" valueType="num">
                                      <p:cBhvr>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500"/>
                                        <p:tgtEl>
                                          <p:spTgt spid="4">
                                            <p:txEl>
                                              <p:pRg st="2" end="2"/>
                                            </p:txEl>
                                          </p:spTgt>
                                        </p:tgtEl>
                                      </p:cBhvr>
                                    </p:animEffect>
                                    <p:anim calcmode="lin" valueType="num">
                                      <p:cBhvr>
                                        <p:cTn id="22"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018"/>
            <a:ext cx="8229600" cy="1143000"/>
          </a:xfrm>
        </p:spPr>
        <p:txBody>
          <a:bodyPr>
            <a:normAutofit/>
          </a:bodyPr>
          <a:lstStyle/>
          <a:p>
            <a:pPr algn="just"/>
            <a:r>
              <a:rPr lang="fa-IR" sz="3600" b="1" dirty="0">
                <a:cs typeface="B Nazanin" pitchFamily="2" charset="-78"/>
              </a:rPr>
              <a:t>اصل تشکیل حکومت در زمان غیبت</a:t>
            </a:r>
            <a:endParaRPr lang="en-US" sz="3600" b="1" dirty="0">
              <a:cs typeface="B Nazanin" pitchFamily="2" charset="-78"/>
            </a:endParaRPr>
          </a:p>
        </p:txBody>
      </p:sp>
      <p:sp>
        <p:nvSpPr>
          <p:cNvPr id="4" name="Rectangle 3"/>
          <p:cNvSpPr/>
          <p:nvPr/>
        </p:nvSpPr>
        <p:spPr>
          <a:xfrm>
            <a:off x="0" y="937653"/>
            <a:ext cx="8991600" cy="5588196"/>
          </a:xfrm>
          <a:prstGeom prst="rect">
            <a:avLst/>
          </a:prstGeom>
        </p:spPr>
        <p:txBody>
          <a:bodyPr wrap="square">
            <a:spAutoFit/>
          </a:bodyPr>
          <a:lstStyle/>
          <a:p>
            <a:pPr marL="420624" indent="-384048" algn="just" rtl="1">
              <a:lnSpc>
                <a:spcPct val="115000"/>
              </a:lnSpc>
              <a:spcBef>
                <a:spcPct val="20000"/>
              </a:spcBef>
              <a:spcAft>
                <a:spcPts val="1000"/>
              </a:spcAft>
              <a:buClr>
                <a:srgbClr val="6EA0B0"/>
              </a:buClr>
              <a:buSzPct val="80000"/>
              <a:buFont typeface="Wingdings 2"/>
              <a:buChar char=""/>
            </a:pPr>
            <a:r>
              <a:rPr lang="fa-IR" sz="2800" dirty="0">
                <a:latin typeface="Calibri"/>
                <a:ea typeface="Calibri"/>
                <a:cs typeface="B Nazanin" pitchFamily="2" charset="-78"/>
              </a:rPr>
              <a:t>استناد به روایات هر پرچمی قبل از قیام مهدوی طاغوت است:</a:t>
            </a:r>
          </a:p>
          <a:p>
            <a:pPr marL="420624" indent="-384048" algn="just" rtl="1">
              <a:lnSpc>
                <a:spcPct val="115000"/>
              </a:lnSpc>
              <a:spcBef>
                <a:spcPct val="20000"/>
              </a:spcBef>
              <a:spcAft>
                <a:spcPts val="1000"/>
              </a:spcAft>
              <a:buClr>
                <a:srgbClr val="6EA0B0"/>
              </a:buClr>
              <a:buSzPct val="80000"/>
              <a:buFont typeface="Wingdings 2"/>
              <a:buChar char=""/>
            </a:pPr>
            <a:r>
              <a:rPr lang="fa-IR" sz="2200" dirty="0">
                <a:solidFill>
                  <a:srgbClr val="0070C0"/>
                </a:solidFill>
                <a:latin typeface="Calibri"/>
                <a:ea typeface="Calibri"/>
                <a:cs typeface="B Nazanin" pitchFamily="2" charset="-78"/>
              </a:rPr>
              <a:t>أَبِي عَبْدِ اللَّهِ ع قَالَ: كُلُّ رَايَةٍ تُرْفَعُ قَبْلَ قِيَامِ الْقَائِمِ فَصَاحِبُهَا طَاغُوتٌ يُعْبَدُ مِنْ دُونِ اللَّهِ عَزَّوَجَل‏»(کافی، ج8، ص295)</a:t>
            </a:r>
          </a:p>
          <a:p>
            <a:pPr marL="420624" indent="-384048" algn="just" rtl="1">
              <a:lnSpc>
                <a:spcPct val="115000"/>
              </a:lnSpc>
              <a:spcBef>
                <a:spcPct val="20000"/>
              </a:spcBef>
              <a:spcAft>
                <a:spcPts val="1000"/>
              </a:spcAft>
              <a:buClr>
                <a:srgbClr val="6EA0B0"/>
              </a:buClr>
              <a:buSzPct val="80000"/>
              <a:buFont typeface="Wingdings 2"/>
              <a:buChar char=""/>
            </a:pPr>
            <a:r>
              <a:rPr lang="fa-IR" sz="2200" dirty="0">
                <a:solidFill>
                  <a:srgbClr val="0070C0"/>
                </a:solidFill>
                <a:latin typeface="Calibri"/>
                <a:ea typeface="Calibri"/>
                <a:cs typeface="B Nazanin" pitchFamily="2" charset="-78"/>
              </a:rPr>
              <a:t>ْ أَبِي جَعْفَرٍ الْبَاقِرِ ع أَنَّهُ قَالَ: كُلُّ رَايَةٍ تُرْفَعُ قَبْلَ رَايَةِ الْقَائِمِ ع صَاحِبُهَا طَاغُوت‏(الغیبه نعمانی، ص114)</a:t>
            </a:r>
          </a:p>
          <a:p>
            <a:pPr marL="420624" indent="-384048" algn="just" rtl="1">
              <a:lnSpc>
                <a:spcPct val="115000"/>
              </a:lnSpc>
              <a:spcBef>
                <a:spcPct val="20000"/>
              </a:spcBef>
              <a:spcAft>
                <a:spcPts val="1000"/>
              </a:spcAft>
              <a:buClr>
                <a:srgbClr val="6EA0B0"/>
              </a:buClr>
              <a:buSzPct val="80000"/>
              <a:buFont typeface="Wingdings 2"/>
              <a:buChar char=""/>
            </a:pPr>
            <a:r>
              <a:rPr lang="fa-IR" sz="2800" b="1" dirty="0">
                <a:latin typeface="Calibri"/>
                <a:ea typeface="Calibri"/>
                <a:cs typeface="B Nazanin" pitchFamily="2" charset="-78"/>
              </a:rPr>
              <a:t>پاسخ:</a:t>
            </a:r>
          </a:p>
          <a:p>
            <a:pPr marL="420624" indent="-384048" algn="just" rtl="1">
              <a:lnSpc>
                <a:spcPct val="115000"/>
              </a:lnSpc>
              <a:spcBef>
                <a:spcPct val="20000"/>
              </a:spcBef>
              <a:spcAft>
                <a:spcPts val="1000"/>
              </a:spcAft>
              <a:buClr>
                <a:srgbClr val="6EA0B0"/>
              </a:buClr>
              <a:buSzPct val="80000"/>
              <a:buFont typeface="Wingdings 2"/>
              <a:buChar char=""/>
            </a:pPr>
            <a:r>
              <a:rPr lang="fa-IR" sz="2200" dirty="0">
                <a:solidFill>
                  <a:srgbClr val="0070C0"/>
                </a:solidFill>
                <a:latin typeface="Calibri"/>
                <a:ea typeface="Calibri"/>
                <a:cs typeface="B Nazanin" pitchFamily="2" charset="-78"/>
              </a:rPr>
              <a:t>تشکیل حکومت یک ضرورت عقلی و نقلی: «لَا بُدَّ لِلنَّاسِ مِنْ أَمِيرٍ بَرٍّ أَوْ فَاجِر» (نهج البلاغه، نامه40)</a:t>
            </a:r>
          </a:p>
          <a:p>
            <a:pPr marL="420624" indent="-384048" algn="just" rtl="1">
              <a:lnSpc>
                <a:spcPct val="115000"/>
              </a:lnSpc>
              <a:spcBef>
                <a:spcPct val="20000"/>
              </a:spcBef>
              <a:spcAft>
                <a:spcPts val="1000"/>
              </a:spcAft>
              <a:buClr>
                <a:srgbClr val="6EA0B0"/>
              </a:buClr>
              <a:buSzPct val="80000"/>
              <a:buFont typeface="Wingdings 2"/>
              <a:buChar char=""/>
            </a:pPr>
            <a:r>
              <a:rPr lang="fa-IR" sz="2200" dirty="0">
                <a:solidFill>
                  <a:srgbClr val="0070C0"/>
                </a:solidFill>
                <a:latin typeface="Calibri"/>
                <a:ea typeface="Calibri"/>
                <a:cs typeface="B Nazanin" pitchFamily="2" charset="-78"/>
              </a:rPr>
              <a:t>قیام سید یمانی: «َ لَيْسَ فِي الرَّايَاتِ رَايَةٌ أَهْدَى مِنْ رَايَةِ الْيَمَانِيِّ هِيَ رَايَةُ هُدًى </a:t>
            </a:r>
            <a:r>
              <a:rPr lang="fa-IR" sz="2200" dirty="0">
                <a:solidFill>
                  <a:srgbClr val="FF0000"/>
                </a:solidFill>
                <a:latin typeface="Calibri"/>
                <a:ea typeface="Calibri"/>
                <a:cs typeface="B Nazanin" pitchFamily="2" charset="-78"/>
              </a:rPr>
              <a:t>لِأَنَّهُ يَدْعُو إِلَى صَاحِبِكُم‏</a:t>
            </a:r>
            <a:r>
              <a:rPr lang="fa-IR" sz="2200" dirty="0">
                <a:solidFill>
                  <a:srgbClr val="0070C0"/>
                </a:solidFill>
                <a:latin typeface="Calibri"/>
                <a:ea typeface="Calibri"/>
                <a:cs typeface="B Nazanin" pitchFamily="2" charset="-78"/>
              </a:rPr>
              <a:t>» (الغیبه نعمانی، ص256)</a:t>
            </a:r>
          </a:p>
          <a:p>
            <a:pPr marL="420624" indent="-384048" algn="just" rtl="1">
              <a:lnSpc>
                <a:spcPct val="115000"/>
              </a:lnSpc>
              <a:spcBef>
                <a:spcPct val="20000"/>
              </a:spcBef>
              <a:spcAft>
                <a:spcPts val="1000"/>
              </a:spcAft>
              <a:buClr>
                <a:srgbClr val="6EA0B0"/>
              </a:buClr>
              <a:buSzPct val="80000"/>
              <a:buFont typeface="Wingdings 2"/>
              <a:buChar char=""/>
            </a:pPr>
            <a:r>
              <a:rPr lang="fa-IR" sz="2200" dirty="0">
                <a:solidFill>
                  <a:srgbClr val="0070C0"/>
                </a:solidFill>
                <a:latin typeface="Calibri"/>
                <a:ea typeface="Calibri"/>
                <a:cs typeface="B Nazanin" pitchFamily="2" charset="-78"/>
              </a:rPr>
              <a:t>«لا يخرج القائم حتى يخرج اثنا عشر من بنى هاشم </a:t>
            </a:r>
            <a:r>
              <a:rPr lang="fa-IR" sz="2200" dirty="0">
                <a:solidFill>
                  <a:srgbClr val="FF0000"/>
                </a:solidFill>
                <a:latin typeface="Calibri"/>
                <a:ea typeface="Calibri"/>
                <a:cs typeface="B Nazanin" pitchFamily="2" charset="-78"/>
              </a:rPr>
              <a:t>كلهم يدعو الى نفسه‏</a:t>
            </a:r>
            <a:r>
              <a:rPr lang="fa-IR" sz="2200" dirty="0">
                <a:solidFill>
                  <a:srgbClr val="0070C0"/>
                </a:solidFill>
                <a:latin typeface="Calibri"/>
                <a:ea typeface="Calibri"/>
                <a:cs typeface="B Nazanin" pitchFamily="2" charset="-78"/>
              </a:rPr>
              <a:t>»(الارشاد، ج2، ص372)</a:t>
            </a:r>
          </a:p>
          <a:p>
            <a:pPr marL="36576" algn="just" rtl="1">
              <a:lnSpc>
                <a:spcPct val="115000"/>
              </a:lnSpc>
              <a:spcBef>
                <a:spcPct val="20000"/>
              </a:spcBef>
              <a:spcAft>
                <a:spcPts val="1000"/>
              </a:spcAft>
              <a:buClr>
                <a:srgbClr val="6EA0B0"/>
              </a:buClr>
              <a:buSzPct val="80000"/>
            </a:pPr>
            <a:r>
              <a:rPr lang="fa-IR" sz="2200" b="1" dirty="0">
                <a:solidFill>
                  <a:srgbClr val="FF0000"/>
                </a:solidFill>
                <a:latin typeface="Calibri"/>
                <a:ea typeface="Calibri"/>
                <a:cs typeface="B Nazanin" pitchFamily="2" charset="-78"/>
              </a:rPr>
              <a:t>بنابراین ملاک حق و باطل دعوت به خود یا دعوت به صاحب است.</a:t>
            </a:r>
          </a:p>
        </p:txBody>
      </p:sp>
    </p:spTree>
    <p:extLst>
      <p:ext uri="{BB962C8B-B14F-4D97-AF65-F5344CB8AC3E}">
        <p14:creationId xmlns:p14="http://schemas.microsoft.com/office/powerpoint/2010/main" val="376972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3534</TotalTime>
  <Words>4333</Words>
  <Application>Microsoft Office PowerPoint</Application>
  <PresentationFormat>On-screen Show (4:3)</PresentationFormat>
  <Paragraphs>312</Paragraphs>
  <Slides>58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Corbel</vt:lpstr>
      <vt:lpstr>Franklin Gothic Book</vt:lpstr>
      <vt:lpstr>Iransans</vt:lpstr>
      <vt:lpstr>Wingdings 2</vt:lpstr>
      <vt:lpstr>Parallax</vt:lpstr>
      <vt:lpstr>PowerPoint Presentation</vt:lpstr>
      <vt:lpstr>اهمیت موضوع</vt:lpstr>
      <vt:lpstr>PowerPoint Presentation</vt:lpstr>
      <vt:lpstr>PowerPoint Presentation</vt:lpstr>
      <vt:lpstr>دسته بندی شبهات </vt:lpstr>
      <vt:lpstr>PowerPoint Presentation</vt:lpstr>
      <vt:lpstr>سکولاریسم</vt:lpstr>
      <vt:lpstr>PowerPoint Presentation</vt:lpstr>
      <vt:lpstr>اصل تشکیل حکومت در زمان غیبت</vt:lpstr>
      <vt:lpstr>ولایت و حاکمیت فقیه</vt:lpstr>
      <vt:lpstr>ولایت مطلقه فقیه و دیکتاتوری</vt:lpstr>
      <vt:lpstr>PowerPoint Presentation</vt:lpstr>
      <vt:lpstr>مخالفت برخی فقها با ولایت فقیه</vt:lpstr>
      <vt:lpstr>PowerPoint Presentation</vt:lpstr>
      <vt:lpstr>شبهه دور </vt:lpstr>
      <vt:lpstr>PowerPoint Presentation</vt:lpstr>
      <vt:lpstr>حکومت اسلامی موجب دین زدگی شده است</vt:lpstr>
      <vt:lpstr>حکومت اسلامی موجب دین زدگی شده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رفراندوم</vt:lpstr>
      <vt:lpstr>کاهش مشارکت و اعتراضات نشان دهنده این است که مردم این حکومت را قبول ندارند</vt:lpstr>
      <vt:lpstr>PowerPoint Presentation</vt:lpstr>
      <vt:lpstr>بررسی علل ناکارآمدی ها</vt:lpstr>
      <vt:lpstr>PowerPoint Presentation</vt:lpstr>
      <vt:lpstr>PowerPoint Presentation</vt:lpstr>
      <vt:lpstr>توجه به رشد مردم به عنوان مهمترین وظیفه رهبر</vt:lpstr>
      <vt:lpstr>PowerPoint Presentation</vt:lpstr>
      <vt:lpstr>توجه به وظایف رهبری در قانون اساسی</vt:lpstr>
      <vt:lpstr>PowerPoint Presentation</vt:lpstr>
      <vt:lpstr>PowerPoint Presentation</vt:lpstr>
      <vt:lpstr>PowerPoint Presentation</vt:lpstr>
      <vt:lpstr>PowerPoint Presentation</vt:lpstr>
      <vt:lpstr>نیازی به تذکر علنی نیست...</vt:lpstr>
      <vt:lpstr>PowerPoint Presentation</vt:lpstr>
      <vt:lpstr>PowerPoint Presentation</vt:lpstr>
      <vt:lpstr>PowerPoint Presentation</vt:lpstr>
      <vt:lpstr>موازی کاری اشتباه است...</vt:lpstr>
      <vt:lpstr>PowerPoint Presentation</vt:lpstr>
      <vt:lpstr>پرهیز از ابراز نظر در مجهولات</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Moslem</dc:creator>
  <cp:lastModifiedBy>Moslem</cp:lastModifiedBy>
  <cp:revision>187</cp:revision>
  <dcterms:created xsi:type="dcterms:W3CDTF">2006-08-16T00:00:00Z</dcterms:created>
  <dcterms:modified xsi:type="dcterms:W3CDTF">2021-12-01T08:08:40Z</dcterms:modified>
</cp:coreProperties>
</file>