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5" r:id="rId2"/>
    <p:sldId id="256" r:id="rId3"/>
    <p:sldId id="266" r:id="rId4"/>
    <p:sldId id="267" r:id="rId5"/>
    <p:sldId id="268" r:id="rId6"/>
    <p:sldId id="269" r:id="rId7"/>
    <p:sldId id="270" r:id="rId8"/>
    <p:sldId id="271" r:id="rId9"/>
    <p:sldId id="272" r:id="rId10"/>
    <p:sldId id="273" r:id="rId11"/>
    <p:sldId id="257" r:id="rId12"/>
    <p:sldId id="258" r:id="rId13"/>
    <p:sldId id="259" r:id="rId14"/>
    <p:sldId id="260" r:id="rId15"/>
    <p:sldId id="261" r:id="rId16"/>
    <p:sldId id="262" r:id="rId17"/>
    <p:sldId id="263" r:id="rId18"/>
    <p:sldId id="264" r:id="rId19"/>
    <p:sldId id="274" r:id="rId20"/>
    <p:sldId id="275" r:id="rId21"/>
    <p:sldId id="276" r:id="rId22"/>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060" autoAdjust="0"/>
    <p:restoredTop sz="94660"/>
  </p:normalViewPr>
  <p:slideViewPr>
    <p:cSldViewPr snapToGrid="0">
      <p:cViewPr varScale="1">
        <p:scale>
          <a:sx n="80" d="100"/>
          <a:sy n="80" d="100"/>
        </p:scale>
        <p:origin x="18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C0E5E7BE-503F-4225-8784-AFD6BD3926BB}" type="datetimeFigureOut">
              <a:rPr lang="fa-IR" smtClean="0"/>
              <a:t>08/14/1438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18E3A18-D160-4AF0-BAC4-DF8D6CC519F2}" type="slidenum">
              <a:rPr lang="fa-IR" smtClean="0"/>
              <a:t>‹#›</a:t>
            </a:fld>
            <a:endParaRPr lang="fa-IR"/>
          </a:p>
        </p:txBody>
      </p:sp>
    </p:spTree>
    <p:extLst>
      <p:ext uri="{BB962C8B-B14F-4D97-AF65-F5344CB8AC3E}">
        <p14:creationId xmlns:p14="http://schemas.microsoft.com/office/powerpoint/2010/main" val="60706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C0E5E7BE-503F-4225-8784-AFD6BD3926BB}" type="datetimeFigureOut">
              <a:rPr lang="fa-IR" smtClean="0"/>
              <a:t>08/14/1438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18E3A18-D160-4AF0-BAC4-DF8D6CC519F2}" type="slidenum">
              <a:rPr lang="fa-IR" smtClean="0"/>
              <a:t>‹#›</a:t>
            </a:fld>
            <a:endParaRPr lang="fa-IR"/>
          </a:p>
        </p:txBody>
      </p:sp>
    </p:spTree>
    <p:extLst>
      <p:ext uri="{BB962C8B-B14F-4D97-AF65-F5344CB8AC3E}">
        <p14:creationId xmlns:p14="http://schemas.microsoft.com/office/powerpoint/2010/main" val="3136553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C0E5E7BE-503F-4225-8784-AFD6BD3926BB}" type="datetimeFigureOut">
              <a:rPr lang="fa-IR" smtClean="0"/>
              <a:t>08/14/1438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18E3A18-D160-4AF0-BAC4-DF8D6CC519F2}" type="slidenum">
              <a:rPr lang="fa-IR" smtClean="0"/>
              <a:t>‹#›</a:t>
            </a:fld>
            <a:endParaRPr lang="fa-IR"/>
          </a:p>
        </p:txBody>
      </p:sp>
    </p:spTree>
    <p:extLst>
      <p:ext uri="{BB962C8B-B14F-4D97-AF65-F5344CB8AC3E}">
        <p14:creationId xmlns:p14="http://schemas.microsoft.com/office/powerpoint/2010/main" val="1437278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C0E5E7BE-503F-4225-8784-AFD6BD3926BB}" type="datetimeFigureOut">
              <a:rPr lang="fa-IR" smtClean="0"/>
              <a:t>08/14/1438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18E3A18-D160-4AF0-BAC4-DF8D6CC519F2}" type="slidenum">
              <a:rPr lang="fa-IR" smtClean="0"/>
              <a:t>‹#›</a:t>
            </a:fld>
            <a:endParaRPr lang="fa-IR"/>
          </a:p>
        </p:txBody>
      </p:sp>
    </p:spTree>
    <p:extLst>
      <p:ext uri="{BB962C8B-B14F-4D97-AF65-F5344CB8AC3E}">
        <p14:creationId xmlns:p14="http://schemas.microsoft.com/office/powerpoint/2010/main" val="1650478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E5E7BE-503F-4225-8784-AFD6BD3926BB}" type="datetimeFigureOut">
              <a:rPr lang="fa-IR" smtClean="0"/>
              <a:t>08/14/1438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E18E3A18-D160-4AF0-BAC4-DF8D6CC519F2}" type="slidenum">
              <a:rPr lang="fa-IR" smtClean="0"/>
              <a:t>‹#›</a:t>
            </a:fld>
            <a:endParaRPr lang="fa-IR"/>
          </a:p>
        </p:txBody>
      </p:sp>
    </p:spTree>
    <p:extLst>
      <p:ext uri="{BB962C8B-B14F-4D97-AF65-F5344CB8AC3E}">
        <p14:creationId xmlns:p14="http://schemas.microsoft.com/office/powerpoint/2010/main" val="2640306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C0E5E7BE-503F-4225-8784-AFD6BD3926BB}" type="datetimeFigureOut">
              <a:rPr lang="fa-IR" smtClean="0"/>
              <a:t>08/14/1438</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E18E3A18-D160-4AF0-BAC4-DF8D6CC519F2}" type="slidenum">
              <a:rPr lang="fa-IR" smtClean="0"/>
              <a:t>‹#›</a:t>
            </a:fld>
            <a:endParaRPr lang="fa-IR"/>
          </a:p>
        </p:txBody>
      </p:sp>
    </p:spTree>
    <p:extLst>
      <p:ext uri="{BB962C8B-B14F-4D97-AF65-F5344CB8AC3E}">
        <p14:creationId xmlns:p14="http://schemas.microsoft.com/office/powerpoint/2010/main" val="2916390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C0E5E7BE-503F-4225-8784-AFD6BD3926BB}" type="datetimeFigureOut">
              <a:rPr lang="fa-IR" smtClean="0"/>
              <a:t>08/14/1438</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E18E3A18-D160-4AF0-BAC4-DF8D6CC519F2}" type="slidenum">
              <a:rPr lang="fa-IR" smtClean="0"/>
              <a:t>‹#›</a:t>
            </a:fld>
            <a:endParaRPr lang="fa-IR"/>
          </a:p>
        </p:txBody>
      </p:sp>
    </p:spTree>
    <p:extLst>
      <p:ext uri="{BB962C8B-B14F-4D97-AF65-F5344CB8AC3E}">
        <p14:creationId xmlns:p14="http://schemas.microsoft.com/office/powerpoint/2010/main" val="1314643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C0E5E7BE-503F-4225-8784-AFD6BD3926BB}" type="datetimeFigureOut">
              <a:rPr lang="fa-IR" smtClean="0"/>
              <a:t>08/14/1438</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E18E3A18-D160-4AF0-BAC4-DF8D6CC519F2}" type="slidenum">
              <a:rPr lang="fa-IR" smtClean="0"/>
              <a:t>‹#›</a:t>
            </a:fld>
            <a:endParaRPr lang="fa-IR"/>
          </a:p>
        </p:txBody>
      </p:sp>
    </p:spTree>
    <p:extLst>
      <p:ext uri="{BB962C8B-B14F-4D97-AF65-F5344CB8AC3E}">
        <p14:creationId xmlns:p14="http://schemas.microsoft.com/office/powerpoint/2010/main" val="42254211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E5E7BE-503F-4225-8784-AFD6BD3926BB}" type="datetimeFigureOut">
              <a:rPr lang="fa-IR" smtClean="0"/>
              <a:t>08/14/1438</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E18E3A18-D160-4AF0-BAC4-DF8D6CC519F2}" type="slidenum">
              <a:rPr lang="fa-IR" smtClean="0"/>
              <a:t>‹#›</a:t>
            </a:fld>
            <a:endParaRPr lang="fa-IR"/>
          </a:p>
        </p:txBody>
      </p:sp>
    </p:spTree>
    <p:extLst>
      <p:ext uri="{BB962C8B-B14F-4D97-AF65-F5344CB8AC3E}">
        <p14:creationId xmlns:p14="http://schemas.microsoft.com/office/powerpoint/2010/main" val="26034522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E5E7BE-503F-4225-8784-AFD6BD3926BB}" type="datetimeFigureOut">
              <a:rPr lang="fa-IR" smtClean="0"/>
              <a:t>08/14/1438</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E18E3A18-D160-4AF0-BAC4-DF8D6CC519F2}" type="slidenum">
              <a:rPr lang="fa-IR" smtClean="0"/>
              <a:t>‹#›</a:t>
            </a:fld>
            <a:endParaRPr lang="fa-IR"/>
          </a:p>
        </p:txBody>
      </p:sp>
    </p:spTree>
    <p:extLst>
      <p:ext uri="{BB962C8B-B14F-4D97-AF65-F5344CB8AC3E}">
        <p14:creationId xmlns:p14="http://schemas.microsoft.com/office/powerpoint/2010/main" val="17896557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E5E7BE-503F-4225-8784-AFD6BD3926BB}" type="datetimeFigureOut">
              <a:rPr lang="fa-IR" smtClean="0"/>
              <a:t>08/14/1438</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E18E3A18-D160-4AF0-BAC4-DF8D6CC519F2}" type="slidenum">
              <a:rPr lang="fa-IR" smtClean="0"/>
              <a:t>‹#›</a:t>
            </a:fld>
            <a:endParaRPr lang="fa-IR"/>
          </a:p>
        </p:txBody>
      </p:sp>
    </p:spTree>
    <p:extLst>
      <p:ext uri="{BB962C8B-B14F-4D97-AF65-F5344CB8AC3E}">
        <p14:creationId xmlns:p14="http://schemas.microsoft.com/office/powerpoint/2010/main" val="4289394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0E5E7BE-503F-4225-8784-AFD6BD3926BB}" type="datetimeFigureOut">
              <a:rPr lang="fa-IR" smtClean="0"/>
              <a:t>08/14/1438</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18E3A18-D160-4AF0-BAC4-DF8D6CC519F2}" type="slidenum">
              <a:rPr lang="fa-IR" smtClean="0"/>
              <a:t>‹#›</a:t>
            </a:fld>
            <a:endParaRPr lang="fa-IR"/>
          </a:p>
        </p:txBody>
      </p:sp>
    </p:spTree>
    <p:extLst>
      <p:ext uri="{BB962C8B-B14F-4D97-AF65-F5344CB8AC3E}">
        <p14:creationId xmlns:p14="http://schemas.microsoft.com/office/powerpoint/2010/main" val="37544862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97735" y="536262"/>
            <a:ext cx="9826580" cy="6197600"/>
          </a:xfrm>
          <a:prstGeom prst="rect">
            <a:avLst/>
          </a:prstGeom>
        </p:spPr>
      </p:pic>
    </p:spTree>
    <p:extLst>
      <p:ext uri="{BB962C8B-B14F-4D97-AF65-F5344CB8AC3E}">
        <p14:creationId xmlns:p14="http://schemas.microsoft.com/office/powerpoint/2010/main" val="39759827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8903294" y="2143117"/>
            <a:ext cx="1550424" cy="1384995"/>
          </a:xfrm>
          <a:prstGeom prst="rect">
            <a:avLst/>
          </a:prstGeom>
        </p:spPr>
        <p:style>
          <a:lnRef idx="2">
            <a:schemeClr val="accent2"/>
          </a:lnRef>
          <a:fillRef idx="1">
            <a:schemeClr val="lt1"/>
          </a:fillRef>
          <a:effectRef idx="0">
            <a:schemeClr val="accent2"/>
          </a:effectRef>
          <a:fontRef idx="minor">
            <a:schemeClr val="dk1"/>
          </a:fontRef>
        </p:style>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a-IR" sz="2800" b="1" dirty="0">
                <a:ln w="11430"/>
                <a:solidFill>
                  <a:schemeClr val="tx2">
                    <a:lumMod val="10000"/>
                  </a:schemeClr>
                </a:solidFill>
                <a:effectLst>
                  <a:outerShdw blurRad="50800" dist="39000" dir="5460000" algn="tl">
                    <a:srgbClr val="000000">
                      <a:alpha val="38000"/>
                    </a:srgbClr>
                  </a:outerShdw>
                </a:effectLst>
              </a:rPr>
              <a:t>پارامترهاي</a:t>
            </a:r>
          </a:p>
          <a:p>
            <a:pPr algn="ctr"/>
            <a:r>
              <a:rPr lang="fa-IR" sz="2800" b="1" dirty="0">
                <a:ln w="11430"/>
                <a:solidFill>
                  <a:schemeClr val="tx2">
                    <a:lumMod val="10000"/>
                  </a:schemeClr>
                </a:solidFill>
                <a:effectLst>
                  <a:outerShdw blurRad="50800" dist="39000" dir="5460000" algn="tl">
                    <a:srgbClr val="000000">
                      <a:alpha val="38000"/>
                    </a:srgbClr>
                  </a:outerShdw>
                </a:effectLst>
              </a:rPr>
              <a:t>روشنفكري </a:t>
            </a:r>
          </a:p>
          <a:p>
            <a:pPr algn="ctr"/>
            <a:r>
              <a:rPr lang="fa-IR" sz="2800" b="1" dirty="0">
                <a:ln w="11430"/>
                <a:solidFill>
                  <a:schemeClr val="tx2">
                    <a:lumMod val="10000"/>
                  </a:schemeClr>
                </a:solidFill>
                <a:effectLst>
                  <a:outerShdw blurRad="50800" dist="39000" dir="5460000" algn="tl">
                    <a:srgbClr val="000000">
                      <a:alpha val="38000"/>
                    </a:srgbClr>
                  </a:outerShdw>
                </a:effectLst>
              </a:rPr>
              <a:t>غرب گرا</a:t>
            </a:r>
            <a:endParaRPr lang="en-US" sz="2800" b="1" dirty="0">
              <a:ln w="11430"/>
              <a:solidFill>
                <a:schemeClr val="tx2">
                  <a:lumMod val="10000"/>
                </a:schemeClr>
              </a:solidFill>
              <a:effectLst>
                <a:outerShdw blurRad="50800" dist="39000" dir="5460000" algn="tl">
                  <a:srgbClr val="000000">
                    <a:alpha val="38000"/>
                  </a:srgbClr>
                </a:outerShdw>
              </a:effectLst>
            </a:endParaRPr>
          </a:p>
        </p:txBody>
      </p:sp>
      <p:sp>
        <p:nvSpPr>
          <p:cNvPr id="9" name="TextBox 8"/>
          <p:cNvSpPr txBox="1"/>
          <p:nvPr/>
        </p:nvSpPr>
        <p:spPr>
          <a:xfrm>
            <a:off x="5667372" y="987967"/>
            <a:ext cx="2786082" cy="461665"/>
          </a:xfrm>
          <a:prstGeom prst="rect">
            <a:avLst/>
          </a:prstGeom>
        </p:spPr>
        <p:style>
          <a:lnRef idx="2">
            <a:schemeClr val="accent5"/>
          </a:lnRef>
          <a:fillRef idx="1">
            <a:schemeClr val="lt1"/>
          </a:fillRef>
          <a:effectRef idx="0">
            <a:schemeClr val="accent5"/>
          </a:effectRef>
          <a:fontRef idx="minor">
            <a:schemeClr val="dk1"/>
          </a:fontRef>
        </p:style>
        <p:txBody>
          <a:bodyPr wrap="square" rtlCol="1">
            <a:spAutoFit/>
          </a:bodyPr>
          <a:lstStyle/>
          <a:p>
            <a:r>
              <a:rPr lang="fa-IR" sz="2400" b="1" dirty="0">
                <a:ln w="1905"/>
                <a:solidFill>
                  <a:schemeClr val="tx2">
                    <a:lumMod val="10000"/>
                  </a:schemeClr>
                </a:solidFill>
                <a:effectLst>
                  <a:innerShdw blurRad="69850" dist="43180" dir="5400000">
                    <a:srgbClr val="000000">
                      <a:alpha val="65000"/>
                    </a:srgbClr>
                  </a:innerShdw>
                </a:effectLst>
              </a:rPr>
              <a:t>تقابل با دين و سنت ها</a:t>
            </a:r>
          </a:p>
        </p:txBody>
      </p:sp>
      <p:cxnSp>
        <p:nvCxnSpPr>
          <p:cNvPr id="11" name="Straight Arrow Connector 10"/>
          <p:cNvCxnSpPr>
            <a:stCxn id="6" idx="1"/>
            <a:endCxn id="9" idx="3"/>
          </p:cNvCxnSpPr>
          <p:nvPr/>
        </p:nvCxnSpPr>
        <p:spPr>
          <a:xfrm rot="10800000">
            <a:off x="8453454" y="1218801"/>
            <a:ext cx="449840" cy="161681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5453058" y="2631040"/>
            <a:ext cx="2928958" cy="400110"/>
          </a:xfrm>
          <a:prstGeom prst="rect">
            <a:avLst/>
          </a:prstGeom>
        </p:spPr>
        <p:style>
          <a:lnRef idx="2">
            <a:schemeClr val="accent5"/>
          </a:lnRef>
          <a:fillRef idx="1">
            <a:schemeClr val="lt1"/>
          </a:fillRef>
          <a:effectRef idx="0">
            <a:schemeClr val="accent5"/>
          </a:effectRef>
          <a:fontRef idx="minor">
            <a:schemeClr val="dk1"/>
          </a:fontRef>
        </p:style>
        <p:txBody>
          <a:bodyPr wrap="square" rtlCol="1">
            <a:spAutoFit/>
          </a:bodyPr>
          <a:lstStyle/>
          <a:p>
            <a:r>
              <a:rPr lang="fa-IR" sz="2000" b="1" dirty="0">
                <a:ln w="1905"/>
                <a:solidFill>
                  <a:schemeClr val="tx2">
                    <a:lumMod val="10000"/>
                  </a:schemeClr>
                </a:solidFill>
                <a:effectLst>
                  <a:innerShdw blurRad="69850" dist="43180" dir="5400000">
                    <a:srgbClr val="000000">
                      <a:alpha val="65000"/>
                    </a:srgbClr>
                  </a:innerShdw>
                </a:effectLst>
              </a:rPr>
              <a:t>پذيرش قرائتهاي مختلف از دين</a:t>
            </a:r>
          </a:p>
        </p:txBody>
      </p:sp>
      <p:cxnSp>
        <p:nvCxnSpPr>
          <p:cNvPr id="14" name="Straight Arrow Connector 13"/>
          <p:cNvCxnSpPr>
            <a:stCxn id="6" idx="1"/>
            <a:endCxn id="12" idx="3"/>
          </p:cNvCxnSpPr>
          <p:nvPr/>
        </p:nvCxnSpPr>
        <p:spPr>
          <a:xfrm rot="10800000">
            <a:off x="8382016" y="2831097"/>
            <a:ext cx="521278" cy="451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5524496" y="4000505"/>
            <a:ext cx="2928958" cy="461665"/>
          </a:xfrm>
          <a:prstGeom prst="rect">
            <a:avLst/>
          </a:prstGeom>
        </p:spPr>
        <p:style>
          <a:lnRef idx="2">
            <a:schemeClr val="accent5"/>
          </a:lnRef>
          <a:fillRef idx="1">
            <a:schemeClr val="lt1"/>
          </a:fillRef>
          <a:effectRef idx="0">
            <a:schemeClr val="accent5"/>
          </a:effectRef>
          <a:fontRef idx="minor">
            <a:schemeClr val="dk1"/>
          </a:fontRef>
        </p:style>
        <p:txBody>
          <a:bodyPr wrap="square" rtlCol="1">
            <a:spAutoFit/>
          </a:bodyPr>
          <a:lstStyle/>
          <a:p>
            <a:r>
              <a:rPr lang="fa-IR" sz="2400" b="1" dirty="0">
                <a:ln w="1905"/>
                <a:solidFill>
                  <a:schemeClr val="tx2">
                    <a:lumMod val="10000"/>
                  </a:schemeClr>
                </a:solidFill>
                <a:effectLst>
                  <a:innerShdw blurRad="69850" dist="43180" dir="5400000">
                    <a:srgbClr val="000000">
                      <a:alpha val="65000"/>
                    </a:srgbClr>
                  </a:innerShdw>
                </a:effectLst>
              </a:rPr>
              <a:t>تطبيق دين با علوم تجربي</a:t>
            </a:r>
          </a:p>
        </p:txBody>
      </p:sp>
      <p:cxnSp>
        <p:nvCxnSpPr>
          <p:cNvPr id="17" name="Straight Arrow Connector 16"/>
          <p:cNvCxnSpPr>
            <a:stCxn id="6" idx="1"/>
            <a:endCxn id="15" idx="3"/>
          </p:cNvCxnSpPr>
          <p:nvPr/>
        </p:nvCxnSpPr>
        <p:spPr>
          <a:xfrm rot="10800000" flipV="1">
            <a:off x="8453454" y="2835614"/>
            <a:ext cx="449840" cy="139572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1" name="Rectangle 20"/>
          <p:cNvSpPr/>
          <p:nvPr/>
        </p:nvSpPr>
        <p:spPr>
          <a:xfrm>
            <a:off x="3246812" y="3094217"/>
            <a:ext cx="1125629" cy="1200329"/>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fa-IR" sz="3600" b="1" spc="50" dirty="0">
                <a:ln w="11430"/>
                <a:solidFill>
                  <a:schemeClr val="tx2">
                    <a:lumMod val="10000"/>
                  </a:schemeClr>
                </a:solidFill>
                <a:effectLst>
                  <a:outerShdw blurRad="76200" dist="50800" dir="5400000" algn="tl" rotWithShape="0">
                    <a:srgbClr val="000000">
                      <a:alpha val="65000"/>
                    </a:srgbClr>
                  </a:outerShdw>
                </a:effectLst>
              </a:rPr>
              <a:t>مقدس</a:t>
            </a:r>
          </a:p>
          <a:p>
            <a:pPr algn="ctr"/>
            <a:r>
              <a:rPr lang="fa-IR" sz="3600" b="1" spc="50" dirty="0">
                <a:ln w="11430"/>
                <a:solidFill>
                  <a:schemeClr val="tx2">
                    <a:lumMod val="10000"/>
                  </a:schemeClr>
                </a:solidFill>
                <a:effectLst>
                  <a:outerShdw blurRad="76200" dist="50800" dir="5400000" algn="tl" rotWithShape="0">
                    <a:srgbClr val="000000">
                      <a:alpha val="65000"/>
                    </a:srgbClr>
                  </a:outerShdw>
                </a:effectLst>
              </a:rPr>
              <a:t> بودن</a:t>
            </a:r>
            <a:endParaRPr lang="en-US" sz="3600" b="1" spc="50" dirty="0">
              <a:ln w="11430"/>
              <a:solidFill>
                <a:schemeClr val="tx2">
                  <a:lumMod val="10000"/>
                </a:schemeClr>
              </a:solidFill>
              <a:effectLst>
                <a:outerShdw blurRad="76200" dist="50800" dir="5400000" algn="tl" rotWithShape="0">
                  <a:srgbClr val="000000">
                    <a:alpha val="65000"/>
                  </a:srgbClr>
                </a:outerShdw>
              </a:effectLst>
            </a:endParaRPr>
          </a:p>
        </p:txBody>
      </p:sp>
      <p:cxnSp>
        <p:nvCxnSpPr>
          <p:cNvPr id="23" name="Straight Connector 22"/>
          <p:cNvCxnSpPr/>
          <p:nvPr/>
        </p:nvCxnSpPr>
        <p:spPr>
          <a:xfrm rot="16200000" flipH="1">
            <a:off x="1774026" y="3393281"/>
            <a:ext cx="6858000" cy="71438"/>
          </a:xfrm>
          <a:prstGeom prst="line">
            <a:avLst/>
          </a:prstGeom>
        </p:spPr>
        <p:style>
          <a:lnRef idx="2">
            <a:schemeClr val="accent1"/>
          </a:lnRef>
          <a:fillRef idx="0">
            <a:schemeClr val="accent1"/>
          </a:fillRef>
          <a:effectRef idx="1">
            <a:schemeClr val="accent1"/>
          </a:effectRef>
          <a:fontRef idx="minor">
            <a:schemeClr val="tx1"/>
          </a:fontRef>
        </p:style>
      </p:cxnSp>
      <p:sp>
        <p:nvSpPr>
          <p:cNvPr id="24" name="Right Brace 23"/>
          <p:cNvSpPr/>
          <p:nvPr/>
        </p:nvSpPr>
        <p:spPr>
          <a:xfrm>
            <a:off x="2800804" y="1008397"/>
            <a:ext cx="500066" cy="5572164"/>
          </a:xfrm>
          <a:prstGeom prst="rightBrace">
            <a:avLst>
              <a:gd name="adj1" fmla="val 278572"/>
              <a:gd name="adj2" fmla="val 50000"/>
            </a:avLst>
          </a:prstGeom>
        </p:spPr>
        <p:style>
          <a:lnRef idx="2">
            <a:schemeClr val="accent1"/>
          </a:lnRef>
          <a:fillRef idx="0">
            <a:schemeClr val="accent1"/>
          </a:fillRef>
          <a:effectRef idx="1">
            <a:schemeClr val="accent1"/>
          </a:effectRef>
          <a:fontRef idx="minor">
            <a:schemeClr val="tx1"/>
          </a:fontRef>
        </p:style>
        <p:txBody>
          <a:bodyPr rtlCol="1" anchor="ctr"/>
          <a:lstStyle/>
          <a:p>
            <a:pPr algn="ctr"/>
            <a:endParaRPr lang="fa-IR">
              <a:solidFill>
                <a:schemeClr val="tx2">
                  <a:lumMod val="10000"/>
                </a:schemeClr>
              </a:solidFill>
            </a:endParaRPr>
          </a:p>
        </p:txBody>
      </p:sp>
      <p:sp>
        <p:nvSpPr>
          <p:cNvPr id="25" name="TextBox 24"/>
          <p:cNvSpPr txBox="1"/>
          <p:nvPr/>
        </p:nvSpPr>
        <p:spPr>
          <a:xfrm>
            <a:off x="1229168" y="1151274"/>
            <a:ext cx="1571636" cy="461665"/>
          </a:xfrm>
          <a:prstGeom prst="rect">
            <a:avLst/>
          </a:prstGeom>
          <a:noFill/>
        </p:spPr>
        <p:txBody>
          <a:bodyPr wrap="square" rtlCol="1">
            <a:spAutoFit/>
          </a:bodyPr>
          <a:lstStyle/>
          <a:p>
            <a:pPr algn="r" rtl="1"/>
            <a:r>
              <a:rPr lang="fa-IR" sz="2400" b="1" dirty="0">
                <a:ln w="1905"/>
                <a:solidFill>
                  <a:schemeClr val="tx2">
                    <a:lumMod val="10000"/>
                  </a:schemeClr>
                </a:solidFill>
                <a:effectLst>
                  <a:innerShdw blurRad="69850" dist="43180" dir="5400000">
                    <a:srgbClr val="000000">
                      <a:alpha val="65000"/>
                    </a:srgbClr>
                  </a:innerShdw>
                </a:effectLst>
              </a:rPr>
              <a:t>نقدناپذيربودن</a:t>
            </a:r>
          </a:p>
        </p:txBody>
      </p:sp>
      <p:sp>
        <p:nvSpPr>
          <p:cNvPr id="26" name="TextBox 25"/>
          <p:cNvSpPr txBox="1"/>
          <p:nvPr/>
        </p:nvSpPr>
        <p:spPr>
          <a:xfrm>
            <a:off x="1014854" y="2404121"/>
            <a:ext cx="1938350" cy="461665"/>
          </a:xfrm>
          <a:prstGeom prst="rect">
            <a:avLst/>
          </a:prstGeom>
          <a:noFill/>
        </p:spPr>
        <p:txBody>
          <a:bodyPr wrap="square" rtlCol="1">
            <a:spAutoFit/>
          </a:bodyPr>
          <a:lstStyle/>
          <a:p>
            <a:pPr algn="r" rtl="1"/>
            <a:r>
              <a:rPr lang="fa-IR" sz="2400" b="1" dirty="0">
                <a:ln w="1905"/>
                <a:solidFill>
                  <a:schemeClr val="tx2">
                    <a:lumMod val="10000"/>
                  </a:schemeClr>
                </a:solidFill>
                <a:effectLst>
                  <a:innerShdw blurRad="69850" dist="43180" dir="5400000">
                    <a:srgbClr val="000000">
                      <a:alpha val="65000"/>
                    </a:srgbClr>
                  </a:innerShdw>
                </a:effectLst>
              </a:rPr>
              <a:t>ازناحيه خداآمدن</a:t>
            </a:r>
          </a:p>
        </p:txBody>
      </p:sp>
      <p:sp>
        <p:nvSpPr>
          <p:cNvPr id="27" name="TextBox 26"/>
          <p:cNvSpPr txBox="1"/>
          <p:nvPr/>
        </p:nvSpPr>
        <p:spPr>
          <a:xfrm>
            <a:off x="657696" y="4047195"/>
            <a:ext cx="2366946" cy="461665"/>
          </a:xfrm>
          <a:prstGeom prst="rect">
            <a:avLst/>
          </a:prstGeom>
          <a:noFill/>
        </p:spPr>
        <p:txBody>
          <a:bodyPr wrap="square" rtlCol="1">
            <a:spAutoFit/>
          </a:bodyPr>
          <a:lstStyle/>
          <a:p>
            <a:pPr algn="r" rtl="1"/>
            <a:r>
              <a:rPr lang="fa-IR" sz="2400" b="1" dirty="0">
                <a:ln w="1905"/>
                <a:solidFill>
                  <a:schemeClr val="tx2">
                    <a:lumMod val="10000"/>
                  </a:schemeClr>
                </a:solidFill>
                <a:effectLst>
                  <a:innerShdw blurRad="69850" dist="43180" dir="5400000">
                    <a:srgbClr val="000000">
                      <a:alpha val="65000"/>
                    </a:srgbClr>
                  </a:innerShdw>
                </a:effectLst>
              </a:rPr>
              <a:t>بي چون و چرا بودن</a:t>
            </a:r>
          </a:p>
        </p:txBody>
      </p:sp>
      <p:sp>
        <p:nvSpPr>
          <p:cNvPr id="28" name="TextBox 27"/>
          <p:cNvSpPr txBox="1"/>
          <p:nvPr/>
        </p:nvSpPr>
        <p:spPr>
          <a:xfrm>
            <a:off x="1014854" y="5547393"/>
            <a:ext cx="1938350" cy="461665"/>
          </a:xfrm>
          <a:prstGeom prst="rect">
            <a:avLst/>
          </a:prstGeom>
          <a:noFill/>
        </p:spPr>
        <p:txBody>
          <a:bodyPr wrap="square" rtlCol="1">
            <a:spAutoFit/>
          </a:bodyPr>
          <a:lstStyle/>
          <a:p>
            <a:pPr algn="r" rtl="1"/>
            <a:r>
              <a:rPr lang="fa-IR" sz="2400" b="1" dirty="0">
                <a:ln w="1905"/>
                <a:solidFill>
                  <a:schemeClr val="tx2">
                    <a:lumMod val="10000"/>
                  </a:schemeClr>
                </a:solidFill>
                <a:effectLst>
                  <a:innerShdw blurRad="69850" dist="43180" dir="5400000">
                    <a:srgbClr val="000000">
                      <a:alpha val="65000"/>
                    </a:srgbClr>
                  </a:innerShdw>
                </a:effectLst>
              </a:rPr>
              <a:t>كامل بودن</a:t>
            </a:r>
          </a:p>
        </p:txBody>
      </p:sp>
      <p:sp>
        <p:nvSpPr>
          <p:cNvPr id="29" name="Rectangle 28"/>
          <p:cNvSpPr/>
          <p:nvPr/>
        </p:nvSpPr>
        <p:spPr>
          <a:xfrm>
            <a:off x="5667372" y="5344556"/>
            <a:ext cx="2783134" cy="584775"/>
          </a:xfrm>
          <a:prstGeom prst="rect">
            <a:avLst/>
          </a:prstGeom>
        </p:spPr>
        <p:style>
          <a:lnRef idx="2">
            <a:schemeClr val="accent1"/>
          </a:lnRef>
          <a:fillRef idx="1">
            <a:schemeClr val="lt1"/>
          </a:fillRef>
          <a:effectRef idx="0">
            <a:schemeClr val="accent1"/>
          </a:effectRef>
          <a:fontRef idx="minor">
            <a:schemeClr val="dk1"/>
          </a:fontRef>
        </p:style>
        <p:txBody>
          <a:bodyPr wrap="none" lIns="91440" tIns="45720" rIns="91440" bIns="45720">
            <a:spAutoFit/>
          </a:bodyPr>
          <a:lstStyle/>
          <a:p>
            <a:pPr algn="ctr"/>
            <a:r>
              <a:rPr lang="fa-IR" sz="3200" b="1" dirty="0">
                <a:ln w="1905"/>
                <a:solidFill>
                  <a:schemeClr val="tx2">
                    <a:lumMod val="10000"/>
                  </a:schemeClr>
                </a:solidFill>
                <a:effectLst>
                  <a:innerShdw blurRad="69850" dist="43180" dir="5400000">
                    <a:srgbClr val="000000">
                      <a:alpha val="65000"/>
                    </a:srgbClr>
                  </a:innerShdw>
                </a:effectLst>
              </a:rPr>
              <a:t>تقدس زدايي از دين</a:t>
            </a:r>
            <a:endParaRPr lang="en-US" sz="3200" b="1" dirty="0">
              <a:ln w="1905"/>
              <a:solidFill>
                <a:schemeClr val="tx2">
                  <a:lumMod val="10000"/>
                </a:schemeClr>
              </a:solidFill>
              <a:effectLst>
                <a:innerShdw blurRad="69850" dist="43180" dir="5400000">
                  <a:srgbClr val="000000">
                    <a:alpha val="65000"/>
                  </a:srgbClr>
                </a:innerShdw>
              </a:effectLst>
            </a:endParaRPr>
          </a:p>
        </p:txBody>
      </p:sp>
      <p:cxnSp>
        <p:nvCxnSpPr>
          <p:cNvPr id="20" name="Straight Arrow Connector 19"/>
          <p:cNvCxnSpPr>
            <a:stCxn id="6" idx="1"/>
            <a:endCxn id="29" idx="3"/>
          </p:cNvCxnSpPr>
          <p:nvPr/>
        </p:nvCxnSpPr>
        <p:spPr>
          <a:xfrm rot="10800000" flipV="1">
            <a:off x="8450506" y="2835614"/>
            <a:ext cx="452788" cy="280132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2" name="Straight Arrow Connector 31"/>
          <p:cNvCxnSpPr>
            <a:stCxn id="29" idx="1"/>
            <a:endCxn id="21" idx="2"/>
          </p:cNvCxnSpPr>
          <p:nvPr/>
        </p:nvCxnSpPr>
        <p:spPr>
          <a:xfrm flipH="1" flipV="1">
            <a:off x="3809627" y="4294546"/>
            <a:ext cx="1857745" cy="134239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30" name="Footer Placeholder 29"/>
          <p:cNvSpPr>
            <a:spLocks noGrp="1"/>
          </p:cNvSpPr>
          <p:nvPr>
            <p:ph type="ftr" sz="quarter" idx="4294967295"/>
          </p:nvPr>
        </p:nvSpPr>
        <p:spPr>
          <a:xfrm>
            <a:off x="4648200" y="6356351"/>
            <a:ext cx="2895600" cy="365125"/>
          </a:xfrm>
          <a:prstGeom prst="rect">
            <a:avLst/>
          </a:prstGeom>
        </p:spPr>
        <p:txBody>
          <a:bodyPr/>
          <a:lstStyle/>
          <a:p>
            <a:r>
              <a:rPr lang="fa-IR" smtClean="0">
                <a:solidFill>
                  <a:schemeClr val="tx2">
                    <a:lumMod val="10000"/>
                  </a:schemeClr>
                </a:solidFill>
              </a:rPr>
              <a:t>تهیه و تنظیم : سعید تشکری زاده</a:t>
            </a:r>
            <a:endParaRPr lang="fa-IR">
              <a:solidFill>
                <a:schemeClr val="tx2">
                  <a:lumMod val="10000"/>
                </a:schemeClr>
              </a:solidFill>
            </a:endParaRPr>
          </a:p>
        </p:txBody>
      </p:sp>
    </p:spTree>
    <p:extLst>
      <p:ext uri="{BB962C8B-B14F-4D97-AF65-F5344CB8AC3E}">
        <p14:creationId xmlns:p14="http://schemas.microsoft.com/office/powerpoint/2010/main" val="10034064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88242" y="0"/>
            <a:ext cx="2786340" cy="369332"/>
          </a:xfrm>
          <a:prstGeom prst="rect">
            <a:avLst/>
          </a:prstGeom>
        </p:spPr>
        <p:txBody>
          <a:bodyPr wrap="none">
            <a:spAutoFit/>
          </a:bodyPr>
          <a:lstStyle/>
          <a:p>
            <a:r>
              <a:rPr lang="fa-IR" b="1" dirty="0" smtClean="0"/>
              <a:t>سند آموزشی 2030 و ابهامات آن</a:t>
            </a:r>
            <a:endParaRPr lang="fa-IR" b="1" dirty="0"/>
          </a:p>
        </p:txBody>
      </p:sp>
      <p:sp>
        <p:nvSpPr>
          <p:cNvPr id="2" name="Rectangle 1"/>
          <p:cNvSpPr/>
          <p:nvPr/>
        </p:nvSpPr>
        <p:spPr>
          <a:xfrm>
            <a:off x="1311443" y="1547608"/>
            <a:ext cx="10214810" cy="3785652"/>
          </a:xfrm>
          <a:prstGeom prst="rect">
            <a:avLst/>
          </a:prstGeom>
        </p:spPr>
        <p:txBody>
          <a:bodyPr wrap="square">
            <a:spAutoFit/>
          </a:bodyPr>
          <a:lstStyle/>
          <a:p>
            <a:pPr algn="justLow"/>
            <a:r>
              <a:rPr lang="fa-IR" sz="4800" b="1" dirty="0" smtClean="0"/>
              <a:t>سند ۲۰۳۰؛ سندی است که کمیسیون علمی، فرهنگی و تربیتی سازمان ملل (یونسکو) برای آموزش در کشورهای جهان تدوین کرده است.</a:t>
            </a:r>
          </a:p>
          <a:p>
            <a:pPr algn="justLow"/>
            <a:r>
              <a:rPr lang="fa-IR" sz="4800" b="1" dirty="0" smtClean="0"/>
              <a:t>دولت آقای روحانی بی‌سر و صدا و شتابزده در پی اجرای آن است.</a:t>
            </a:r>
            <a:endParaRPr lang="fa-IR" sz="4800" b="1" dirty="0"/>
          </a:p>
        </p:txBody>
      </p:sp>
    </p:spTree>
    <p:extLst>
      <p:ext uri="{BB962C8B-B14F-4D97-AF65-F5344CB8AC3E}">
        <p14:creationId xmlns:p14="http://schemas.microsoft.com/office/powerpoint/2010/main" val="36884597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88242" y="0"/>
            <a:ext cx="2786340" cy="369332"/>
          </a:xfrm>
          <a:prstGeom prst="rect">
            <a:avLst/>
          </a:prstGeom>
        </p:spPr>
        <p:txBody>
          <a:bodyPr wrap="none">
            <a:spAutoFit/>
          </a:bodyPr>
          <a:lstStyle/>
          <a:p>
            <a:r>
              <a:rPr lang="fa-IR" b="1" dirty="0" smtClean="0"/>
              <a:t>سند آموزشی 2030 و ابهامات آن</a:t>
            </a:r>
            <a:endParaRPr lang="fa-IR" b="1" dirty="0"/>
          </a:p>
        </p:txBody>
      </p:sp>
      <p:sp>
        <p:nvSpPr>
          <p:cNvPr id="2" name="Rectangle 1"/>
          <p:cNvSpPr/>
          <p:nvPr/>
        </p:nvSpPr>
        <p:spPr>
          <a:xfrm>
            <a:off x="6208260" y="585355"/>
            <a:ext cx="5766322" cy="523220"/>
          </a:xfrm>
          <a:prstGeom prst="rect">
            <a:avLst/>
          </a:prstGeom>
        </p:spPr>
        <p:txBody>
          <a:bodyPr wrap="none">
            <a:spAutoFit/>
          </a:bodyPr>
          <a:lstStyle/>
          <a:p>
            <a:r>
              <a:rPr lang="fa-IR" sz="2800" b="1" dirty="0" smtClean="0"/>
              <a:t>آشنایی با یونسکو و اهداف ظاهری و پنهانی آن</a:t>
            </a:r>
            <a:endParaRPr lang="fa-IR" sz="2800" b="1" dirty="0"/>
          </a:p>
        </p:txBody>
      </p:sp>
      <p:sp>
        <p:nvSpPr>
          <p:cNvPr id="3" name="Rectangle 2"/>
          <p:cNvSpPr/>
          <p:nvPr/>
        </p:nvSpPr>
        <p:spPr>
          <a:xfrm>
            <a:off x="661737" y="1720840"/>
            <a:ext cx="11312845" cy="4401205"/>
          </a:xfrm>
          <a:prstGeom prst="rect">
            <a:avLst/>
          </a:prstGeom>
        </p:spPr>
        <p:txBody>
          <a:bodyPr wrap="square">
            <a:spAutoFit/>
          </a:bodyPr>
          <a:lstStyle/>
          <a:p>
            <a:pPr algn="just"/>
            <a:r>
              <a:rPr lang="fa-IR" sz="2800" b="1" dirty="0" smtClean="0">
                <a:effectLst/>
              </a:rPr>
              <a:t>يونسکو </a:t>
            </a:r>
            <a:r>
              <a:rPr lang="en-US" sz="2800" b="1" dirty="0" smtClean="0">
                <a:effectLst/>
              </a:rPr>
              <a:t>United Nations Educational, Scientific and Cultural Organization </a:t>
            </a:r>
            <a:r>
              <a:rPr lang="fa-IR" sz="2800" b="1" dirty="0" smtClean="0">
                <a:effectLst/>
              </a:rPr>
              <a:t>باعنوان مخفف </a:t>
            </a:r>
            <a:r>
              <a:rPr lang="en-US" sz="2800" b="1" dirty="0" smtClean="0">
                <a:effectLst/>
              </a:rPr>
              <a:t>UNESCO، </a:t>
            </a:r>
            <a:r>
              <a:rPr lang="fa-IR" sz="2800" b="1" dirty="0" smtClean="0">
                <a:effectLst/>
              </a:rPr>
              <a:t>یک سازمان آموزشی، علمی و فرهنگی وابسته به « سازمان ملل متحد» است که در راستای اهداف نظام </a:t>
            </a:r>
            <a:r>
              <a:rPr lang="fa-IR" sz="2800" b="1" dirty="0" smtClean="0">
                <a:solidFill>
                  <a:srgbClr val="FF0000"/>
                </a:solidFill>
                <a:effectLst/>
              </a:rPr>
              <a:t>فکری مبتنی بر گلوبالیزاسیون </a:t>
            </a:r>
            <a:r>
              <a:rPr lang="en-US" sz="2800" b="1" dirty="0" smtClean="0">
                <a:effectLst/>
              </a:rPr>
              <a:t>Globalization) </a:t>
            </a:r>
            <a:r>
              <a:rPr lang="fa-IR" sz="2800" b="1" dirty="0" smtClean="0">
                <a:effectLst/>
              </a:rPr>
              <a:t>) در 16 نوامبر سال 1945 میلادی با هدف ایجاد صلح بر مبنای همبستگی معنوی و فکری تاسیس کردید. </a:t>
            </a:r>
          </a:p>
          <a:p>
            <a:pPr algn="just"/>
            <a:r>
              <a:rPr lang="fa-IR" sz="2800" b="1" dirty="0" smtClean="0">
                <a:effectLst/>
              </a:rPr>
              <a:t> </a:t>
            </a:r>
          </a:p>
          <a:p>
            <a:pPr algn="just"/>
            <a:r>
              <a:rPr lang="fa-IR" sz="2800" b="1" dirty="0" smtClean="0">
                <a:effectLst/>
              </a:rPr>
              <a:t>یونسکو شعار« جنگ ها نخست در اذهان بشر آغاز می شود  از این رو دفاع از صلح نیز باید در ذهن انسانها شکل گیرد. »  راکه در دیباچه این سازمان نیز آمده، سرلوح خود قرارداده است. به همین دلیل در لوگوی سایت یونسکو این جمله نقش بسته است:</a:t>
            </a:r>
          </a:p>
          <a:p>
            <a:pPr algn="just"/>
            <a:r>
              <a:rPr lang="fa-IR" sz="2800" b="1" dirty="0" smtClean="0">
                <a:effectLst/>
              </a:rPr>
              <a:t>« </a:t>
            </a:r>
            <a:r>
              <a:rPr lang="en-US" sz="2800" b="1" dirty="0" smtClean="0">
                <a:effectLst/>
              </a:rPr>
              <a:t>building </a:t>
            </a:r>
            <a:r>
              <a:rPr lang="en-US" sz="2800" b="1" dirty="0" err="1" smtClean="0">
                <a:effectLst/>
              </a:rPr>
              <a:t>paece</a:t>
            </a:r>
            <a:r>
              <a:rPr lang="en-US" sz="2800" b="1" dirty="0" smtClean="0">
                <a:effectLst/>
              </a:rPr>
              <a:t> in minds men and women ؛ </a:t>
            </a:r>
            <a:r>
              <a:rPr lang="fa-IR" sz="2800" b="1" dirty="0" smtClean="0">
                <a:effectLst/>
              </a:rPr>
              <a:t>ایجاد صلح در اذهان مردان و زنان »</a:t>
            </a:r>
            <a:endParaRPr lang="fa-IR" sz="2800" b="1" dirty="0">
              <a:effectLst/>
            </a:endParaRPr>
          </a:p>
        </p:txBody>
      </p:sp>
    </p:spTree>
    <p:extLst>
      <p:ext uri="{BB962C8B-B14F-4D97-AF65-F5344CB8AC3E}">
        <p14:creationId xmlns:p14="http://schemas.microsoft.com/office/powerpoint/2010/main" val="18602653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88242" y="0"/>
            <a:ext cx="2786340" cy="369332"/>
          </a:xfrm>
          <a:prstGeom prst="rect">
            <a:avLst/>
          </a:prstGeom>
        </p:spPr>
        <p:txBody>
          <a:bodyPr wrap="none">
            <a:spAutoFit/>
          </a:bodyPr>
          <a:lstStyle/>
          <a:p>
            <a:r>
              <a:rPr lang="fa-IR" b="1" dirty="0" smtClean="0"/>
              <a:t>سند آموزشی 2030 و ابهامات آن</a:t>
            </a:r>
            <a:endParaRPr lang="fa-IR" b="1" dirty="0"/>
          </a:p>
        </p:txBody>
      </p:sp>
      <p:sp>
        <p:nvSpPr>
          <p:cNvPr id="2" name="Rectangle 1"/>
          <p:cNvSpPr/>
          <p:nvPr/>
        </p:nvSpPr>
        <p:spPr>
          <a:xfrm>
            <a:off x="385010" y="661788"/>
            <a:ext cx="11466095" cy="3200876"/>
          </a:xfrm>
          <a:prstGeom prst="rect">
            <a:avLst/>
          </a:prstGeom>
        </p:spPr>
        <p:txBody>
          <a:bodyPr wrap="square">
            <a:spAutoFit/>
          </a:bodyPr>
          <a:lstStyle/>
          <a:p>
            <a:pPr algn="just"/>
            <a:r>
              <a:rPr lang="fa-IR" sz="2800" b="1" dirty="0" smtClean="0">
                <a:effectLst/>
              </a:rPr>
              <a:t>اهداف ظاهری یونسکو:       </a:t>
            </a:r>
            <a:r>
              <a:rPr lang="fa-IR" sz="4000" b="1" dirty="0" smtClean="0">
                <a:effectLst/>
              </a:rPr>
              <a:t>  </a:t>
            </a:r>
            <a:r>
              <a:rPr lang="fa-IR" sz="2800" dirty="0" smtClean="0">
                <a:effectLst/>
              </a:rPr>
              <a:t>1 - توسعه 2-  برقراری فرهنگ صلح در جامعه جهانی</a:t>
            </a:r>
            <a:r>
              <a:rPr lang="fa-IR" dirty="0" smtClean="0">
                <a:effectLst/>
              </a:rPr>
              <a:t> </a:t>
            </a:r>
          </a:p>
          <a:p>
            <a:pPr algn="just"/>
            <a:r>
              <a:rPr lang="fa-IR" dirty="0" smtClean="0">
                <a:effectLst/>
              </a:rPr>
              <a:t> البته اینکه تا چه حد خیر خواهانه بدنبال تحقق این اهداف باشد و آیا در پشت این عبارات اهداف دیگری را تعقیب می کند محل تردید جدی است بلکه قرائنی وجود دارد که نشان می دهد این اهداف عالی یعنی توسعه پایدار و صلح  برای بشریت ، پوششی برای اهداف دیگری است که در ادامه بیان خواهد شد. به هرحال علی رغم این اهداف، فعالیت یونسکو در عرصه آموزش بین المللی در دهه های 50 تا 80 تحت الشعاع، جنگ سرد و منازعات قدرت های بین المللی قرار داشت.</a:t>
            </a:r>
          </a:p>
          <a:p>
            <a:pPr algn="just"/>
            <a:r>
              <a:rPr lang="fa-IR" dirty="0" smtClean="0">
                <a:effectLst/>
              </a:rPr>
              <a:t> </a:t>
            </a:r>
          </a:p>
          <a:p>
            <a:pPr algn="just"/>
            <a:r>
              <a:rPr lang="fa-IR" dirty="0" smtClean="0">
                <a:effectLst/>
              </a:rPr>
              <a:t>اما در هرصورت </a:t>
            </a:r>
            <a:r>
              <a:rPr lang="fa-IR" sz="2400" b="1" dirty="0" smtClean="0">
                <a:effectLst/>
              </a:rPr>
              <a:t>در اسنادرسمی، هدف از تاسیس یونسکو، کمک به فرایند صلح و امنیت جهانی، به واسطه همکاری های بین‌المللی، در زمینه‌های آموزشی، علمی و فرهنگی، به منظور افزایش احترام به عدالت، قانون‌مداری و حقوق بشر، بر پایه «منشور سازمان ملل متحد» ذکر گردید.</a:t>
            </a:r>
            <a:endParaRPr lang="fa-IR" sz="2400" b="1" dirty="0">
              <a:effectLst/>
            </a:endParaRPr>
          </a:p>
        </p:txBody>
      </p:sp>
    </p:spTree>
    <p:extLst>
      <p:ext uri="{BB962C8B-B14F-4D97-AF65-F5344CB8AC3E}">
        <p14:creationId xmlns:p14="http://schemas.microsoft.com/office/powerpoint/2010/main" val="29661921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88242" y="0"/>
            <a:ext cx="2786340" cy="369332"/>
          </a:xfrm>
          <a:prstGeom prst="rect">
            <a:avLst/>
          </a:prstGeom>
        </p:spPr>
        <p:txBody>
          <a:bodyPr wrap="none">
            <a:spAutoFit/>
          </a:bodyPr>
          <a:lstStyle/>
          <a:p>
            <a:r>
              <a:rPr lang="fa-IR" b="1" dirty="0" smtClean="0"/>
              <a:t>سند آموزشی 2030 و ابهامات آن</a:t>
            </a:r>
            <a:endParaRPr lang="fa-IR" b="1" dirty="0"/>
          </a:p>
        </p:txBody>
      </p:sp>
      <p:sp>
        <p:nvSpPr>
          <p:cNvPr id="2" name="Rectangle 1"/>
          <p:cNvSpPr/>
          <p:nvPr/>
        </p:nvSpPr>
        <p:spPr>
          <a:xfrm>
            <a:off x="472393" y="369332"/>
            <a:ext cx="11502189" cy="6555641"/>
          </a:xfrm>
          <a:prstGeom prst="rect">
            <a:avLst/>
          </a:prstGeom>
        </p:spPr>
        <p:txBody>
          <a:bodyPr wrap="square">
            <a:spAutoFit/>
          </a:bodyPr>
          <a:lstStyle/>
          <a:p>
            <a:pPr algn="just"/>
            <a:r>
              <a:rPr lang="fa-IR" sz="2800" b="1" dirty="0" smtClean="0">
                <a:effectLst/>
              </a:rPr>
              <a:t>یونسکو ، با ساختار و </a:t>
            </a:r>
            <a:r>
              <a:rPr lang="fa-IR" sz="2800" b="1" dirty="0" smtClean="0">
                <a:solidFill>
                  <a:srgbClr val="FF0000"/>
                </a:solidFill>
                <a:effectLst/>
              </a:rPr>
              <a:t>اهداف صهیونی </a:t>
            </a:r>
            <a:r>
              <a:rPr lang="fa-IR" sz="2800" b="1" dirty="0" smtClean="0">
                <a:effectLst/>
              </a:rPr>
              <a:t> </a:t>
            </a:r>
            <a:endParaRPr lang="fa-IR" sz="2800" dirty="0" smtClean="0">
              <a:effectLst/>
            </a:endParaRPr>
          </a:p>
          <a:p>
            <a:pPr algn="just"/>
            <a:r>
              <a:rPr lang="fa-IR" sz="2800" dirty="0" smtClean="0">
                <a:effectLst/>
              </a:rPr>
              <a:t>آنچه در مورد یونسکو شائبه برانگیز است، تطابق نُرم فعالیت های این سازمان مهم، با اهداف و آرمان های جماعت و گروهی خاص است. گروهی که مبتنی بر تعالیم قومی خویش سعی در ایجاد نوعی جهان شمولی و غلبه بر نٌرم جهان هستی را دنبال می نمایند. به بیانی صریح، تطابق مانیفست</a:t>
            </a:r>
            <a:r>
              <a:rPr lang="en-US" sz="2800" dirty="0" smtClean="0">
                <a:effectLst/>
              </a:rPr>
              <a:t>The Protocols of the Elders of Zion)</a:t>
            </a:r>
            <a:r>
              <a:rPr lang="fa-IR" sz="2800" dirty="0" smtClean="0">
                <a:effectLst/>
              </a:rPr>
              <a:t>پروتکل های دانشوران صهیون) در نوع دستورات راهبردی و استراتژیک، با اقدامات صورت گرفته در جهت بستر سازی جهانی، مبین تصور نوعی سلطه جهانی، در پروسه های مشارکتی می باشد. مشارکتی فراقومیتی که اهداف قومی خاص را در قالبی هماهنگ محقق می سازد  براین اساس در </a:t>
            </a:r>
            <a:r>
              <a:rPr lang="en-US" sz="2800" dirty="0" smtClean="0">
                <a:effectLst/>
              </a:rPr>
              <a:t>The Protocols of the Elders of Zion ، </a:t>
            </a:r>
            <a:r>
              <a:rPr lang="fa-IR" sz="2800" dirty="0" smtClean="0">
                <a:effectLst/>
              </a:rPr>
              <a:t>منتشر شده  در1920میلادی، دقیقا 25 سال قبل از تاسیس رسمی سازمان ملل متحد، حکم به برپایی جهانی یکپارچه یا به تعبیر دقیق</a:t>
            </a:r>
            <a:r>
              <a:rPr lang="en-US" sz="2800" dirty="0" smtClean="0">
                <a:effectLst/>
              </a:rPr>
              <a:t>Globalization)  </a:t>
            </a:r>
            <a:r>
              <a:rPr lang="fa-IR" sz="2800" dirty="0" smtClean="0">
                <a:effectLst/>
              </a:rPr>
              <a:t> )  میدهد. </a:t>
            </a:r>
            <a:r>
              <a:rPr lang="fa-IR" sz="2800" dirty="0" smtClean="0">
                <a:solidFill>
                  <a:srgbClr val="FF0000"/>
                </a:solidFill>
                <a:effectLst/>
              </a:rPr>
              <a:t>جهانی یکپارچه با حکومتی واحد و نظاماتی سراسری، حول اهدافی کلی و یکسان.  جهت اداره این جهان یکپارچه</a:t>
            </a:r>
            <a:r>
              <a:rPr lang="fa-IR" sz="2800" dirty="0" smtClean="0">
                <a:effectLst/>
              </a:rPr>
              <a:t>، در گام اول نیاز به تاسیس سازمانی واحد حول منشوری واحد بود. امری که پس از تجربه و محک اولیه </a:t>
            </a:r>
            <a:r>
              <a:rPr lang="en-US" sz="2800" dirty="0" smtClean="0">
                <a:effectLst/>
              </a:rPr>
              <a:t>League of Nations </a:t>
            </a:r>
            <a:r>
              <a:rPr lang="fa-IR" sz="2800" dirty="0" smtClean="0">
                <a:effectLst/>
              </a:rPr>
              <a:t>جامعه ملل، در۲۶ ژوئن ۱۹۴۵و با تاسیس رسمی </a:t>
            </a:r>
            <a:r>
              <a:rPr lang="en-US" sz="2800" dirty="0" smtClean="0">
                <a:effectLst/>
              </a:rPr>
              <a:t>United Nations Organization </a:t>
            </a:r>
            <a:r>
              <a:rPr lang="fa-IR" sz="2800" dirty="0" smtClean="0">
                <a:effectLst/>
              </a:rPr>
              <a:t>سازمان ملل متحد حول</a:t>
            </a:r>
            <a:r>
              <a:rPr lang="en-US" sz="2800" dirty="0" smtClean="0">
                <a:effectLst/>
              </a:rPr>
              <a:t>Charter of the United Nations   </a:t>
            </a:r>
            <a:r>
              <a:rPr lang="fa-IR" sz="2800" dirty="0" smtClean="0">
                <a:effectLst/>
              </a:rPr>
              <a:t>منشورسازمان ملل متحد به  وقوع پیوست.</a:t>
            </a:r>
            <a:endParaRPr lang="fa-IR" sz="2800" dirty="0">
              <a:effectLst/>
            </a:endParaRPr>
          </a:p>
        </p:txBody>
      </p:sp>
    </p:spTree>
    <p:extLst>
      <p:ext uri="{BB962C8B-B14F-4D97-AF65-F5344CB8AC3E}">
        <p14:creationId xmlns:p14="http://schemas.microsoft.com/office/powerpoint/2010/main" val="12677180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88242" y="0"/>
            <a:ext cx="2786340" cy="369332"/>
          </a:xfrm>
          <a:prstGeom prst="rect">
            <a:avLst/>
          </a:prstGeom>
        </p:spPr>
        <p:txBody>
          <a:bodyPr wrap="none">
            <a:spAutoFit/>
          </a:bodyPr>
          <a:lstStyle/>
          <a:p>
            <a:r>
              <a:rPr lang="fa-IR" b="1" dirty="0" smtClean="0"/>
              <a:t>سند آموزشی 2030 و ابهامات آن</a:t>
            </a:r>
            <a:endParaRPr lang="fa-IR" b="1" dirty="0"/>
          </a:p>
        </p:txBody>
      </p:sp>
      <p:sp>
        <p:nvSpPr>
          <p:cNvPr id="2" name="Rectangle 1"/>
          <p:cNvSpPr/>
          <p:nvPr/>
        </p:nvSpPr>
        <p:spPr>
          <a:xfrm>
            <a:off x="240631" y="680518"/>
            <a:ext cx="11586411" cy="1754326"/>
          </a:xfrm>
          <a:prstGeom prst="rect">
            <a:avLst/>
          </a:prstGeom>
        </p:spPr>
        <p:txBody>
          <a:bodyPr wrap="square">
            <a:spAutoFit/>
          </a:bodyPr>
          <a:lstStyle/>
          <a:p>
            <a:pPr algn="just"/>
            <a:r>
              <a:rPr lang="fa-IR" dirty="0" smtClean="0">
                <a:effectLst/>
              </a:rPr>
              <a:t>گام بعدی شکل گیری بازوان تطابقی هر یک از ارکان قدرت سیاسی، نظامی، اقتصادی، اجتماعی و فرهنگی بود.  در این راستا می بایست سازمانی به عنوان متولی رکن فرهنگی، جهت برقراری نظام واحد علمی – آموزشی، و به طور کل فرهنگی، شکل می پذیرفت. براین اساس تاسیس یونسکو </a:t>
            </a:r>
            <a:r>
              <a:rPr lang="en-US" dirty="0" smtClean="0">
                <a:effectLst/>
              </a:rPr>
              <a:t>UNESCO </a:t>
            </a:r>
            <a:r>
              <a:rPr lang="fa-IR" dirty="0" smtClean="0">
                <a:effectLst/>
              </a:rPr>
              <a:t>را می توان در این راستا ارزیابی نمود.</a:t>
            </a:r>
          </a:p>
          <a:p>
            <a:pPr algn="just"/>
            <a:r>
              <a:rPr lang="fa-IR" dirty="0" smtClean="0">
                <a:effectLst/>
              </a:rPr>
              <a:t> </a:t>
            </a:r>
          </a:p>
          <a:p>
            <a:pPr algn="just"/>
            <a:r>
              <a:rPr lang="fa-IR" dirty="0" smtClean="0">
                <a:effectLst/>
              </a:rPr>
              <a:t>ازاین منظر، یونسکو سازمانی فراملیتی جهت ایجاد علقه های واحد فرهنگی و یکسان سازی نوع نگرش جهانیان است. به تعبیری، یونسکو سازمانی فراملیتی است که با تدوین و برنامه ریزی دقیق سعی در تحقق موارد زیر می نماید.</a:t>
            </a:r>
            <a:endParaRPr lang="fa-IR" dirty="0">
              <a:effectLst/>
            </a:endParaRPr>
          </a:p>
        </p:txBody>
      </p:sp>
      <p:sp>
        <p:nvSpPr>
          <p:cNvPr id="3" name="Rectangle 2"/>
          <p:cNvSpPr/>
          <p:nvPr/>
        </p:nvSpPr>
        <p:spPr>
          <a:xfrm>
            <a:off x="46545" y="2746030"/>
            <a:ext cx="11974582" cy="3416320"/>
          </a:xfrm>
          <a:prstGeom prst="rect">
            <a:avLst/>
          </a:prstGeom>
        </p:spPr>
        <p:txBody>
          <a:bodyPr wrap="square">
            <a:spAutoFit/>
          </a:bodyPr>
          <a:lstStyle/>
          <a:p>
            <a:pPr algn="just"/>
            <a:r>
              <a:rPr lang="fa-IR" b="1" dirty="0" smtClean="0">
                <a:effectLst/>
              </a:rPr>
              <a:t>يونسکو و تعامل با سازمان بین المللی روتاری</a:t>
            </a:r>
            <a:endParaRPr lang="fa-IR" dirty="0" smtClean="0">
              <a:effectLst/>
            </a:endParaRPr>
          </a:p>
          <a:p>
            <a:pPr algn="just"/>
            <a:r>
              <a:rPr lang="fa-IR" dirty="0" smtClean="0">
                <a:effectLst/>
              </a:rPr>
              <a:t>روتاری بنا به تعریف مؤسسان آن به مفهوم چرخ های دوار یک کارخانه به هم پیوسته است که با چرخش هر دنده چرخ دنده دیگر نیز به حرکت در می آید و در نتیجه کل سیستم متحرک می شود. با این تعبیر کلوپ روتاری بین المللی به دنبال ایجاد یک نظام به هم پیوسته و متشکل جهانی است که با اراده و حرکت دندانه های کلوپ مادر تمام این سیستم جهانی در جهت منافع غرب به حرکت درآید.</a:t>
            </a:r>
          </a:p>
          <a:p>
            <a:pPr algn="just"/>
            <a:r>
              <a:rPr lang="fa-IR" dirty="0" smtClean="0">
                <a:effectLst/>
              </a:rPr>
              <a:t> </a:t>
            </a:r>
          </a:p>
          <a:p>
            <a:pPr algn="just"/>
            <a:r>
              <a:rPr lang="fa-IR" dirty="0" smtClean="0">
                <a:effectLst/>
              </a:rPr>
              <a:t>در صفحه33 پیام یونسکو شماره387 مهر ماه 1393 چنین آمده است: کوئیچیرو ماتسورا، مدیرکل یونسکو و جاناتان ماجیاگبی، رئیس سازمان بین المللی روتاری، روز یازدهم اکتبر 2004 یادداشت تفاهمی امضا کردند تا از این طریق مدیران مناطق مختلف روتاری را به همکاری با کمیسیو نهای ملّی یونسکو در ترویج صلح و تفاهم جهانی تشویق کنند. روتاری، که در سال 1905 در شیکاگو تأسیس شد، یک سازمان بین المللی تشکیل شده از رهبران تجاری و حرفه ای دنیاست که در راستای هدفهای بشردوستانه و نیز برای برقراری صلح در جهان تلاش می کند. این سازمان ، با 31000 باشگاه و نزدیک به 5/ 1 میلیون عضو در 166 کشور فعّال است .ماتسورا و ماجیاگبی در پیام مشترکی اعلام کردند: « هدف مشترک یونسکو و سازمان بین المللی روتاری، به را هاندازی پروژه ها و برنامه هایی با مشارکت سازمان های دولتی، غیردولتی و مدنی دیگر، با هدف استقرار صلح جهانی است. باشگاه های روتاری با همکاری یونسکو میتوانند از طریق اجرای پروژه هایی برای ترویج صلح در اجتماعات سراسر دنیا، میزان اثربخشی خود را افزایش دهند.» </a:t>
            </a:r>
            <a:endParaRPr lang="fa-IR" dirty="0">
              <a:effectLst/>
            </a:endParaRPr>
          </a:p>
        </p:txBody>
      </p:sp>
    </p:spTree>
    <p:extLst>
      <p:ext uri="{BB962C8B-B14F-4D97-AF65-F5344CB8AC3E}">
        <p14:creationId xmlns:p14="http://schemas.microsoft.com/office/powerpoint/2010/main" val="27115592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88242" y="0"/>
            <a:ext cx="2786340" cy="369332"/>
          </a:xfrm>
          <a:prstGeom prst="rect">
            <a:avLst/>
          </a:prstGeom>
        </p:spPr>
        <p:txBody>
          <a:bodyPr wrap="none">
            <a:spAutoFit/>
          </a:bodyPr>
          <a:lstStyle/>
          <a:p>
            <a:r>
              <a:rPr lang="fa-IR" b="1" dirty="0" smtClean="0"/>
              <a:t>سند آموزشی 2030 و ابهامات آن</a:t>
            </a:r>
            <a:endParaRPr lang="fa-IR" b="1" dirty="0"/>
          </a:p>
        </p:txBody>
      </p:sp>
      <p:sp>
        <p:nvSpPr>
          <p:cNvPr id="2" name="Rectangle 1"/>
          <p:cNvSpPr/>
          <p:nvPr/>
        </p:nvSpPr>
        <p:spPr>
          <a:xfrm>
            <a:off x="757990" y="674638"/>
            <a:ext cx="10972799" cy="3108543"/>
          </a:xfrm>
          <a:prstGeom prst="rect">
            <a:avLst/>
          </a:prstGeom>
        </p:spPr>
        <p:txBody>
          <a:bodyPr wrap="square">
            <a:spAutoFit/>
          </a:bodyPr>
          <a:lstStyle/>
          <a:p>
            <a:pPr algn="justLow"/>
            <a:r>
              <a:rPr lang="fa-IR" sz="2800" b="1" dirty="0" smtClean="0"/>
              <a:t>در دی 95 سند ملی آموزش 2030 ایران رونمایی و موجب نگرانی جامعه علمی - آموزشی کشور شد. چرا سند به این مهمی بدون هیچ‌گونه اطلاع‌رسانی قبلی و حتی بدون حضور نهادهای تصمیم‌گیر، سیاست‌گذار و قانون‌گذار از جمله شورای عالی انقلاب فرهنگی و چهره‌های علمی کشور و خبرنگاران رونمایی شد و جزئیات آن منتشر نشده است؟ ً </a:t>
            </a:r>
            <a:r>
              <a:rPr lang="fa-IR" sz="2800" b="1" dirty="0" smtClean="0">
                <a:solidFill>
                  <a:srgbClr val="FF0000"/>
                </a:solidFill>
              </a:rPr>
              <a:t>وزیر علوم، تحقیقات و فناوری </a:t>
            </a:r>
            <a:r>
              <a:rPr lang="fa-IR" sz="2800" b="1" dirty="0" smtClean="0"/>
              <a:t>گفته کمیسیون علمی، فرهنگی و تربیتی سازمان ملل (یونسکو) در ایران در چارچوب عمل جهانی آموزش 2030 و مطابق با آخرین مصوبات و دستورات بین‌المللی اقدام به تدوین سند ملی آموزش ملی 2030 ایران کرده است.</a:t>
            </a:r>
            <a:endParaRPr lang="fa-IR" sz="2800" b="1" dirty="0"/>
          </a:p>
        </p:txBody>
      </p:sp>
      <p:sp>
        <p:nvSpPr>
          <p:cNvPr id="5" name="Rectangle 4"/>
          <p:cNvSpPr/>
          <p:nvPr/>
        </p:nvSpPr>
        <p:spPr>
          <a:xfrm>
            <a:off x="1515979" y="4088487"/>
            <a:ext cx="9444789" cy="2031325"/>
          </a:xfrm>
          <a:prstGeom prst="rect">
            <a:avLst/>
          </a:prstGeom>
        </p:spPr>
        <p:txBody>
          <a:bodyPr wrap="square">
            <a:spAutoFit/>
          </a:bodyPr>
          <a:lstStyle/>
          <a:p>
            <a:pPr algn="justLow"/>
            <a:r>
              <a:rPr lang="fa-IR" dirty="0" smtClean="0"/>
              <a:t>سؤال اول: چرا چنین سندی در سکوت کامل و بدون نظرخواهی از کارشناسان تدوین شده و در معرض نقد و بررسی عالمانه جامعه علمی - آموزشی کشور قرار نگرفته است؟ </a:t>
            </a:r>
          </a:p>
          <a:p>
            <a:pPr algn="justLow"/>
            <a:r>
              <a:rPr lang="fa-IR" dirty="0" smtClean="0"/>
              <a:t>سؤال دوم: آیا چنین سندی باید در مراجع قانونی صاحب صلاحیت کشور مثل شورای عالی انقلاب فرهنگی و براساس معیارهای تربیتی و سبک زندگی ایرانی- اسلامی تدوین و به تصویب برسد یا از سوی یونسکو و با همکاری بانک جهانی و براساس </a:t>
            </a:r>
            <a:r>
              <a:rPr lang="fa-IR" dirty="0" smtClean="0">
                <a:solidFill>
                  <a:srgbClr val="FF0000"/>
                </a:solidFill>
              </a:rPr>
              <a:t>معیارهای لیبرالی و سرمایه‌داری </a:t>
            </a:r>
            <a:r>
              <a:rPr lang="fa-IR" dirty="0" smtClean="0"/>
              <a:t>دیکته شود؟ </a:t>
            </a:r>
          </a:p>
          <a:p>
            <a:pPr algn="justLow"/>
            <a:r>
              <a:rPr lang="fa-IR" dirty="0" smtClean="0"/>
              <a:t>سؤال سوم: وجاهت قانونی و صلاحیت علمی - آموزشی کمیسیون یونسکو چیست که تدوین سند ملی آموزشی کشور به دست آن سپرده شده است؟</a:t>
            </a:r>
            <a:endParaRPr lang="fa-IR" dirty="0"/>
          </a:p>
        </p:txBody>
      </p:sp>
    </p:spTree>
    <p:extLst>
      <p:ext uri="{BB962C8B-B14F-4D97-AF65-F5344CB8AC3E}">
        <p14:creationId xmlns:p14="http://schemas.microsoft.com/office/powerpoint/2010/main" val="20704521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88242" y="0"/>
            <a:ext cx="2786340" cy="369332"/>
          </a:xfrm>
          <a:prstGeom prst="rect">
            <a:avLst/>
          </a:prstGeom>
        </p:spPr>
        <p:txBody>
          <a:bodyPr wrap="none">
            <a:spAutoFit/>
          </a:bodyPr>
          <a:lstStyle/>
          <a:p>
            <a:r>
              <a:rPr lang="fa-IR" b="1" dirty="0" smtClean="0"/>
              <a:t>سند آموزشی 2030 و ابهامات آن</a:t>
            </a:r>
            <a:endParaRPr lang="fa-IR" b="1" dirty="0"/>
          </a:p>
        </p:txBody>
      </p:sp>
      <p:sp>
        <p:nvSpPr>
          <p:cNvPr id="2" name="Rectangle 1"/>
          <p:cNvSpPr/>
          <p:nvPr/>
        </p:nvSpPr>
        <p:spPr>
          <a:xfrm>
            <a:off x="577516" y="1312857"/>
            <a:ext cx="11237495" cy="2062103"/>
          </a:xfrm>
          <a:prstGeom prst="rect">
            <a:avLst/>
          </a:prstGeom>
        </p:spPr>
        <p:txBody>
          <a:bodyPr wrap="square">
            <a:spAutoFit/>
          </a:bodyPr>
          <a:lstStyle/>
          <a:p>
            <a:pPr algn="justLow"/>
            <a:r>
              <a:rPr lang="fa-IR" sz="3200" b="1" dirty="0" smtClean="0"/>
              <a:t>در سند 2030 در ظاهر عبارت خوبی مانند آموزش و توسعه پایدار به کار برده شده، اما آنچه که از نتیجه عملی آن به دست می‌آید </a:t>
            </a:r>
            <a:r>
              <a:rPr lang="fa-IR" sz="3200" b="1" dirty="0" smtClean="0">
                <a:solidFill>
                  <a:srgbClr val="FF0000"/>
                </a:solidFill>
              </a:rPr>
              <a:t>تغییر باورهای مردم </a:t>
            </a:r>
            <a:r>
              <a:rPr lang="fa-IR" sz="3200" b="1" dirty="0" smtClean="0"/>
              <a:t>و </a:t>
            </a:r>
            <a:r>
              <a:rPr lang="fa-IR" sz="3200" b="1" dirty="0" smtClean="0">
                <a:solidFill>
                  <a:srgbClr val="FF0000"/>
                </a:solidFill>
              </a:rPr>
              <a:t>هماهنگ کردن نسل آینده با سیاست‌های نظام سلطه سرمایه‌داری </a:t>
            </a:r>
            <a:r>
              <a:rPr lang="fa-IR" sz="3200" b="1" dirty="0" smtClean="0"/>
              <a:t>تحت عنوان </a:t>
            </a:r>
            <a:r>
              <a:rPr lang="fa-IR" sz="3200" b="1" dirty="0" smtClean="0">
                <a:solidFill>
                  <a:srgbClr val="7030A0"/>
                </a:solidFill>
              </a:rPr>
              <a:t>نظم جهانی </a:t>
            </a:r>
            <a:r>
              <a:rPr lang="fa-IR" sz="3200" b="1" dirty="0" smtClean="0"/>
              <a:t>است.</a:t>
            </a:r>
            <a:endParaRPr lang="fa-IR" sz="3200" b="1" dirty="0"/>
          </a:p>
        </p:txBody>
      </p:sp>
      <p:sp>
        <p:nvSpPr>
          <p:cNvPr id="3" name="Rectangle 2"/>
          <p:cNvSpPr/>
          <p:nvPr/>
        </p:nvSpPr>
        <p:spPr>
          <a:xfrm>
            <a:off x="1106905" y="3374108"/>
            <a:ext cx="9697453" cy="1292662"/>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Low"/>
            <a:r>
              <a:rPr lang="fa-IR" dirty="0" smtClean="0"/>
              <a:t>از دلایل توجیهی این سند استقاده از توانمندی‌های بین‌المللی بیان شده، در حالی که حقیقت امر این است که در پس قول و قرارهای داده شده، </a:t>
            </a:r>
            <a:r>
              <a:rPr lang="fa-IR" sz="2400" b="1" dirty="0" smtClean="0">
                <a:solidFill>
                  <a:srgbClr val="FF0000"/>
                </a:solidFill>
              </a:rPr>
              <a:t>باید داده‌های اطلاعاتی آموزشی و پرورشی کشور را در اختیار خارجی‌ها بگذاریم</a:t>
            </a:r>
            <a:r>
              <a:rPr lang="fa-IR" dirty="0" smtClean="0"/>
              <a:t>، چنان که وزیر علوم تصریح کرده سالانه باید این اطلاعات ارسال شود و نگرانی این است که این اطلاعات در اختیار نهادهای جاسوسی دنیا و به‌ویژه سیا و موساد قرار گیرد!، آن‌گونه که قبلاً رخ داده است. </a:t>
            </a:r>
            <a:endParaRPr lang="fa-IR" dirty="0"/>
          </a:p>
        </p:txBody>
      </p:sp>
      <p:sp>
        <p:nvSpPr>
          <p:cNvPr id="5" name="Rectangle 4"/>
          <p:cNvSpPr/>
          <p:nvPr/>
        </p:nvSpPr>
        <p:spPr>
          <a:xfrm>
            <a:off x="1106906" y="5027717"/>
            <a:ext cx="9697452" cy="1631216"/>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Low"/>
            <a:r>
              <a:rPr lang="fa-IR" sz="2000" dirty="0" smtClean="0"/>
              <a:t>با توجه به </a:t>
            </a:r>
            <a:r>
              <a:rPr lang="fa-IR" sz="2000" b="1" dirty="0" smtClean="0">
                <a:solidFill>
                  <a:srgbClr val="FF0000"/>
                </a:solidFill>
              </a:rPr>
              <a:t>محور بودن تساوی جنسیتی و حقوق بشر و سبک زندگی غربی </a:t>
            </a:r>
            <a:r>
              <a:rPr lang="fa-IR" sz="2000" dirty="0" smtClean="0"/>
              <a:t>در سند 2030، نگرانی مهم‌تر این است که دادن این‌گونه تعهدات بین‌المللی بدون تصویب در مراکز تصمیم‌گیری و قانونگذاری کشور، خود </a:t>
            </a:r>
            <a:r>
              <a:rPr lang="fa-IR" sz="2000" b="1" dirty="0" smtClean="0">
                <a:solidFill>
                  <a:srgbClr val="FF0000"/>
                </a:solidFill>
              </a:rPr>
              <a:t>زمینه‌ساز فشارهای بین‌المللی و تصویب قطعنامه‌های سازمان ملل علیه ملت ایران به بهانه‌های حقوق بشری خواهد شد </a:t>
            </a:r>
            <a:r>
              <a:rPr lang="fa-IR" sz="2000" dirty="0" smtClean="0"/>
              <a:t>و بر مبنای همین تعهدات عده‌ای وطن‌فروش اقدام به نوشتن نامه به رئیس‌جمهور آمریکا می‌کنند و از او می‌خواهند تحریم‌ها را علیه ملت ایران تشدید کنند،</a:t>
            </a:r>
            <a:endParaRPr lang="fa-IR" sz="2000" dirty="0"/>
          </a:p>
        </p:txBody>
      </p:sp>
    </p:spTree>
    <p:extLst>
      <p:ext uri="{BB962C8B-B14F-4D97-AF65-F5344CB8AC3E}">
        <p14:creationId xmlns:p14="http://schemas.microsoft.com/office/powerpoint/2010/main" val="36759596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88242" y="0"/>
            <a:ext cx="2786340" cy="369332"/>
          </a:xfrm>
          <a:prstGeom prst="rect">
            <a:avLst/>
          </a:prstGeom>
        </p:spPr>
        <p:txBody>
          <a:bodyPr wrap="none">
            <a:spAutoFit/>
          </a:bodyPr>
          <a:lstStyle/>
          <a:p>
            <a:r>
              <a:rPr lang="fa-IR" b="1" dirty="0" smtClean="0"/>
              <a:t>سند آموزشی 2030 و ابهامات آن</a:t>
            </a:r>
            <a:endParaRPr lang="fa-IR" b="1" dirty="0"/>
          </a:p>
        </p:txBody>
      </p:sp>
      <p:sp>
        <p:nvSpPr>
          <p:cNvPr id="2" name="Rectangle 1"/>
          <p:cNvSpPr/>
          <p:nvPr/>
        </p:nvSpPr>
        <p:spPr>
          <a:xfrm>
            <a:off x="757990" y="734252"/>
            <a:ext cx="10996862" cy="224676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Low"/>
            <a:r>
              <a:rPr lang="fa-IR" sz="2000" b="1" dirty="0" smtClean="0">
                <a:solidFill>
                  <a:srgbClr val="FF0000"/>
                </a:solidFill>
              </a:rPr>
              <a:t>خصوصی‌سازی مدارس </a:t>
            </a:r>
            <a:r>
              <a:rPr lang="fa-IR" sz="2000" dirty="0" smtClean="0"/>
              <a:t>را نیز باید در جهت اجرای همین سند2030 ارزیابی کرد. رئیس‌‌جمهور سال 94 در آیین نکوداشت مقام معلم تاکید می‌کند «آموزش ‌و پرورش باید به تدریج و گام به گام از حالت دولتی بودن خارج شود». در حالی که خصوصی‌سازی آموزشی و </a:t>
            </a:r>
            <a:r>
              <a:rPr lang="fa-IR" sz="2000" b="1" dirty="0" smtClean="0">
                <a:solidFill>
                  <a:srgbClr val="FF0000"/>
                </a:solidFill>
              </a:rPr>
              <a:t>سلب اختیار از دولت‌ها و حاکمیت کشورها </a:t>
            </a:r>
            <a:r>
              <a:rPr lang="fa-IR" sz="2000" dirty="0" smtClean="0"/>
              <a:t>که توسط میلتون فریدمن اقتصاددان آمریکایی پیشنهاد شده، مهم‌ترین ویژگی سند آموزشی2030 دیکته شده از سوی یونسکو و در راستای اهداف نظام سرمایه‌داری جهانی است و مهم‌ترین دستاورد آن </a:t>
            </a:r>
            <a:r>
              <a:rPr lang="fa-IR" sz="2000" b="1" dirty="0" smtClean="0">
                <a:solidFill>
                  <a:srgbClr val="FF0000"/>
                </a:solidFill>
              </a:rPr>
              <a:t>نفوذ جریان‌ها و منابع روشنفکری و سکولار در فضای آموزشی و تربیتی کشور </a:t>
            </a:r>
            <a:r>
              <a:rPr lang="fa-IR" sz="2000" dirty="0" smtClean="0"/>
              <a:t>بر مبنای آموزه‌های غربی است. این هدف آشکارا در کتابچه‌های راهنمای یونسکو با عنوان «آموزش همگانی جهانی» به چشم می‌خورد. به همین دلیل است که برخی تئوریسین‌های دولت یازدهم علنا اعلام می‌کنند «دوره آموزش‌ و پرورش ایدئولوژیک به پایان رسیده است.»! </a:t>
            </a:r>
            <a:endParaRPr lang="fa-IR" sz="2000" dirty="0"/>
          </a:p>
        </p:txBody>
      </p:sp>
      <p:sp>
        <p:nvSpPr>
          <p:cNvPr id="3" name="Rectangle 2"/>
          <p:cNvSpPr/>
          <p:nvPr/>
        </p:nvSpPr>
        <p:spPr>
          <a:xfrm>
            <a:off x="757990" y="3483876"/>
            <a:ext cx="10996862" cy="1631216"/>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Low"/>
            <a:r>
              <a:rPr lang="fa-IR" sz="2000" dirty="0" smtClean="0"/>
              <a:t>نکته فاجعه‌بار اینجاست که تاکنون اعضای شورای عالی انقلاب فرهنگی و نمایندگان ملت در مجلس شورای اسلامی واکنشی به تدوین و اجرای غیرقانونی سند 2030 از خود نشان نداده‌اند و بی‌توجهی به این سند مهم آموزشی کشور زمانی قابل درک می‌شود که رئیس ‌فرهنگستان علوم پزشکی ۸ آذر ۹۴ در مصاحبه‌ای در خصوص سند بین‌المللی«آمایش آموزش عالی در عرصه سلامت» تاکید می‌کند «در مکاتبه و گفت‌وگو در‌باره فاجعه‌برانگیز بودن آن، با شورای عالی انقلاب فرهنگی، معاون آموزشی وزارتخانه مربوطه و رؤسای کمیسیون‌های فرهنگی و آموزش عالی مجلس، همه گفتند ما نفهمیدیم چی بود و تصویب شد!!!» </a:t>
            </a:r>
            <a:endParaRPr lang="fa-IR" sz="2000" dirty="0"/>
          </a:p>
        </p:txBody>
      </p:sp>
    </p:spTree>
    <p:extLst>
      <p:ext uri="{BB962C8B-B14F-4D97-AF65-F5344CB8AC3E}">
        <p14:creationId xmlns:p14="http://schemas.microsoft.com/office/powerpoint/2010/main" val="36406507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97832" y="1390925"/>
            <a:ext cx="11141242" cy="156966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Low"/>
            <a:r>
              <a:rPr lang="fa-IR" sz="2400" b="1" dirty="0" smtClean="0"/>
              <a:t>رهبران </a:t>
            </a:r>
            <a:r>
              <a:rPr lang="fa-IR" sz="2400" b="1" dirty="0"/>
              <a:t>کشورهای عضو سازمان ملل متحد، در سپتامبر 2015 در اجلاس عالی‌رتبۀ این سازمان متعهد شدند تا اهداف دستور کار جهانی توسعۀ پایدار 2030 را که نتیجۀ یک فرآیند گستردة مشورتی در سطح جهانی بود، در سیاست‌گذاری کلان ملّی خود از اول ژانویۀ 2016 اجرایی کنند. این دستور کار دارای 17 هدف اصلی و 169 هدف ویژه است. </a:t>
            </a:r>
          </a:p>
        </p:txBody>
      </p:sp>
      <p:sp>
        <p:nvSpPr>
          <p:cNvPr id="5" name="Rectangle 4"/>
          <p:cNvSpPr/>
          <p:nvPr/>
        </p:nvSpPr>
        <p:spPr>
          <a:xfrm>
            <a:off x="2334370" y="3629344"/>
            <a:ext cx="7604967" cy="461665"/>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r>
              <a:rPr lang="fa-IR" sz="2400" b="1" dirty="0"/>
              <a:t>استفاده از تجربه‌های بین‌المللی برای توسعه و مدرن کردن آموزش کشور </a:t>
            </a:r>
          </a:p>
        </p:txBody>
      </p:sp>
    </p:spTree>
    <p:extLst>
      <p:ext uri="{BB962C8B-B14F-4D97-AF65-F5344CB8AC3E}">
        <p14:creationId xmlns:p14="http://schemas.microsoft.com/office/powerpoint/2010/main" val="182803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44448" y="3111986"/>
            <a:ext cx="7120860" cy="830997"/>
          </a:xfrm>
          <a:prstGeom prst="rect">
            <a:avLst/>
          </a:prstGeom>
        </p:spPr>
        <p:txBody>
          <a:bodyPr wrap="none">
            <a:spAutoFit/>
          </a:bodyPr>
          <a:lstStyle/>
          <a:p>
            <a:r>
              <a:rPr lang="fa-IR" sz="4800" b="1" dirty="0" smtClean="0"/>
              <a:t>سند آموزشی 2030 و ابهامات آن</a:t>
            </a:r>
            <a:endParaRPr lang="fa-IR" sz="4800" b="1" dirty="0"/>
          </a:p>
        </p:txBody>
      </p:sp>
      <p:sp>
        <p:nvSpPr>
          <p:cNvPr id="2" name="TextBox 1"/>
          <p:cNvSpPr txBox="1"/>
          <p:nvPr/>
        </p:nvSpPr>
        <p:spPr>
          <a:xfrm>
            <a:off x="3886201" y="4499811"/>
            <a:ext cx="3525253" cy="461665"/>
          </a:xfrm>
          <a:prstGeom prst="rect">
            <a:avLst/>
          </a:prstGeom>
          <a:noFill/>
        </p:spPr>
        <p:txBody>
          <a:bodyPr wrap="square" rtlCol="1">
            <a:spAutoFit/>
          </a:bodyPr>
          <a:lstStyle/>
          <a:p>
            <a:r>
              <a:rPr lang="fa-IR" sz="2400" b="1" dirty="0" smtClean="0"/>
              <a:t>لیبرالیسم / جهانی سازی و سلطه</a:t>
            </a:r>
            <a:endParaRPr lang="fa-IR" sz="2400" b="1" dirty="0"/>
          </a:p>
        </p:txBody>
      </p:sp>
    </p:spTree>
    <p:extLst>
      <p:ext uri="{BB962C8B-B14F-4D97-AF65-F5344CB8AC3E}">
        <p14:creationId xmlns:p14="http://schemas.microsoft.com/office/powerpoint/2010/main" val="31770840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1580" y="348150"/>
            <a:ext cx="11345778" cy="6001643"/>
          </a:xfrm>
          <a:prstGeom prst="rect">
            <a:avLst/>
          </a:prstGeom>
        </p:spPr>
        <p:txBody>
          <a:bodyPr wrap="square">
            <a:spAutoFit/>
          </a:bodyPr>
          <a:lstStyle/>
          <a:p>
            <a:pPr algn="justLow"/>
            <a:r>
              <a:rPr lang="fa-IR" sz="2400" b="1" dirty="0"/>
              <a:t>دلایل مخالفت با سند 2030 یونسکو</a:t>
            </a:r>
          </a:p>
          <a:p>
            <a:pPr algn="justLow"/>
            <a:r>
              <a:rPr lang="fa-IR" sz="2400" b="1" dirty="0"/>
              <a:t>با سند 2030 یونسکو بیشتر به دلیل برخی از جزئیات و بندهای آن که با اسناد بالادستی و برنامه های تحولی آموزش ایران و همچنین فرهنگ ایرانی و اسلامی مغایرت دارند، مخالفت و انتقاد می شود. </a:t>
            </a:r>
            <a:endParaRPr lang="fa-IR" sz="2400" b="1" dirty="0" smtClean="0"/>
          </a:p>
          <a:p>
            <a:pPr algn="justLow"/>
            <a:r>
              <a:rPr lang="fa-IR" sz="2400" b="1" dirty="0" smtClean="0"/>
              <a:t>سه </a:t>
            </a:r>
            <a:r>
              <a:rPr lang="fa-IR" sz="2400" b="1" dirty="0"/>
              <a:t>حوزه و علت اصلی مخالفت با سند 2030 یونسکو موارد زیر هستند:</a:t>
            </a:r>
          </a:p>
          <a:p>
            <a:pPr algn="justLow"/>
            <a:r>
              <a:rPr lang="fa-IR" sz="2400" b="1" dirty="0"/>
              <a:t>برابری زن و مرد در آموزش: علی رغم اینکه این مسئله در فرهنگ و اسناد و برنامه های آموزشی ایران نیز وجود دارد، اما در سند 2030 یونسکو به مواردی مانند </a:t>
            </a:r>
            <a:r>
              <a:rPr lang="fa-IR" sz="2400" b="1" dirty="0">
                <a:solidFill>
                  <a:srgbClr val="FF0000"/>
                </a:solidFill>
              </a:rPr>
              <a:t>تغییر کتب درسی با حذف نقش های مادری و همسری و مشابه نشان دادن زن و مرد در تمام عرصه ها</a:t>
            </a:r>
            <a:r>
              <a:rPr lang="fa-IR" sz="2400" b="1" dirty="0"/>
              <a:t> اشاره شده است.</a:t>
            </a:r>
          </a:p>
          <a:p>
            <a:pPr algn="justLow"/>
            <a:r>
              <a:rPr lang="fa-IR" sz="2400" b="1" dirty="0">
                <a:solidFill>
                  <a:srgbClr val="FF0000"/>
                </a:solidFill>
              </a:rPr>
              <a:t>نفوذ افکار و جریان های غیر دینی</a:t>
            </a:r>
            <a:r>
              <a:rPr lang="fa-IR" sz="2400" b="1" dirty="0"/>
              <a:t>: از دیگر موارد انتقاد از سند آموزش 2030 یونسکو، غیر اسلامی و غیر دینی شدن آموزش در ایران است. این حالت صریحا در کتابچه های راهنمای یونسکو با عنوان "آموزش همگانی جهانی" بیان شده است. در واقع در چارچوب فرهنگ غربی مبانی دینی در کتب و آموزه های آموزشی نباید بگنجد.</a:t>
            </a:r>
          </a:p>
          <a:p>
            <a:pPr algn="justLow"/>
            <a:r>
              <a:rPr lang="fa-IR" sz="2400" b="1" dirty="0">
                <a:solidFill>
                  <a:srgbClr val="FF0000"/>
                </a:solidFill>
              </a:rPr>
              <a:t>نظارت و دخالت خارجی</a:t>
            </a:r>
            <a:r>
              <a:rPr lang="fa-IR" sz="2400" b="1" dirty="0"/>
              <a:t>: انتقاد سوم به سند 2030 یونسکو از این لحاظ است که در این سند به انتقال علم و تکنولوژی آموزشی بین کشورها اشاره شده است و منتقدان و مخالفان در ایران این بخش از سند آموزش 2030 را به نظارت مستشاران خارجی بر آموزش و پرورش تعبیر می کنند. در واقع این منتقدان و مخالفان سند 2030 به دلیل اینکه یونسکو می تواند متاثر از برخی از نهادها و سازمان های سلطه گر غربی باشد، با این سند یونسکو مخالفت می کنند.</a:t>
            </a:r>
          </a:p>
        </p:txBody>
      </p:sp>
    </p:spTree>
    <p:extLst>
      <p:ext uri="{BB962C8B-B14F-4D97-AF65-F5344CB8AC3E}">
        <p14:creationId xmlns:p14="http://schemas.microsoft.com/office/powerpoint/2010/main" val="21096701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6253" y="297894"/>
            <a:ext cx="11899232" cy="6463308"/>
          </a:xfrm>
          <a:prstGeom prst="rect">
            <a:avLst/>
          </a:prstGeom>
        </p:spPr>
        <p:txBody>
          <a:bodyPr wrap="square">
            <a:spAutoFit/>
          </a:bodyPr>
          <a:lstStyle/>
          <a:p>
            <a:pPr algn="justLow"/>
            <a:r>
              <a:rPr lang="fa-IR" dirty="0" smtClean="0">
                <a:solidFill>
                  <a:srgbClr val="222222"/>
                </a:solidFill>
                <a:latin typeface="iransans"/>
              </a:rPr>
              <a:t>1- </a:t>
            </a:r>
            <a:r>
              <a:rPr lang="fa-IR" dirty="0">
                <a:solidFill>
                  <a:srgbClr val="222222"/>
                </a:solidFill>
                <a:latin typeface="iransans"/>
              </a:rPr>
              <a:t>این سند بر اساس سبک زندگی غربی طراحی شده است.</a:t>
            </a:r>
            <a:endParaRPr lang="fa-IR" dirty="0"/>
          </a:p>
          <a:p>
            <a:pPr algn="justLow"/>
            <a:r>
              <a:rPr lang="fa-IR" dirty="0">
                <a:solidFill>
                  <a:srgbClr val="222222"/>
                </a:solidFill>
                <a:latin typeface="iransans"/>
              </a:rPr>
              <a:t>2- سندی است تک قطبی که همگان را دعوت به یکسانی با محوریت آمریکا می کند.</a:t>
            </a:r>
            <a:endParaRPr lang="fa-IR" dirty="0"/>
          </a:p>
          <a:p>
            <a:pPr algn="justLow"/>
            <a:r>
              <a:rPr lang="fa-IR" dirty="0">
                <a:solidFill>
                  <a:srgbClr val="222222"/>
                </a:solidFill>
                <a:latin typeface="iransans"/>
              </a:rPr>
              <a:t>3-  باعث تسلط استعمار بر فرهنگ و علم و قدرت ملل می شود.</a:t>
            </a:r>
            <a:endParaRPr lang="fa-IR" dirty="0"/>
          </a:p>
          <a:p>
            <a:pPr algn="justLow"/>
            <a:r>
              <a:rPr lang="fa-IR" dirty="0">
                <a:solidFill>
                  <a:srgbClr val="222222"/>
                </a:solidFill>
                <a:latin typeface="iransans"/>
              </a:rPr>
              <a:t>4- باعث نفوذ دشمن بر عرصه های مختلف کشورمان می شود.</a:t>
            </a:r>
            <a:endParaRPr lang="fa-IR" dirty="0"/>
          </a:p>
          <a:p>
            <a:pPr algn="justLow"/>
            <a:r>
              <a:rPr lang="fa-IR" dirty="0">
                <a:solidFill>
                  <a:srgbClr val="222222"/>
                </a:solidFill>
                <a:latin typeface="iransans"/>
              </a:rPr>
              <a:t>5- در برنامه این سند بحث تغییر جهان ما مطرح است که به صورت مرموز آمیزی تغییر در نظام اسلامی را رقم می زند.</a:t>
            </a:r>
            <a:endParaRPr lang="fa-IR" dirty="0"/>
          </a:p>
          <a:p>
            <a:pPr algn="justLow"/>
            <a:r>
              <a:rPr lang="fa-IR" dirty="0">
                <a:solidFill>
                  <a:srgbClr val="222222"/>
                </a:solidFill>
                <a:latin typeface="iransans"/>
              </a:rPr>
              <a:t>6- این سند یه نوع بی احترامی به ملل اسلامی است و عملا بر ناکارآمدی نظام آموزشی اسلامی تاکید دارد.</a:t>
            </a:r>
            <a:endParaRPr lang="fa-IR" dirty="0"/>
          </a:p>
          <a:p>
            <a:pPr algn="justLow"/>
            <a:r>
              <a:rPr lang="fa-IR" dirty="0">
                <a:solidFill>
                  <a:srgbClr val="222222"/>
                </a:solidFill>
                <a:latin typeface="iransans"/>
              </a:rPr>
              <a:t>7- طبق این سند کشور ها نمی توانند هر درسی را در کتابهای درسی بگنجانند و باید برخی از دروس که مربوط به فرهنگ  ودین کشور هست را تغییر دهند.</a:t>
            </a:r>
            <a:endParaRPr lang="fa-IR" dirty="0"/>
          </a:p>
          <a:p>
            <a:pPr algn="justLow"/>
            <a:r>
              <a:rPr lang="fa-IR" dirty="0">
                <a:solidFill>
                  <a:srgbClr val="222222"/>
                </a:solidFill>
                <a:latin typeface="iransans"/>
              </a:rPr>
              <a:t>8- </a:t>
            </a:r>
            <a:r>
              <a:rPr lang="fa-IR" dirty="0">
                <a:solidFill>
                  <a:srgbClr val="404040"/>
                </a:solidFill>
                <a:latin typeface="Nassim"/>
              </a:rPr>
              <a:t>با وجود سند تحول بنیادین آموزش‌وپرورش که در سال 91 رونمایی شد نیازی به سند نداریم.</a:t>
            </a:r>
            <a:endParaRPr lang="fa-IR" dirty="0"/>
          </a:p>
          <a:p>
            <a:pPr algn="justLow"/>
            <a:r>
              <a:rPr lang="fa-IR" dirty="0">
                <a:solidFill>
                  <a:srgbClr val="404040"/>
                </a:solidFill>
                <a:latin typeface="Nassim"/>
              </a:rPr>
              <a:t>9- </a:t>
            </a:r>
            <a:r>
              <a:rPr lang="fa-IR" dirty="0">
                <a:latin typeface="Tahoma" panose="020B0604030504040204" pitchFamily="34" charset="0"/>
              </a:rPr>
              <a:t> براساس اصل یکصد و بیست و پنجم قانون اساسی هرگونه ایجاد تعهد برای کشور در مجامع بین‌المللی نیاز به تصویب مجلس شورای اسلامی دارد که متاسفانه دولت ندبیر و امید خود سرانه آن را قبول کرده و به اجرا گذاشته است.</a:t>
            </a:r>
            <a:endParaRPr lang="fa-IR" dirty="0"/>
          </a:p>
          <a:p>
            <a:pPr algn="justLow"/>
            <a:r>
              <a:rPr lang="fa-IR" dirty="0">
                <a:latin typeface="Tahoma" panose="020B0604030504040204" pitchFamily="34" charset="0"/>
              </a:rPr>
              <a:t>10 - در سند 2030 در ظاهر عبارت خوبی مانند آموزش و توسعه پایدار به کار برده شده، اما آنچه که از نتیجه عملی آن به دست می‌آید تغییر باورهای مردم و هماهنگ کردن نسل آینده با سیاست‌های نظام سلطه سرمایه‌داری تحت عنوان نظم جهانی است.</a:t>
            </a:r>
            <a:endParaRPr lang="fa-IR" dirty="0"/>
          </a:p>
          <a:p>
            <a:pPr algn="justLow"/>
            <a:r>
              <a:rPr lang="fa-IR" dirty="0">
                <a:latin typeface="Tahoma" panose="020B0604030504040204" pitchFamily="34" charset="0"/>
              </a:rPr>
              <a:t>11-با توجه به محور بودن تساوی جنسیتی و حقوق بشر و سبک زندگی غربی در سند 2030، نگرانی مهم‌تر این است که دادن این‌گونه تعهدات بین‌المللی بدون تصویب در مراکز تصمیم‌گیری و قانونگذاری کشور، خود زمینه‌ساز فشارهای بین‌المللی و تصویب قطعنامه‌های سازمان ملل علیه ملت ایران به بهانه‌های حقوق بشری خواهد شد و بر مبنای همین تعهدات عده‌ای وطن‌فروش اقدام به نوشتن نامه به رئیس‌جمهور آمریکا می‌کنند و از او می‌خواهند تحریم‌ها را علیه ملت ایران تشدید کنند، همانند آنچه که طراحان و حامیان و سران فتنه 88 در آن سال در نامه به اوباما و در چند هفته اخیر با نامه نوشتن به ترامپ انجام دادند. </a:t>
            </a:r>
            <a:endParaRPr lang="fa-IR" dirty="0"/>
          </a:p>
          <a:p>
            <a:pPr algn="justLow"/>
            <a:r>
              <a:rPr lang="fa-IR" dirty="0">
                <a:latin typeface="Tahoma" panose="020B0604030504040204" pitchFamily="34" charset="0"/>
              </a:rPr>
              <a:t>12- خصوصی‌سازی مدارس را نیز باید در جهت اجرای همین سند2030 ارزیابی کرد. رئیس‌‌جمهور سال 94 در آیین نکوداشت مقام معلم تاکید می‌کند «آموزش ‌و پرورش باید به تدریج و گام به گام از حالت دولتی بودن خارج شود». در حالی که خصوصی‌سازی آموزشی و سلب اختیار از دولت‌ها و حاکمیت کشورها که توسط میلتون فریدمن اقتصاددان آمریکایی پیشنهاد شده، مهم‌ترین ویژگی سند آموزشی2030 دیکته شده از سوی یونسکو و در راستای اهداف نظام سرمایه‌داری جهانی است و مهم‌ترین دستاورد آن نفوذ جریان‌ها و منابع روشنفکری و سکولار در فضای آموزشی و تربیتی کشور بر مبنای آموزه‌های غربی است. این هدف آشکارا در کتابچه‌های راهنمای یونسکو با عنوان «آموزش همگانی جهانی» به چشم می‌خورد. به همین دلیل است که برخی تئوریسین‌های دولت یازدهم علنا اعلام می‌کنند «دوره آموزش‌ و پرورش ایدئولوژیک به پایان رسیده است.»!</a:t>
            </a:r>
            <a:endParaRPr lang="fa-IR" dirty="0"/>
          </a:p>
          <a:p>
            <a:pPr algn="justLow"/>
            <a:r>
              <a:rPr lang="fa-IR" dirty="0">
                <a:latin typeface="Tahoma" panose="020B0604030504040204" pitchFamily="34" charset="0"/>
              </a:rPr>
              <a:t>13- بحث «عدالت جنسیتی آموزشی» که در این سند آمده بر یکسانی افراد بشر از دو جنس مؤنث و مذکر تاکید دارد و این نه عقلانی است و نه اسلامی.</a:t>
            </a:r>
            <a:endParaRPr lang="fa-IR" dirty="0"/>
          </a:p>
        </p:txBody>
      </p:sp>
    </p:spTree>
    <p:extLst>
      <p:ext uri="{BB962C8B-B14F-4D97-AF65-F5344CB8AC3E}">
        <p14:creationId xmlns:p14="http://schemas.microsoft.com/office/powerpoint/2010/main" val="31571954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fa-IR" smtClean="0"/>
              <a:t>تهیه و تنظیم : سعید تشکری زاده</a:t>
            </a:r>
            <a:endParaRPr lang="en-US"/>
          </a:p>
        </p:txBody>
      </p:sp>
      <p:sp>
        <p:nvSpPr>
          <p:cNvPr id="5" name="Rectangle 4"/>
          <p:cNvSpPr/>
          <p:nvPr/>
        </p:nvSpPr>
        <p:spPr>
          <a:xfrm>
            <a:off x="4089682" y="1628801"/>
            <a:ext cx="4012637" cy="2585323"/>
          </a:xfrm>
          <a:prstGeom prst="rect">
            <a:avLst/>
          </a:prstGeom>
          <a:noFill/>
        </p:spPr>
        <p:txBody>
          <a:bodyPr wrap="none" lIns="91440" tIns="45720" rIns="91440" bIns="45720">
            <a:spAutoFit/>
          </a:bodyPr>
          <a:lstStyle/>
          <a:p>
            <a:pPr algn="ctr"/>
            <a:r>
              <a:rPr lang="fa-IR" sz="5400" dirty="0">
                <a:ln w="0"/>
                <a:solidFill>
                  <a:schemeClr val="tx2">
                    <a:lumMod val="10000"/>
                  </a:schemeClr>
                </a:solidFill>
                <a:effectLst>
                  <a:outerShdw blurRad="38100" dist="25400" dir="5400000" algn="ctr" rotWithShape="0">
                    <a:srgbClr val="6E747A">
                      <a:alpha val="43000"/>
                    </a:srgbClr>
                  </a:outerShdw>
                </a:effectLst>
              </a:rPr>
              <a:t>دنیای غرب</a:t>
            </a:r>
          </a:p>
          <a:p>
            <a:pPr algn="ctr"/>
            <a:r>
              <a:rPr lang="fa-IR" sz="5400" dirty="0">
                <a:ln w="0"/>
                <a:solidFill>
                  <a:schemeClr val="tx2">
                    <a:lumMod val="10000"/>
                  </a:schemeClr>
                </a:solidFill>
                <a:effectLst>
                  <a:outerShdw blurRad="38100" dist="25400" dir="5400000" algn="ctr" rotWithShape="0">
                    <a:srgbClr val="6E747A">
                      <a:alpha val="43000"/>
                    </a:srgbClr>
                  </a:outerShdw>
                </a:effectLst>
              </a:rPr>
              <a:t>محل تولد مکتب </a:t>
            </a:r>
          </a:p>
          <a:p>
            <a:pPr algn="ctr"/>
            <a:r>
              <a:rPr lang="fa-IR" sz="5400" dirty="0">
                <a:ln w="0"/>
                <a:solidFill>
                  <a:schemeClr val="tx2">
                    <a:lumMod val="10000"/>
                  </a:schemeClr>
                </a:solidFill>
                <a:effectLst>
                  <a:outerShdw blurRad="38100" dist="25400" dir="5400000" algn="ctr" rotWithShape="0">
                    <a:srgbClr val="6E747A">
                      <a:alpha val="43000"/>
                    </a:srgbClr>
                  </a:outerShdw>
                </a:effectLst>
              </a:rPr>
              <a:t>لیبرالیسم</a:t>
            </a:r>
            <a:endParaRPr lang="en-US" sz="5400" dirty="0">
              <a:ln w="0"/>
              <a:solidFill>
                <a:schemeClr val="tx2">
                  <a:lumMod val="10000"/>
                </a:schemeClr>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19390757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0516000" y="2818964"/>
            <a:ext cx="1518365" cy="954107"/>
          </a:xfrm>
          <a:prstGeom prst="rect">
            <a:avLst/>
          </a:prstGeom>
        </p:spPr>
        <p:style>
          <a:lnRef idx="2">
            <a:schemeClr val="accent2"/>
          </a:lnRef>
          <a:fillRef idx="1">
            <a:schemeClr val="lt1"/>
          </a:fillRef>
          <a:effectRef idx="0">
            <a:schemeClr val="accent2"/>
          </a:effectRef>
          <a:fontRef idx="minor">
            <a:schemeClr val="dk1"/>
          </a:fontRef>
        </p:style>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rtl="1"/>
            <a:r>
              <a:rPr lang="fa-IR" sz="2800" b="1" dirty="0">
                <a:ln w="11430"/>
                <a:solidFill>
                  <a:schemeClr val="tx1"/>
                </a:solidFill>
                <a:effectLst>
                  <a:outerShdw blurRad="50800" dist="39000" dir="5460000" algn="tl">
                    <a:srgbClr val="000000">
                      <a:alpha val="38000"/>
                    </a:srgbClr>
                  </a:outerShdw>
                </a:effectLst>
              </a:rPr>
              <a:t>ادوار تاريخ</a:t>
            </a:r>
          </a:p>
          <a:p>
            <a:pPr algn="ctr" rtl="1"/>
            <a:r>
              <a:rPr lang="fa-IR" sz="2800" b="1" dirty="0">
                <a:ln w="11430"/>
                <a:solidFill>
                  <a:schemeClr val="tx1"/>
                </a:solidFill>
                <a:effectLst>
                  <a:outerShdw blurRad="50800" dist="39000" dir="5460000" algn="tl">
                    <a:srgbClr val="000000">
                      <a:alpha val="38000"/>
                    </a:srgbClr>
                  </a:outerShdw>
                </a:effectLst>
              </a:rPr>
              <a:t>غرب</a:t>
            </a:r>
            <a:endParaRPr lang="en-US" sz="2800" b="1" dirty="0">
              <a:ln w="11430"/>
              <a:solidFill>
                <a:schemeClr val="tx1"/>
              </a:solidFill>
              <a:effectLst>
                <a:outerShdw blurRad="50800" dist="39000" dir="5460000" algn="tl">
                  <a:srgbClr val="000000">
                    <a:alpha val="38000"/>
                  </a:srgbClr>
                </a:outerShdw>
              </a:effectLst>
            </a:endParaRPr>
          </a:p>
        </p:txBody>
      </p:sp>
      <p:sp>
        <p:nvSpPr>
          <p:cNvPr id="9" name="TextBox 8"/>
          <p:cNvSpPr txBox="1"/>
          <p:nvPr/>
        </p:nvSpPr>
        <p:spPr>
          <a:xfrm>
            <a:off x="6113099" y="326237"/>
            <a:ext cx="2778237" cy="584775"/>
          </a:xfrm>
          <a:prstGeom prst="rect">
            <a:avLst/>
          </a:prstGeom>
        </p:spPr>
        <p:style>
          <a:lnRef idx="2">
            <a:schemeClr val="accent5"/>
          </a:lnRef>
          <a:fillRef idx="1">
            <a:schemeClr val="lt1"/>
          </a:fillRef>
          <a:effectRef idx="0">
            <a:schemeClr val="accent5"/>
          </a:effectRef>
          <a:fontRef idx="minor">
            <a:schemeClr val="dk1"/>
          </a:fontRef>
        </p:style>
        <p:txBody>
          <a:bodyPr wrap="square" rtlCol="1">
            <a:spAutoFit/>
          </a:bodyPr>
          <a:lstStyle/>
          <a:p>
            <a:pPr algn="r" rtl="1"/>
            <a:r>
              <a:rPr lang="fa-IR" sz="3200" b="1" dirty="0">
                <a:ln w="1905"/>
                <a:solidFill>
                  <a:schemeClr val="tx1"/>
                </a:solidFill>
                <a:effectLst>
                  <a:innerShdw blurRad="69850" dist="43180" dir="5400000">
                    <a:srgbClr val="000000">
                      <a:alpha val="65000"/>
                    </a:srgbClr>
                  </a:innerShdw>
                </a:effectLst>
              </a:rPr>
              <a:t>دوره يونان باستان</a:t>
            </a:r>
          </a:p>
        </p:txBody>
      </p:sp>
      <p:cxnSp>
        <p:nvCxnSpPr>
          <p:cNvPr id="11" name="Straight Arrow Connector 10"/>
          <p:cNvCxnSpPr>
            <a:stCxn id="6" idx="1"/>
            <a:endCxn id="9" idx="3"/>
          </p:cNvCxnSpPr>
          <p:nvPr/>
        </p:nvCxnSpPr>
        <p:spPr>
          <a:xfrm flipH="1" flipV="1">
            <a:off x="8891336" y="618625"/>
            <a:ext cx="1624664" cy="2677393"/>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2" name="TextBox 11"/>
          <p:cNvSpPr txBox="1"/>
          <p:nvPr/>
        </p:nvSpPr>
        <p:spPr>
          <a:xfrm>
            <a:off x="7043340" y="1544536"/>
            <a:ext cx="1862615" cy="523220"/>
          </a:xfrm>
          <a:prstGeom prst="rect">
            <a:avLst/>
          </a:prstGeom>
        </p:spPr>
        <p:style>
          <a:lnRef idx="2">
            <a:schemeClr val="accent5"/>
          </a:lnRef>
          <a:fillRef idx="1">
            <a:schemeClr val="lt1"/>
          </a:fillRef>
          <a:effectRef idx="0">
            <a:schemeClr val="accent5"/>
          </a:effectRef>
          <a:fontRef idx="minor">
            <a:schemeClr val="dk1"/>
          </a:fontRef>
        </p:style>
        <p:txBody>
          <a:bodyPr wrap="square" rtlCol="1">
            <a:spAutoFit/>
          </a:bodyPr>
          <a:lstStyle/>
          <a:p>
            <a:pPr algn="r" rtl="1"/>
            <a:r>
              <a:rPr lang="fa-IR" sz="2800" b="1" dirty="0">
                <a:ln w="1905"/>
                <a:solidFill>
                  <a:schemeClr val="tx1"/>
                </a:solidFill>
                <a:effectLst>
                  <a:innerShdw blurRad="69850" dist="43180" dir="5400000">
                    <a:srgbClr val="000000">
                      <a:alpha val="65000"/>
                    </a:srgbClr>
                  </a:innerShdw>
                </a:effectLst>
              </a:rPr>
              <a:t>دوره هلنستيك</a:t>
            </a:r>
          </a:p>
        </p:txBody>
      </p:sp>
      <p:cxnSp>
        <p:nvCxnSpPr>
          <p:cNvPr id="14" name="Straight Arrow Connector 13"/>
          <p:cNvCxnSpPr>
            <a:stCxn id="6" idx="1"/>
            <a:endCxn id="12" idx="3"/>
          </p:cNvCxnSpPr>
          <p:nvPr/>
        </p:nvCxnSpPr>
        <p:spPr>
          <a:xfrm flipH="1" flipV="1">
            <a:off x="8905955" y="1806146"/>
            <a:ext cx="1610045" cy="1489872"/>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5" name="TextBox 14"/>
          <p:cNvSpPr txBox="1"/>
          <p:nvPr/>
        </p:nvSpPr>
        <p:spPr>
          <a:xfrm>
            <a:off x="6184539" y="4202677"/>
            <a:ext cx="2745472" cy="584775"/>
          </a:xfrm>
          <a:prstGeom prst="rect">
            <a:avLst/>
          </a:prstGeom>
        </p:spPr>
        <p:style>
          <a:lnRef idx="2">
            <a:schemeClr val="accent5"/>
          </a:lnRef>
          <a:fillRef idx="1">
            <a:schemeClr val="lt1"/>
          </a:fillRef>
          <a:effectRef idx="0">
            <a:schemeClr val="accent5"/>
          </a:effectRef>
          <a:fontRef idx="minor">
            <a:schemeClr val="dk1"/>
          </a:fontRef>
        </p:style>
        <p:txBody>
          <a:bodyPr wrap="square" rtlCol="1">
            <a:spAutoFit/>
          </a:bodyPr>
          <a:lstStyle/>
          <a:p>
            <a:pPr algn="r" rtl="1"/>
            <a:r>
              <a:rPr lang="fa-IR" sz="3200" b="1" dirty="0">
                <a:ln w="1905"/>
                <a:solidFill>
                  <a:schemeClr val="tx1"/>
                </a:solidFill>
                <a:effectLst>
                  <a:innerShdw blurRad="69850" dist="43180" dir="5400000">
                    <a:srgbClr val="000000">
                      <a:alpha val="65000"/>
                    </a:srgbClr>
                  </a:innerShdw>
                </a:effectLst>
              </a:rPr>
              <a:t>دوره روشنگري</a:t>
            </a:r>
          </a:p>
        </p:txBody>
      </p:sp>
      <p:cxnSp>
        <p:nvCxnSpPr>
          <p:cNvPr id="17" name="Straight Arrow Connector 16"/>
          <p:cNvCxnSpPr>
            <a:stCxn id="6" idx="1"/>
            <a:endCxn id="15" idx="3"/>
          </p:cNvCxnSpPr>
          <p:nvPr/>
        </p:nvCxnSpPr>
        <p:spPr>
          <a:xfrm flipH="1">
            <a:off x="8930011" y="3296018"/>
            <a:ext cx="1585989" cy="1199047"/>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8" name="TextBox 17"/>
          <p:cNvSpPr txBox="1"/>
          <p:nvPr/>
        </p:nvSpPr>
        <p:spPr>
          <a:xfrm>
            <a:off x="6652658" y="2611540"/>
            <a:ext cx="2277356" cy="461665"/>
          </a:xfrm>
          <a:prstGeom prst="rect">
            <a:avLst/>
          </a:prstGeom>
        </p:spPr>
        <p:style>
          <a:lnRef idx="2">
            <a:schemeClr val="accent5"/>
          </a:lnRef>
          <a:fillRef idx="1">
            <a:schemeClr val="lt1"/>
          </a:fillRef>
          <a:effectRef idx="0">
            <a:schemeClr val="accent5"/>
          </a:effectRef>
          <a:fontRef idx="minor">
            <a:schemeClr val="dk1"/>
          </a:fontRef>
        </p:style>
        <p:txBody>
          <a:bodyPr wrap="square" rtlCol="1">
            <a:spAutoFit/>
          </a:bodyPr>
          <a:lstStyle/>
          <a:p>
            <a:pPr algn="r" rtl="1"/>
            <a:r>
              <a:rPr lang="fa-IR" sz="2400" b="1" dirty="0">
                <a:ln w="1905"/>
                <a:solidFill>
                  <a:schemeClr val="tx1"/>
                </a:solidFill>
                <a:effectLst>
                  <a:innerShdw blurRad="69850" dist="43180" dir="5400000">
                    <a:srgbClr val="000000">
                      <a:alpha val="65000"/>
                    </a:srgbClr>
                  </a:innerShdw>
                </a:effectLst>
              </a:rPr>
              <a:t>دوره قرون وسطي</a:t>
            </a:r>
          </a:p>
        </p:txBody>
      </p:sp>
      <p:cxnSp>
        <p:nvCxnSpPr>
          <p:cNvPr id="22" name="Straight Arrow Connector 21"/>
          <p:cNvCxnSpPr>
            <a:stCxn id="6" idx="1"/>
            <a:endCxn id="18" idx="3"/>
          </p:cNvCxnSpPr>
          <p:nvPr/>
        </p:nvCxnSpPr>
        <p:spPr>
          <a:xfrm flipH="1" flipV="1">
            <a:off x="8930014" y="2842373"/>
            <a:ext cx="1585986" cy="453645"/>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3" name="TextBox 22"/>
          <p:cNvSpPr txBox="1"/>
          <p:nvPr/>
        </p:nvSpPr>
        <p:spPr>
          <a:xfrm>
            <a:off x="6501119" y="3386080"/>
            <a:ext cx="2428892" cy="523220"/>
          </a:xfrm>
          <a:prstGeom prst="rect">
            <a:avLst/>
          </a:prstGeom>
        </p:spPr>
        <p:style>
          <a:lnRef idx="2">
            <a:schemeClr val="accent5"/>
          </a:lnRef>
          <a:fillRef idx="1">
            <a:schemeClr val="lt1"/>
          </a:fillRef>
          <a:effectRef idx="0">
            <a:schemeClr val="accent5"/>
          </a:effectRef>
          <a:fontRef idx="minor">
            <a:schemeClr val="dk1"/>
          </a:fontRef>
        </p:style>
        <p:txBody>
          <a:bodyPr wrap="square" rtlCol="1">
            <a:spAutoFit/>
          </a:bodyPr>
          <a:lstStyle/>
          <a:p>
            <a:pPr algn="r" rtl="1"/>
            <a:r>
              <a:rPr lang="fa-IR" sz="2800" b="1" dirty="0">
                <a:ln w="1905"/>
                <a:solidFill>
                  <a:schemeClr val="tx1"/>
                </a:solidFill>
                <a:effectLst>
                  <a:innerShdw blurRad="69850" dist="43180" dir="5400000">
                    <a:srgbClr val="000000">
                      <a:alpha val="65000"/>
                    </a:srgbClr>
                  </a:innerShdw>
                </a:effectLst>
              </a:rPr>
              <a:t>دوره رنسانس</a:t>
            </a:r>
          </a:p>
        </p:txBody>
      </p:sp>
      <p:cxnSp>
        <p:nvCxnSpPr>
          <p:cNvPr id="25" name="Straight Arrow Connector 24"/>
          <p:cNvCxnSpPr>
            <a:stCxn id="6" idx="1"/>
            <a:endCxn id="23" idx="3"/>
          </p:cNvCxnSpPr>
          <p:nvPr/>
        </p:nvCxnSpPr>
        <p:spPr>
          <a:xfrm flipH="1">
            <a:off x="8930011" y="3296018"/>
            <a:ext cx="1585989" cy="351672"/>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7" name="TextBox 26"/>
          <p:cNvSpPr txBox="1"/>
          <p:nvPr/>
        </p:nvSpPr>
        <p:spPr>
          <a:xfrm>
            <a:off x="6113099" y="5753418"/>
            <a:ext cx="2816912" cy="584775"/>
          </a:xfrm>
          <a:prstGeom prst="rect">
            <a:avLst/>
          </a:prstGeom>
        </p:spPr>
        <p:style>
          <a:lnRef idx="2">
            <a:schemeClr val="accent5"/>
          </a:lnRef>
          <a:fillRef idx="1">
            <a:schemeClr val="lt1"/>
          </a:fillRef>
          <a:effectRef idx="0">
            <a:schemeClr val="accent5"/>
          </a:effectRef>
          <a:fontRef idx="minor">
            <a:schemeClr val="dk1"/>
          </a:fontRef>
        </p:style>
        <p:txBody>
          <a:bodyPr wrap="square" rtlCol="1">
            <a:spAutoFit/>
          </a:bodyPr>
          <a:lstStyle/>
          <a:p>
            <a:pPr algn="r" rtl="1"/>
            <a:r>
              <a:rPr lang="fa-IR" sz="3200" b="1" dirty="0">
                <a:ln w="1905"/>
                <a:solidFill>
                  <a:schemeClr val="tx1"/>
                </a:solidFill>
                <a:effectLst>
                  <a:innerShdw blurRad="69850" dist="43180" dir="5400000">
                    <a:srgbClr val="000000">
                      <a:alpha val="65000"/>
                    </a:srgbClr>
                  </a:innerShdw>
                </a:effectLst>
              </a:rPr>
              <a:t>دوره پست مدرنيسم</a:t>
            </a:r>
          </a:p>
        </p:txBody>
      </p:sp>
      <p:sp>
        <p:nvSpPr>
          <p:cNvPr id="28" name="Down Arrow 27"/>
          <p:cNvSpPr/>
          <p:nvPr/>
        </p:nvSpPr>
        <p:spPr>
          <a:xfrm rot="5400000">
            <a:off x="5720190" y="302659"/>
            <a:ext cx="298613" cy="487207"/>
          </a:xfrm>
          <a:prstGeom prst="downArrow">
            <a:avLst>
              <a:gd name="adj1" fmla="val 5000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fa-IR" sz="2400">
              <a:solidFill>
                <a:schemeClr val="tx1"/>
              </a:solidFill>
            </a:endParaRPr>
          </a:p>
        </p:txBody>
      </p:sp>
      <p:sp>
        <p:nvSpPr>
          <p:cNvPr id="29" name="TextBox 28"/>
          <p:cNvSpPr txBox="1"/>
          <p:nvPr/>
        </p:nvSpPr>
        <p:spPr>
          <a:xfrm>
            <a:off x="2923456" y="106242"/>
            <a:ext cx="2702436" cy="1200329"/>
          </a:xfrm>
          <a:prstGeom prst="rect">
            <a:avLst/>
          </a:prstGeom>
        </p:spPr>
        <p:style>
          <a:lnRef idx="2">
            <a:schemeClr val="accent1"/>
          </a:lnRef>
          <a:fillRef idx="1">
            <a:schemeClr val="lt1"/>
          </a:fillRef>
          <a:effectRef idx="0">
            <a:schemeClr val="accent1"/>
          </a:effectRef>
          <a:fontRef idx="minor">
            <a:schemeClr val="dk1"/>
          </a:fontRef>
        </p:style>
        <p:txBody>
          <a:bodyPr wrap="square" rtlCol="1">
            <a:spAutoFit/>
          </a:bodyPr>
          <a:lstStyle/>
          <a:p>
            <a:pPr algn="ctr" rtl="1"/>
            <a:r>
              <a:rPr lang="fa-IR" sz="2400" b="1" dirty="0">
                <a:solidFill>
                  <a:schemeClr val="tx1"/>
                </a:solidFill>
              </a:rPr>
              <a:t>ازفيثاغورث </a:t>
            </a:r>
          </a:p>
          <a:p>
            <a:pPr algn="ctr" rtl="1"/>
            <a:r>
              <a:rPr lang="fa-IR" sz="2400" b="1" dirty="0">
                <a:solidFill>
                  <a:schemeClr val="tx1"/>
                </a:solidFill>
              </a:rPr>
              <a:t>تا سقراط </a:t>
            </a:r>
          </a:p>
          <a:p>
            <a:pPr algn="ctr" rtl="1"/>
            <a:r>
              <a:rPr lang="fa-IR" sz="2400" b="1" dirty="0">
                <a:solidFill>
                  <a:schemeClr val="tx1"/>
                </a:solidFill>
              </a:rPr>
              <a:t>(تا5قرن ق ميلاد) </a:t>
            </a:r>
          </a:p>
        </p:txBody>
      </p:sp>
      <p:sp>
        <p:nvSpPr>
          <p:cNvPr id="30" name="Down Arrow 29"/>
          <p:cNvSpPr/>
          <p:nvPr/>
        </p:nvSpPr>
        <p:spPr>
          <a:xfrm rot="5400000">
            <a:off x="6412015" y="1532881"/>
            <a:ext cx="298613" cy="487207"/>
          </a:xfrm>
          <a:prstGeom prst="downArrow">
            <a:avLst>
              <a:gd name="adj1" fmla="val 5000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fa-IR">
              <a:solidFill>
                <a:schemeClr val="tx1"/>
              </a:solidFill>
            </a:endParaRPr>
          </a:p>
        </p:txBody>
      </p:sp>
      <p:sp>
        <p:nvSpPr>
          <p:cNvPr id="31" name="TextBox 30"/>
          <p:cNvSpPr txBox="1"/>
          <p:nvPr/>
        </p:nvSpPr>
        <p:spPr>
          <a:xfrm>
            <a:off x="2923456" y="1579768"/>
            <a:ext cx="3244552"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1">
            <a:spAutoFit/>
          </a:bodyPr>
          <a:lstStyle/>
          <a:p>
            <a:pPr algn="r" rtl="1"/>
            <a:r>
              <a:rPr lang="fa-IR" sz="2400" b="1" dirty="0">
                <a:solidFill>
                  <a:schemeClr val="tx1"/>
                </a:solidFill>
              </a:rPr>
              <a:t>ازسقراط تا5قرن بعد از ميلاد</a:t>
            </a:r>
          </a:p>
        </p:txBody>
      </p:sp>
      <p:sp>
        <p:nvSpPr>
          <p:cNvPr id="32" name="Down Arrow 31"/>
          <p:cNvSpPr/>
          <p:nvPr/>
        </p:nvSpPr>
        <p:spPr>
          <a:xfrm rot="5400000">
            <a:off x="6064522" y="2607463"/>
            <a:ext cx="298613" cy="487207"/>
          </a:xfrm>
          <a:prstGeom prst="downArrow">
            <a:avLst>
              <a:gd name="adj1" fmla="val 5000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fa-IR">
              <a:solidFill>
                <a:schemeClr val="tx1"/>
              </a:solidFill>
            </a:endParaRPr>
          </a:p>
        </p:txBody>
      </p:sp>
      <p:sp>
        <p:nvSpPr>
          <p:cNvPr id="33" name="Down Arrow 32"/>
          <p:cNvSpPr/>
          <p:nvPr/>
        </p:nvSpPr>
        <p:spPr>
          <a:xfrm rot="5400000">
            <a:off x="5858874" y="3357921"/>
            <a:ext cx="298613" cy="487207"/>
          </a:xfrm>
          <a:prstGeom prst="downArrow">
            <a:avLst>
              <a:gd name="adj1" fmla="val 5000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fa-IR">
              <a:solidFill>
                <a:schemeClr val="tx1"/>
              </a:solidFill>
            </a:endParaRPr>
          </a:p>
        </p:txBody>
      </p:sp>
      <p:sp>
        <p:nvSpPr>
          <p:cNvPr id="34" name="Down Arrow 33"/>
          <p:cNvSpPr/>
          <p:nvPr/>
        </p:nvSpPr>
        <p:spPr>
          <a:xfrm rot="5400000">
            <a:off x="5628267" y="4214459"/>
            <a:ext cx="298613" cy="487207"/>
          </a:xfrm>
          <a:prstGeom prst="downArrow">
            <a:avLst>
              <a:gd name="adj1" fmla="val 5000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fa-IR">
              <a:solidFill>
                <a:schemeClr val="tx1"/>
              </a:solidFill>
            </a:endParaRPr>
          </a:p>
        </p:txBody>
      </p:sp>
      <p:sp>
        <p:nvSpPr>
          <p:cNvPr id="35" name="Down Arrow 34"/>
          <p:cNvSpPr/>
          <p:nvPr/>
        </p:nvSpPr>
        <p:spPr>
          <a:xfrm rot="5400000">
            <a:off x="5421580" y="5750735"/>
            <a:ext cx="298613" cy="487207"/>
          </a:xfrm>
          <a:prstGeom prst="downArrow">
            <a:avLst>
              <a:gd name="adj1" fmla="val 5000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fa-IR">
              <a:solidFill>
                <a:schemeClr val="tx1"/>
              </a:solidFill>
            </a:endParaRPr>
          </a:p>
        </p:txBody>
      </p:sp>
      <p:sp>
        <p:nvSpPr>
          <p:cNvPr id="36" name="TextBox 35"/>
          <p:cNvSpPr txBox="1"/>
          <p:nvPr/>
        </p:nvSpPr>
        <p:spPr>
          <a:xfrm>
            <a:off x="2923456" y="2402198"/>
            <a:ext cx="2784323" cy="830997"/>
          </a:xfrm>
          <a:prstGeom prst="rect">
            <a:avLst/>
          </a:prstGeom>
        </p:spPr>
        <p:style>
          <a:lnRef idx="2">
            <a:schemeClr val="accent1"/>
          </a:lnRef>
          <a:fillRef idx="1">
            <a:schemeClr val="lt1"/>
          </a:fillRef>
          <a:effectRef idx="0">
            <a:schemeClr val="accent1"/>
          </a:effectRef>
          <a:fontRef idx="minor">
            <a:schemeClr val="dk1"/>
          </a:fontRef>
        </p:style>
        <p:txBody>
          <a:bodyPr wrap="square" rtlCol="1">
            <a:spAutoFit/>
          </a:bodyPr>
          <a:lstStyle/>
          <a:p>
            <a:pPr algn="ctr" rtl="1"/>
            <a:r>
              <a:rPr lang="fa-IR" sz="2400" b="1" dirty="0">
                <a:solidFill>
                  <a:schemeClr val="tx1"/>
                </a:solidFill>
              </a:rPr>
              <a:t>ازقرن 5بعد از ميلاد </a:t>
            </a:r>
          </a:p>
          <a:p>
            <a:pPr algn="ctr" rtl="1"/>
            <a:r>
              <a:rPr lang="fa-IR" sz="2400" b="1" dirty="0">
                <a:solidFill>
                  <a:schemeClr val="tx1"/>
                </a:solidFill>
              </a:rPr>
              <a:t>تا قرن 15</a:t>
            </a:r>
          </a:p>
        </p:txBody>
      </p:sp>
      <p:sp>
        <p:nvSpPr>
          <p:cNvPr id="37" name="TextBox 36"/>
          <p:cNvSpPr txBox="1"/>
          <p:nvPr/>
        </p:nvSpPr>
        <p:spPr>
          <a:xfrm>
            <a:off x="3045548" y="3489458"/>
            <a:ext cx="2435959"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1">
            <a:spAutoFit/>
          </a:bodyPr>
          <a:lstStyle/>
          <a:p>
            <a:pPr algn="l" rtl="1"/>
            <a:r>
              <a:rPr lang="fa-IR" sz="2400" b="1" dirty="0">
                <a:solidFill>
                  <a:schemeClr val="tx1"/>
                </a:solidFill>
              </a:rPr>
              <a:t>از قرن 15 تا قرن 18</a:t>
            </a:r>
          </a:p>
        </p:txBody>
      </p:sp>
      <p:sp>
        <p:nvSpPr>
          <p:cNvPr id="38" name="TextBox 37"/>
          <p:cNvSpPr txBox="1"/>
          <p:nvPr/>
        </p:nvSpPr>
        <p:spPr>
          <a:xfrm>
            <a:off x="2982194" y="4238036"/>
            <a:ext cx="2529675"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1">
            <a:spAutoFit/>
          </a:bodyPr>
          <a:lstStyle/>
          <a:p>
            <a:pPr algn="l" rtl="1"/>
            <a:r>
              <a:rPr lang="fa-IR" sz="2400" b="1" dirty="0">
                <a:solidFill>
                  <a:schemeClr val="tx1"/>
                </a:solidFill>
              </a:rPr>
              <a:t>از قرن 18 تا قرن 20</a:t>
            </a:r>
          </a:p>
        </p:txBody>
      </p:sp>
      <p:sp>
        <p:nvSpPr>
          <p:cNvPr id="39" name="TextBox 38"/>
          <p:cNvSpPr txBox="1"/>
          <p:nvPr/>
        </p:nvSpPr>
        <p:spPr>
          <a:xfrm>
            <a:off x="3618803" y="5809672"/>
            <a:ext cx="1140405"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1">
            <a:spAutoFit/>
          </a:bodyPr>
          <a:lstStyle/>
          <a:p>
            <a:pPr algn="r" rtl="1"/>
            <a:r>
              <a:rPr lang="fa-IR" sz="2400" b="1" dirty="0">
                <a:solidFill>
                  <a:schemeClr val="tx1"/>
                </a:solidFill>
              </a:rPr>
              <a:t>قرن 21</a:t>
            </a:r>
          </a:p>
        </p:txBody>
      </p:sp>
      <p:cxnSp>
        <p:nvCxnSpPr>
          <p:cNvPr id="41" name="Straight Arrow Connector 40"/>
          <p:cNvCxnSpPr>
            <a:stCxn id="6" idx="1"/>
            <a:endCxn id="27" idx="3"/>
          </p:cNvCxnSpPr>
          <p:nvPr/>
        </p:nvCxnSpPr>
        <p:spPr>
          <a:xfrm flipH="1">
            <a:off x="8930011" y="3296018"/>
            <a:ext cx="1585989" cy="27497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43" name="TextBox 42"/>
          <p:cNvSpPr txBox="1"/>
          <p:nvPr/>
        </p:nvSpPr>
        <p:spPr>
          <a:xfrm>
            <a:off x="6317718" y="4967600"/>
            <a:ext cx="2540855" cy="584775"/>
          </a:xfrm>
          <a:prstGeom prst="rect">
            <a:avLst/>
          </a:prstGeom>
        </p:spPr>
        <p:style>
          <a:lnRef idx="2">
            <a:schemeClr val="accent5"/>
          </a:lnRef>
          <a:fillRef idx="1">
            <a:schemeClr val="lt1"/>
          </a:fillRef>
          <a:effectRef idx="0">
            <a:schemeClr val="accent5"/>
          </a:effectRef>
          <a:fontRef idx="minor">
            <a:schemeClr val="dk1"/>
          </a:fontRef>
        </p:style>
        <p:txBody>
          <a:bodyPr wrap="square" rtlCol="1">
            <a:spAutoFit/>
          </a:bodyPr>
          <a:lstStyle/>
          <a:p>
            <a:pPr algn="r" rtl="1"/>
            <a:r>
              <a:rPr lang="fa-IR" sz="3200" b="1" dirty="0">
                <a:ln w="1905"/>
                <a:solidFill>
                  <a:schemeClr val="tx1"/>
                </a:solidFill>
                <a:effectLst>
                  <a:innerShdw blurRad="69850" dist="43180" dir="5400000">
                    <a:srgbClr val="000000">
                      <a:alpha val="65000"/>
                    </a:srgbClr>
                  </a:innerShdw>
                </a:effectLst>
              </a:rPr>
              <a:t>دوره مدرنیسم</a:t>
            </a:r>
          </a:p>
        </p:txBody>
      </p:sp>
      <p:sp>
        <p:nvSpPr>
          <p:cNvPr id="44" name="Down Arrow 43"/>
          <p:cNvSpPr/>
          <p:nvPr/>
        </p:nvSpPr>
        <p:spPr>
          <a:xfrm rot="5400000">
            <a:off x="5406615" y="4964917"/>
            <a:ext cx="298613" cy="487207"/>
          </a:xfrm>
          <a:prstGeom prst="downArrow">
            <a:avLst>
              <a:gd name="adj1" fmla="val 5000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fa-IR">
              <a:solidFill>
                <a:schemeClr val="tx1"/>
              </a:solidFill>
            </a:endParaRPr>
          </a:p>
        </p:txBody>
      </p:sp>
      <p:sp>
        <p:nvSpPr>
          <p:cNvPr id="42" name="TextBox 41"/>
          <p:cNvSpPr txBox="1"/>
          <p:nvPr/>
        </p:nvSpPr>
        <p:spPr>
          <a:xfrm>
            <a:off x="3585636" y="5030790"/>
            <a:ext cx="1221864"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1">
            <a:spAutoFit/>
          </a:bodyPr>
          <a:lstStyle/>
          <a:p>
            <a:pPr algn="l" rtl="1"/>
            <a:r>
              <a:rPr lang="fa-IR" sz="2400" b="1" dirty="0">
                <a:solidFill>
                  <a:schemeClr val="tx1"/>
                </a:solidFill>
              </a:rPr>
              <a:t> قرن 20</a:t>
            </a:r>
          </a:p>
        </p:txBody>
      </p:sp>
      <p:sp>
        <p:nvSpPr>
          <p:cNvPr id="5" name="Rectangle 4"/>
          <p:cNvSpPr/>
          <p:nvPr/>
        </p:nvSpPr>
        <p:spPr>
          <a:xfrm>
            <a:off x="240755" y="580272"/>
            <a:ext cx="2188420" cy="1015663"/>
          </a:xfrm>
          <a:prstGeom prst="rect">
            <a:avLst/>
          </a:prstGeom>
        </p:spPr>
        <p:style>
          <a:lnRef idx="2">
            <a:schemeClr val="accent1"/>
          </a:lnRef>
          <a:fillRef idx="1">
            <a:schemeClr val="lt1"/>
          </a:fillRef>
          <a:effectRef idx="0">
            <a:schemeClr val="accent1"/>
          </a:effectRef>
          <a:fontRef idx="minor">
            <a:schemeClr val="dk1"/>
          </a:fontRef>
        </p:style>
        <p:txBody>
          <a:bodyPr wrap="none" lIns="91440" tIns="45720" rIns="91440" bIns="45720">
            <a:spAutoFit/>
          </a:bodyPr>
          <a:lstStyle/>
          <a:p>
            <a:pPr algn="ctr" rtl="1"/>
            <a:r>
              <a:rPr lang="fa-IR" sz="2000" b="1" spc="50" dirty="0">
                <a:ln w="0"/>
                <a:solidFill>
                  <a:schemeClr val="tx1"/>
                </a:solidFill>
                <a:effectLst>
                  <a:innerShdw blurRad="63500" dist="50800" dir="13500000">
                    <a:srgbClr val="000000">
                      <a:alpha val="50000"/>
                    </a:srgbClr>
                  </a:innerShdw>
                </a:effectLst>
              </a:rPr>
              <a:t>حاکمیت فلسفه </a:t>
            </a:r>
            <a:r>
              <a:rPr lang="fa-IR" sz="2000" b="1" spc="50" dirty="0" smtClean="0">
                <a:ln w="0"/>
                <a:solidFill>
                  <a:schemeClr val="tx1"/>
                </a:solidFill>
                <a:effectLst>
                  <a:innerShdw blurRad="63500" dist="50800" dir="13500000">
                    <a:srgbClr val="000000">
                      <a:alpha val="50000"/>
                    </a:srgbClr>
                  </a:innerShdw>
                </a:effectLst>
              </a:rPr>
              <a:t>یونانی</a:t>
            </a:r>
          </a:p>
          <a:p>
            <a:pPr algn="ctr" rtl="1"/>
            <a:endParaRPr lang="fa-IR" sz="2000" b="1" spc="50" dirty="0">
              <a:ln w="0"/>
              <a:solidFill>
                <a:schemeClr val="tx1"/>
              </a:solidFill>
              <a:effectLst>
                <a:innerShdw blurRad="63500" dist="50800" dir="13500000">
                  <a:srgbClr val="000000">
                    <a:alpha val="50000"/>
                  </a:srgbClr>
                </a:innerShdw>
              </a:effectLst>
            </a:endParaRPr>
          </a:p>
          <a:p>
            <a:pPr algn="ctr" rtl="1"/>
            <a:r>
              <a:rPr lang="fa-IR" sz="2000" b="1" spc="50" dirty="0">
                <a:ln w="0"/>
                <a:solidFill>
                  <a:schemeClr val="tx1"/>
                </a:solidFill>
                <a:effectLst>
                  <a:innerShdw blurRad="63500" dist="50800" dir="13500000">
                    <a:srgbClr val="000000">
                      <a:alpha val="50000"/>
                    </a:srgbClr>
                  </a:innerShdw>
                </a:effectLst>
              </a:rPr>
              <a:t>دوران کلاسیک باستان</a:t>
            </a:r>
            <a:endParaRPr lang="en-US" sz="2000" b="1" spc="50" dirty="0">
              <a:ln w="0"/>
              <a:solidFill>
                <a:schemeClr val="tx1"/>
              </a:solidFill>
              <a:effectLst>
                <a:innerShdw blurRad="63500" dist="50800" dir="13500000">
                  <a:srgbClr val="000000">
                    <a:alpha val="50000"/>
                  </a:srgbClr>
                </a:innerShdw>
              </a:effectLst>
            </a:endParaRPr>
          </a:p>
        </p:txBody>
      </p:sp>
      <p:sp>
        <p:nvSpPr>
          <p:cNvPr id="7" name="Left Brace 6"/>
          <p:cNvSpPr/>
          <p:nvPr/>
        </p:nvSpPr>
        <p:spPr bwMode="auto">
          <a:xfrm>
            <a:off x="2499945" y="109044"/>
            <a:ext cx="352741" cy="1958711"/>
          </a:xfrm>
          <a:prstGeom prst="leftBrace">
            <a:avLst>
              <a:gd name="adj1" fmla="val 58111"/>
              <a:gd name="adj2" fmla="val 50000"/>
            </a:avLst>
          </a:prstGeom>
          <a:ln>
            <a:headEnd type="none" w="med" len="med"/>
            <a:tailEnd type="none" w="med" len="med"/>
          </a:ln>
        </p:spPr>
        <p:style>
          <a:lnRef idx="3">
            <a:schemeClr val="dk1"/>
          </a:lnRef>
          <a:fillRef idx="0">
            <a:schemeClr val="dk1"/>
          </a:fillRef>
          <a:effectRef idx="2">
            <a:schemeClr val="dk1"/>
          </a:effectRef>
          <a:fontRef idx="minor">
            <a:schemeClr val="tx1"/>
          </a:fontRef>
        </p:style>
        <p:txBody>
          <a:bodyPr vert="horz" wrap="square" lIns="91440" tIns="45720" rIns="91440" bIns="45720" numCol="1" rtlCol="1" anchor="t" anchorCtr="0" compatLnSpc="1">
            <a:prstTxWarp prst="textNoShape">
              <a:avLst/>
            </a:prstTxWarp>
          </a:bodyPr>
          <a:lstStyle/>
          <a:p>
            <a:pPr fontAlgn="base">
              <a:spcBef>
                <a:spcPct val="0"/>
              </a:spcBef>
              <a:spcAft>
                <a:spcPct val="0"/>
              </a:spcAft>
            </a:pPr>
            <a:endParaRPr lang="fa-IR">
              <a:latin typeface="Verdana" pitchFamily="34" charset="0"/>
              <a:cs typeface="Arial" charset="0"/>
            </a:endParaRPr>
          </a:p>
        </p:txBody>
      </p:sp>
      <p:sp>
        <p:nvSpPr>
          <p:cNvPr id="8" name="Rectangle 7"/>
          <p:cNvSpPr/>
          <p:nvPr/>
        </p:nvSpPr>
        <p:spPr>
          <a:xfrm>
            <a:off x="176583" y="4170299"/>
            <a:ext cx="2162719" cy="1200329"/>
          </a:xfrm>
          <a:prstGeom prst="rect">
            <a:avLst/>
          </a:prstGeom>
        </p:spPr>
        <p:style>
          <a:lnRef idx="2">
            <a:schemeClr val="accent1"/>
          </a:lnRef>
          <a:fillRef idx="1">
            <a:schemeClr val="lt1"/>
          </a:fillRef>
          <a:effectRef idx="0">
            <a:schemeClr val="accent1"/>
          </a:effectRef>
          <a:fontRef idx="minor">
            <a:schemeClr val="dk1"/>
          </a:fontRef>
        </p:style>
        <p:txBody>
          <a:bodyPr wrap="square" lIns="91440" tIns="45720" rIns="91440" bIns="45720">
            <a:spAutoFit/>
          </a:bodyPr>
          <a:lstStyle/>
          <a:p>
            <a:pPr algn="ctr" rtl="1"/>
            <a:r>
              <a:rPr lang="fa-IR" sz="2400" b="1" spc="50" dirty="0">
                <a:ln w="0"/>
                <a:solidFill>
                  <a:schemeClr val="tx1"/>
                </a:solidFill>
                <a:effectLst>
                  <a:innerShdw blurRad="63500" dist="50800" dir="13500000">
                    <a:srgbClr val="000000">
                      <a:alpha val="50000"/>
                    </a:srgbClr>
                  </a:innerShdw>
                </a:effectLst>
              </a:rPr>
              <a:t>دوره </a:t>
            </a:r>
            <a:r>
              <a:rPr lang="fa-IR" sz="2400" b="1" spc="50" dirty="0" smtClean="0">
                <a:ln w="0"/>
                <a:solidFill>
                  <a:schemeClr val="tx1"/>
                </a:solidFill>
                <a:effectLst>
                  <a:innerShdw blurRad="63500" dist="50800" dir="13500000">
                    <a:srgbClr val="000000">
                      <a:alpha val="50000"/>
                    </a:srgbClr>
                  </a:innerShdw>
                </a:effectLst>
              </a:rPr>
              <a:t>نوزایی</a:t>
            </a:r>
          </a:p>
          <a:p>
            <a:pPr algn="ctr" rtl="1"/>
            <a:endParaRPr lang="en-US" sz="2400" b="1" spc="50" dirty="0">
              <a:ln w="0"/>
              <a:solidFill>
                <a:schemeClr val="tx1"/>
              </a:solidFill>
              <a:effectLst>
                <a:innerShdw blurRad="63500" dist="50800" dir="13500000">
                  <a:srgbClr val="000000">
                    <a:alpha val="50000"/>
                  </a:srgbClr>
                </a:innerShdw>
              </a:effectLst>
            </a:endParaRPr>
          </a:p>
          <a:p>
            <a:pPr algn="ctr" rtl="1"/>
            <a:r>
              <a:rPr lang="fa-IR" sz="2400" b="1" spc="50" dirty="0">
                <a:ln w="0"/>
                <a:solidFill>
                  <a:schemeClr val="tx1"/>
                </a:solidFill>
                <a:effectLst>
                  <a:innerShdw blurRad="63500" dist="50800" dir="13500000">
                    <a:srgbClr val="000000">
                      <a:alpha val="50000"/>
                    </a:srgbClr>
                  </a:innerShdw>
                </a:effectLst>
              </a:rPr>
              <a:t>عصر نوگرایی</a:t>
            </a:r>
            <a:endParaRPr lang="en-US" sz="2400" b="1" spc="50" dirty="0">
              <a:ln w="0"/>
              <a:solidFill>
                <a:schemeClr val="tx1"/>
              </a:solidFill>
              <a:effectLst>
                <a:innerShdw blurRad="63500" dist="50800" dir="13500000">
                  <a:srgbClr val="000000">
                    <a:alpha val="50000"/>
                  </a:srgbClr>
                </a:innerShdw>
              </a:effectLst>
            </a:endParaRPr>
          </a:p>
        </p:txBody>
      </p:sp>
      <p:sp>
        <p:nvSpPr>
          <p:cNvPr id="47" name="Left Brace 46"/>
          <p:cNvSpPr/>
          <p:nvPr/>
        </p:nvSpPr>
        <p:spPr bwMode="auto">
          <a:xfrm>
            <a:off x="2404998" y="3386080"/>
            <a:ext cx="352741" cy="2768769"/>
          </a:xfrm>
          <a:prstGeom prst="leftBrace">
            <a:avLst>
              <a:gd name="adj1" fmla="val 58111"/>
              <a:gd name="adj2" fmla="val 50000"/>
            </a:avLst>
          </a:prstGeom>
          <a:ln>
            <a:headEnd type="none" w="med" len="med"/>
            <a:tailEnd type="none" w="med" len="med"/>
          </a:ln>
        </p:spPr>
        <p:style>
          <a:lnRef idx="3">
            <a:schemeClr val="dk1"/>
          </a:lnRef>
          <a:fillRef idx="0">
            <a:schemeClr val="dk1"/>
          </a:fillRef>
          <a:effectRef idx="2">
            <a:schemeClr val="dk1"/>
          </a:effectRef>
          <a:fontRef idx="minor">
            <a:schemeClr val="tx1"/>
          </a:fontRef>
        </p:style>
        <p:txBody>
          <a:bodyPr vert="horz" wrap="square" lIns="91440" tIns="45720" rIns="91440" bIns="45720" numCol="1" rtlCol="1" anchor="t" anchorCtr="0" compatLnSpc="1">
            <a:prstTxWarp prst="textNoShape">
              <a:avLst/>
            </a:prstTxWarp>
          </a:bodyPr>
          <a:lstStyle/>
          <a:p>
            <a:pPr fontAlgn="base">
              <a:spcBef>
                <a:spcPct val="0"/>
              </a:spcBef>
              <a:spcAft>
                <a:spcPct val="0"/>
              </a:spcAft>
            </a:pPr>
            <a:endParaRPr lang="fa-IR">
              <a:latin typeface="Verdana" pitchFamily="34" charset="0"/>
              <a:cs typeface="Arial" charset="0"/>
            </a:endParaRPr>
          </a:p>
        </p:txBody>
      </p:sp>
      <p:sp>
        <p:nvSpPr>
          <p:cNvPr id="48" name="TextBox 47"/>
          <p:cNvSpPr txBox="1"/>
          <p:nvPr/>
        </p:nvSpPr>
        <p:spPr>
          <a:xfrm>
            <a:off x="240755" y="2754151"/>
            <a:ext cx="1785950" cy="400110"/>
          </a:xfrm>
          <a:prstGeom prst="rect">
            <a:avLst/>
          </a:prstGeom>
        </p:spPr>
        <p:style>
          <a:lnRef idx="2">
            <a:schemeClr val="accent1"/>
          </a:lnRef>
          <a:fillRef idx="1">
            <a:schemeClr val="lt1"/>
          </a:fillRef>
          <a:effectRef idx="0">
            <a:schemeClr val="accent1"/>
          </a:effectRef>
          <a:fontRef idx="minor">
            <a:schemeClr val="dk1"/>
          </a:fontRef>
        </p:style>
        <p:txBody>
          <a:bodyPr wrap="square" rtlCol="1">
            <a:spAutoFit/>
          </a:bodyPr>
          <a:lstStyle/>
          <a:p>
            <a:pPr algn="r" rtl="1"/>
            <a:r>
              <a:rPr lang="fa-IR" sz="2000" b="1" dirty="0">
                <a:ln w="1905"/>
                <a:solidFill>
                  <a:schemeClr val="tx1"/>
                </a:solidFill>
                <a:effectLst>
                  <a:innerShdw blurRad="69850" dist="43180" dir="5400000">
                    <a:srgbClr val="000000">
                      <a:alpha val="65000"/>
                    </a:srgbClr>
                  </a:innerShdw>
                </a:effectLst>
              </a:rPr>
              <a:t>دوره قرون وسطي</a:t>
            </a:r>
          </a:p>
        </p:txBody>
      </p:sp>
    </p:spTree>
    <p:extLst>
      <p:ext uri="{BB962C8B-B14F-4D97-AF65-F5344CB8AC3E}">
        <p14:creationId xmlns:p14="http://schemas.microsoft.com/office/powerpoint/2010/main" val="1093983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598362" y="980729"/>
            <a:ext cx="4995277" cy="3847207"/>
          </a:xfrm>
          <a:prstGeom prst="rect">
            <a:avLst/>
          </a:prstGeom>
          <a:noFill/>
        </p:spPr>
        <p:txBody>
          <a:bodyPr wrap="none" lIns="91440" tIns="45720" rIns="91440" bIns="45720">
            <a:spAutoFit/>
          </a:bodyPr>
          <a:lstStyle/>
          <a:p>
            <a:pPr algn="ctr" rtl="1"/>
            <a:r>
              <a:rPr lang="fa-IR" sz="5400" b="1" dirty="0">
                <a:ln w="9525">
                  <a:solidFill>
                    <a:schemeClr val="bg1"/>
                  </a:solidFill>
                  <a:prstDash val="solid"/>
                </a:ln>
                <a:effectLst>
                  <a:outerShdw blurRad="12700" dist="38100" dir="2700000" algn="tl" rotWithShape="0">
                    <a:schemeClr val="bg1">
                      <a:lumMod val="50000"/>
                    </a:schemeClr>
                  </a:outerShdw>
                </a:effectLst>
              </a:rPr>
              <a:t>خدا شناسی</a:t>
            </a:r>
          </a:p>
          <a:p>
            <a:pPr algn="ctr" rtl="1"/>
            <a:r>
              <a:rPr lang="fa-IR" sz="5400" b="1" dirty="0">
                <a:ln w="9525">
                  <a:solidFill>
                    <a:schemeClr val="bg1"/>
                  </a:solidFill>
                  <a:prstDash val="solid"/>
                </a:ln>
                <a:effectLst>
                  <a:outerShdw blurRad="12700" dist="38100" dir="2700000" algn="tl" rotWithShape="0">
                    <a:schemeClr val="bg1">
                      <a:lumMod val="50000"/>
                    </a:schemeClr>
                  </a:outerShdw>
                </a:effectLst>
              </a:rPr>
              <a:t>هستی شناسی</a:t>
            </a:r>
          </a:p>
          <a:p>
            <a:pPr algn="ctr" rtl="1"/>
            <a:r>
              <a:rPr lang="fa-IR" sz="5400" b="1" dirty="0">
                <a:ln w="9525">
                  <a:solidFill>
                    <a:schemeClr val="bg1"/>
                  </a:solidFill>
                  <a:prstDash val="solid"/>
                </a:ln>
                <a:effectLst>
                  <a:outerShdw blurRad="12700" dist="38100" dir="2700000" algn="tl" rotWithShape="0">
                    <a:schemeClr val="bg1">
                      <a:lumMod val="50000"/>
                    </a:schemeClr>
                  </a:outerShdw>
                </a:effectLst>
              </a:rPr>
              <a:t>انسان شناسی</a:t>
            </a:r>
            <a:endParaRPr lang="en-US" sz="5400" b="1" dirty="0">
              <a:ln w="9525">
                <a:solidFill>
                  <a:schemeClr val="bg1"/>
                </a:solidFill>
                <a:prstDash val="solid"/>
              </a:ln>
              <a:effectLst>
                <a:outerShdw blurRad="12700" dist="38100" dir="2700000" algn="tl" rotWithShape="0">
                  <a:schemeClr val="bg1">
                    <a:lumMod val="50000"/>
                  </a:schemeClr>
                </a:outerShdw>
              </a:effectLst>
            </a:endParaRPr>
          </a:p>
          <a:p>
            <a:pPr algn="ctr" rtl="1"/>
            <a:r>
              <a:rPr lang="fa-IR" sz="5400" b="1" dirty="0">
                <a:ln w="9525">
                  <a:solidFill>
                    <a:schemeClr val="bg1"/>
                  </a:solidFill>
                  <a:prstDash val="solid"/>
                </a:ln>
                <a:effectLst>
                  <a:outerShdw blurRad="12700" dist="38100" dir="2700000" algn="tl" rotWithShape="0">
                    <a:schemeClr val="bg1">
                      <a:lumMod val="50000"/>
                    </a:schemeClr>
                  </a:outerShdw>
                </a:effectLst>
              </a:rPr>
              <a:t>رابطه بین فرد و خدا </a:t>
            </a:r>
          </a:p>
          <a:p>
            <a:pPr algn="ctr" rtl="1"/>
            <a:r>
              <a:rPr lang="fa-IR" sz="2400" b="1" dirty="0">
                <a:ln w="9525">
                  <a:solidFill>
                    <a:schemeClr val="bg1"/>
                  </a:solidFill>
                  <a:prstDash val="solid"/>
                </a:ln>
                <a:effectLst>
                  <a:outerShdw blurRad="12700" dist="38100" dir="2700000" algn="tl" rotWithShape="0">
                    <a:schemeClr val="bg1">
                      <a:lumMod val="50000"/>
                    </a:schemeClr>
                  </a:outerShdw>
                </a:effectLst>
              </a:rPr>
              <a:t>در اندیشه غرب</a:t>
            </a:r>
            <a:endParaRPr lang="en-US" sz="2400" b="1" dirty="0">
              <a:ln w="9525">
                <a:solidFill>
                  <a:schemeClr val="bg1"/>
                </a:solidFill>
                <a:prstDash val="solid"/>
              </a:ln>
              <a:effectLst>
                <a:outerShdw blurRad="12700" dist="38100" dir="2700000" algn="tl" rotWithShape="0">
                  <a:schemeClr val="bg1">
                    <a:lumMod val="50000"/>
                  </a:schemeClr>
                </a:outerShdw>
              </a:effectLst>
            </a:endParaRPr>
          </a:p>
        </p:txBody>
      </p:sp>
      <p:sp>
        <p:nvSpPr>
          <p:cNvPr id="2" name="TextBox 1"/>
          <p:cNvSpPr txBox="1"/>
          <p:nvPr/>
        </p:nvSpPr>
        <p:spPr>
          <a:xfrm>
            <a:off x="4908885" y="285885"/>
            <a:ext cx="7122694" cy="523220"/>
          </a:xfrm>
          <a:prstGeom prst="rect">
            <a:avLst/>
          </a:prstGeom>
          <a:noFill/>
        </p:spPr>
        <p:txBody>
          <a:bodyPr wrap="square" rtlCol="1">
            <a:spAutoFit/>
          </a:bodyPr>
          <a:lstStyle/>
          <a:p>
            <a:pPr algn="r" rtl="1"/>
            <a:r>
              <a:rPr lang="fa-IR" sz="2800" b="1" dirty="0">
                <a:solidFill>
                  <a:schemeClr val="tx2">
                    <a:lumMod val="10000"/>
                  </a:schemeClr>
                </a:solidFill>
              </a:rPr>
              <a:t>مبانی متفاوت علوم انسانی در اندیشه غرب با اسلام در:</a:t>
            </a:r>
          </a:p>
        </p:txBody>
      </p:sp>
    </p:spTree>
    <p:extLst>
      <p:ext uri="{BB962C8B-B14F-4D97-AF65-F5344CB8AC3E}">
        <p14:creationId xmlns:p14="http://schemas.microsoft.com/office/powerpoint/2010/main" val="37726773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24853" y="836712"/>
            <a:ext cx="11333747" cy="5386090"/>
          </a:xfrm>
          <a:prstGeom prst="rect">
            <a:avLst/>
          </a:prstGeom>
        </p:spPr>
        <p:style>
          <a:lnRef idx="2">
            <a:schemeClr val="accent1"/>
          </a:lnRef>
          <a:fillRef idx="1">
            <a:schemeClr val="lt1"/>
          </a:fillRef>
          <a:effectRef idx="0">
            <a:schemeClr val="accent1"/>
          </a:effectRef>
          <a:fontRef idx="minor">
            <a:schemeClr val="dk1"/>
          </a:fontRef>
        </p:style>
        <p:txBody>
          <a:bodyPr wrap="square" lIns="91440" tIns="45720" rIns="91440" bIns="45720">
            <a:spAutoFit/>
          </a:bodyPr>
          <a:lstStyle/>
          <a:p>
            <a:pPr algn="justLow" rtl="1"/>
            <a:r>
              <a:rPr lang="fa-IR" sz="4400" b="1" dirty="0">
                <a:ln w="10541" cmpd="sng">
                  <a:solidFill>
                    <a:schemeClr val="accent1">
                      <a:shade val="88000"/>
                      <a:satMod val="110000"/>
                    </a:schemeClr>
                  </a:solidFill>
                  <a:prstDash val="solid"/>
                </a:ln>
                <a:solidFill>
                  <a:srgbClr val="FF0000"/>
                </a:solidFill>
              </a:rPr>
              <a:t>در دوره قرون وسطي كليسا بر تمام شؤون جامعه حاكم بود.</a:t>
            </a:r>
          </a:p>
          <a:p>
            <a:pPr algn="justLow" rtl="1"/>
            <a:r>
              <a:rPr lang="fa-IR" sz="4400" b="1" dirty="0">
                <a:ln w="10541" cmpd="sng">
                  <a:solidFill>
                    <a:schemeClr val="accent1">
                      <a:shade val="88000"/>
                      <a:satMod val="110000"/>
                    </a:schemeClr>
                  </a:solidFill>
                  <a:prstDash val="solid"/>
                </a:ln>
                <a:solidFill>
                  <a:srgbClr val="FF0000"/>
                </a:solidFill>
              </a:rPr>
              <a:t>كشيش ها با بي منطقي تمام برجامعه حكومت ميكردند</a:t>
            </a:r>
          </a:p>
          <a:p>
            <a:pPr algn="justLow" rtl="1"/>
            <a:r>
              <a:rPr lang="fa-IR" sz="4400" b="1" dirty="0">
                <a:ln w="10541" cmpd="sng">
                  <a:solidFill>
                    <a:schemeClr val="accent1">
                      <a:shade val="88000"/>
                      <a:satMod val="110000"/>
                    </a:schemeClr>
                  </a:solidFill>
                  <a:prstDash val="solid"/>
                </a:ln>
                <a:solidFill>
                  <a:srgbClr val="FF0000"/>
                </a:solidFill>
              </a:rPr>
              <a:t>کلیسا از خدا  یک تصویر انسانی ساخت</a:t>
            </a:r>
          </a:p>
          <a:p>
            <a:pPr algn="justLow" rtl="1"/>
            <a:r>
              <a:rPr lang="fa-IR" sz="4400" b="1" dirty="0">
                <a:ln w="10541" cmpd="sng">
                  <a:solidFill>
                    <a:schemeClr val="accent1">
                      <a:shade val="88000"/>
                      <a:satMod val="110000"/>
                    </a:schemeClr>
                  </a:solidFill>
                  <a:prstDash val="solid"/>
                </a:ln>
                <a:solidFill>
                  <a:srgbClr val="FF0000"/>
                </a:solidFill>
              </a:rPr>
              <a:t>کلیسا به جای هدایت و محبت ، پیام آور خشونت </a:t>
            </a:r>
            <a:r>
              <a:rPr lang="fa-IR" sz="3200" b="1" dirty="0">
                <a:ln w="10541" cmpd="sng">
                  <a:solidFill>
                    <a:schemeClr val="accent1">
                      <a:shade val="88000"/>
                      <a:satMod val="110000"/>
                    </a:schemeClr>
                  </a:solidFill>
                  <a:prstDash val="solid"/>
                </a:ln>
                <a:solidFill>
                  <a:srgbClr val="FF0000"/>
                </a:solidFill>
              </a:rPr>
              <a:t>شد. </a:t>
            </a:r>
            <a:endParaRPr lang="fa-IR" sz="3200" b="1" dirty="0" smtClean="0">
              <a:ln w="10541" cmpd="sng">
                <a:solidFill>
                  <a:schemeClr val="accent1">
                    <a:shade val="88000"/>
                    <a:satMod val="110000"/>
                  </a:schemeClr>
                </a:solidFill>
                <a:prstDash val="solid"/>
              </a:ln>
              <a:solidFill>
                <a:srgbClr val="FF0000"/>
              </a:solidFill>
            </a:endParaRPr>
          </a:p>
          <a:p>
            <a:pPr algn="justLow" rtl="1"/>
            <a:endParaRPr lang="fa-IR" sz="3200" b="1" dirty="0">
              <a:ln w="10541" cmpd="sng">
                <a:solidFill>
                  <a:schemeClr val="accent1">
                    <a:shade val="88000"/>
                    <a:satMod val="110000"/>
                  </a:schemeClr>
                </a:solidFill>
                <a:prstDash val="solid"/>
              </a:ln>
              <a:solidFill>
                <a:srgbClr val="FF0000"/>
              </a:solidFill>
            </a:endParaRPr>
          </a:p>
          <a:p>
            <a:pPr algn="justLow" rtl="1"/>
            <a:endParaRPr lang="fa-IR" sz="3200" b="1" dirty="0" smtClean="0">
              <a:ln w="10541" cmpd="sng">
                <a:solidFill>
                  <a:schemeClr val="accent1">
                    <a:shade val="88000"/>
                    <a:satMod val="110000"/>
                  </a:schemeClr>
                </a:solidFill>
                <a:prstDash val="solid"/>
              </a:ln>
              <a:solidFill>
                <a:srgbClr val="FF0000"/>
              </a:solidFill>
            </a:endParaRPr>
          </a:p>
          <a:p>
            <a:pPr algn="justLow" rtl="1"/>
            <a:endParaRPr lang="fa-IR" sz="3200" b="1" dirty="0">
              <a:ln w="10541" cmpd="sng">
                <a:solidFill>
                  <a:schemeClr val="accent1">
                    <a:shade val="88000"/>
                    <a:satMod val="110000"/>
                  </a:schemeClr>
                </a:solidFill>
                <a:prstDash val="solid"/>
              </a:ln>
              <a:solidFill>
                <a:srgbClr val="FF0000"/>
              </a:solidFill>
            </a:endParaRPr>
          </a:p>
          <a:p>
            <a:pPr algn="justLow" rtl="1"/>
            <a:r>
              <a:rPr lang="fa-IR" sz="3600" b="1" dirty="0" smtClean="0"/>
              <a:t>مسیحیت </a:t>
            </a:r>
            <a:r>
              <a:rPr lang="fa-IR" sz="3600" b="1" dirty="0"/>
              <a:t>نوعی اقتدار همه گیر داشت و حوزه سیاست ،اقتصاد،جامعه،فرهنگ و افراد را تحت نظارت و کنترل دقیق خود داشت.</a:t>
            </a:r>
            <a:endParaRPr lang="en-US" sz="3600" b="1" dirty="0">
              <a:ln w="10541" cmpd="sng">
                <a:solidFill>
                  <a:schemeClr val="accent1">
                    <a:shade val="88000"/>
                    <a:satMod val="110000"/>
                  </a:schemeClr>
                </a:solidFill>
                <a:prstDash val="solid"/>
              </a:ln>
              <a:solidFill>
                <a:srgbClr val="FF0000"/>
              </a:solidFill>
            </a:endParaRPr>
          </a:p>
        </p:txBody>
      </p:sp>
      <p:sp>
        <p:nvSpPr>
          <p:cNvPr id="6" name="Footer Placeholder 5"/>
          <p:cNvSpPr>
            <a:spLocks noGrp="1"/>
          </p:cNvSpPr>
          <p:nvPr>
            <p:ph type="ftr" sz="quarter" idx="11"/>
          </p:nvPr>
        </p:nvSpPr>
        <p:spPr>
          <a:xfrm>
            <a:off x="1055440" y="6560749"/>
            <a:ext cx="2895600" cy="457200"/>
          </a:xfrm>
        </p:spPr>
        <p:txBody>
          <a:bodyPr/>
          <a:lstStyle/>
          <a:p>
            <a:r>
              <a:rPr lang="fa-IR" dirty="0" smtClean="0"/>
              <a:t>تهیه و تنظیم : سعید تشکری زاده</a:t>
            </a:r>
            <a:endParaRPr lang="fa-IR" dirty="0"/>
          </a:p>
        </p:txBody>
      </p:sp>
      <p:sp>
        <p:nvSpPr>
          <p:cNvPr id="2" name="Rectangle 1"/>
          <p:cNvSpPr/>
          <p:nvPr/>
        </p:nvSpPr>
        <p:spPr>
          <a:xfrm>
            <a:off x="7651046" y="44624"/>
            <a:ext cx="2494359" cy="707886"/>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fa-IR" sz="4000" b="1" dirty="0">
                <a:ln w="10541" cmpd="sng">
                  <a:solidFill>
                    <a:schemeClr val="accent1">
                      <a:shade val="88000"/>
                      <a:satMod val="110000"/>
                    </a:schemeClr>
                  </a:solidFill>
                  <a:prstDash val="solid"/>
                </a:ln>
                <a:solidFill>
                  <a:srgbClr val="FF0000"/>
                </a:solidFill>
              </a:rPr>
              <a:t>قرون وسطي</a:t>
            </a:r>
            <a:endParaRPr lang="fa-IR" sz="4000" dirty="0">
              <a:solidFill>
                <a:srgbClr val="FF0000"/>
              </a:solidFill>
            </a:endParaRPr>
          </a:p>
        </p:txBody>
      </p:sp>
    </p:spTree>
    <p:extLst>
      <p:ext uri="{BB962C8B-B14F-4D97-AF65-F5344CB8AC3E}">
        <p14:creationId xmlns:p14="http://schemas.microsoft.com/office/powerpoint/2010/main" val="3961844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fa-IR" smtClean="0"/>
              <a:t>تهیه و تنظیم : سعید تشکری زاده</a:t>
            </a:r>
            <a:endParaRPr lang="en-US"/>
          </a:p>
        </p:txBody>
      </p:sp>
      <p:sp>
        <p:nvSpPr>
          <p:cNvPr id="2" name="Rectangle 1"/>
          <p:cNvSpPr/>
          <p:nvPr/>
        </p:nvSpPr>
        <p:spPr>
          <a:xfrm>
            <a:off x="6744073" y="332656"/>
            <a:ext cx="3345789" cy="923330"/>
          </a:xfrm>
          <a:prstGeom prst="rect">
            <a:avLst/>
          </a:prstGeom>
          <a:noFill/>
        </p:spPr>
        <p:txBody>
          <a:bodyPr wrap="none" lIns="91440" tIns="45720" rIns="91440" bIns="45720">
            <a:spAutoFit/>
          </a:bodyPr>
          <a:lstStyle/>
          <a:p>
            <a:pPr algn="ctr"/>
            <a:r>
              <a:rPr lang="fa-IR" sz="54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دوره رنسانس</a:t>
            </a:r>
            <a:endParaRPr lang="en-US" sz="54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3" name="Rectangle 2"/>
          <p:cNvSpPr/>
          <p:nvPr/>
        </p:nvSpPr>
        <p:spPr>
          <a:xfrm>
            <a:off x="5663952" y="2996952"/>
            <a:ext cx="4719562" cy="923330"/>
          </a:xfrm>
          <a:prstGeom prst="rect">
            <a:avLst/>
          </a:prstGeom>
          <a:noFill/>
        </p:spPr>
        <p:txBody>
          <a:bodyPr wrap="none" lIns="91440" tIns="45720" rIns="91440" bIns="45720">
            <a:spAutoFit/>
          </a:bodyPr>
          <a:lstStyle/>
          <a:p>
            <a:pPr algn="ctr"/>
            <a:r>
              <a:rPr lang="fa-IR" sz="5400" b="1" dirty="0">
                <a:ln w="6600">
                  <a:solidFill>
                    <a:schemeClr val="accent2"/>
                  </a:solidFill>
                  <a:prstDash val="solid"/>
                </a:ln>
                <a:solidFill>
                  <a:schemeClr val="tx2">
                    <a:lumMod val="10000"/>
                  </a:schemeClr>
                </a:solidFill>
                <a:effectLst>
                  <a:outerShdw dist="38100" dir="2700000" algn="tl" rotWithShape="0">
                    <a:schemeClr val="accent2"/>
                  </a:outerShdw>
                </a:effectLst>
              </a:rPr>
              <a:t>دو ریشه تمدن غرب</a:t>
            </a:r>
            <a:endParaRPr lang="en-US" sz="5400" b="1" dirty="0">
              <a:ln w="6600">
                <a:solidFill>
                  <a:schemeClr val="accent2"/>
                </a:solidFill>
                <a:prstDash val="solid"/>
              </a:ln>
              <a:solidFill>
                <a:schemeClr val="tx2">
                  <a:lumMod val="10000"/>
                </a:schemeClr>
              </a:solidFill>
              <a:effectLst>
                <a:outerShdw dist="38100" dir="2700000" algn="tl" rotWithShape="0">
                  <a:schemeClr val="accent2"/>
                </a:outerShdw>
              </a:effectLst>
            </a:endParaRPr>
          </a:p>
        </p:txBody>
      </p:sp>
      <p:sp>
        <p:nvSpPr>
          <p:cNvPr id="5" name="Right Brace 4"/>
          <p:cNvSpPr/>
          <p:nvPr/>
        </p:nvSpPr>
        <p:spPr bwMode="auto">
          <a:xfrm>
            <a:off x="5159896" y="2276872"/>
            <a:ext cx="504056" cy="2520280"/>
          </a:xfrm>
          <a:prstGeom prst="rightBrace">
            <a:avLst>
              <a:gd name="adj1" fmla="val 97760"/>
              <a:gd name="adj2" fmla="val 50000"/>
            </a:avLst>
          </a:prstGeom>
          <a:ln>
            <a:headEnd type="none" w="med" len="med"/>
            <a:tailEnd type="none" w="med" len="med"/>
          </a:ln>
        </p:spPr>
        <p:style>
          <a:lnRef idx="3">
            <a:schemeClr val="accent2"/>
          </a:lnRef>
          <a:fillRef idx="0">
            <a:schemeClr val="accent2"/>
          </a:fillRef>
          <a:effectRef idx="2">
            <a:schemeClr val="accent2"/>
          </a:effectRef>
          <a:fontRef idx="minor">
            <a:schemeClr val="tx1"/>
          </a:fontRef>
        </p:style>
        <p:txBody>
          <a:bodyPr vert="horz" wrap="square" lIns="91440" tIns="45720" rIns="91440" bIns="45720" numCol="1" rtlCol="1" anchor="t" anchorCtr="0" compatLnSpc="1">
            <a:prstTxWarp prst="textNoShape">
              <a:avLst/>
            </a:prstTxWarp>
          </a:bodyPr>
          <a:lstStyle/>
          <a:p>
            <a:pPr fontAlgn="base">
              <a:spcBef>
                <a:spcPct val="0"/>
              </a:spcBef>
              <a:spcAft>
                <a:spcPct val="0"/>
              </a:spcAft>
            </a:pPr>
            <a:endParaRPr lang="fa-IR">
              <a:latin typeface="Verdana" pitchFamily="34" charset="0"/>
              <a:cs typeface="Arial" charset="0"/>
            </a:endParaRPr>
          </a:p>
        </p:txBody>
      </p:sp>
      <p:sp>
        <p:nvSpPr>
          <p:cNvPr id="6" name="Rectangle 5"/>
          <p:cNvSpPr/>
          <p:nvPr/>
        </p:nvSpPr>
        <p:spPr>
          <a:xfrm>
            <a:off x="1775520" y="2348880"/>
            <a:ext cx="3525324" cy="523220"/>
          </a:xfrm>
          <a:prstGeom prst="rect">
            <a:avLst/>
          </a:prstGeom>
        </p:spPr>
        <p:txBody>
          <a:bodyPr wrap="none">
            <a:spAutoFit/>
          </a:bodyPr>
          <a:lstStyle/>
          <a:p>
            <a:r>
              <a:rPr lang="fa-IR" sz="2800" dirty="0">
                <a:solidFill>
                  <a:schemeClr val="tx2">
                    <a:lumMod val="10000"/>
                  </a:schemeClr>
                </a:solidFill>
              </a:rPr>
              <a:t>تمدن‌هاي‌ يونان‌ و روم‌ باستان‌</a:t>
            </a:r>
          </a:p>
        </p:txBody>
      </p:sp>
      <p:sp>
        <p:nvSpPr>
          <p:cNvPr id="7" name="Rectangle 6"/>
          <p:cNvSpPr/>
          <p:nvPr/>
        </p:nvSpPr>
        <p:spPr>
          <a:xfrm>
            <a:off x="2135561" y="4077072"/>
            <a:ext cx="3199915" cy="523220"/>
          </a:xfrm>
          <a:prstGeom prst="rect">
            <a:avLst/>
          </a:prstGeom>
        </p:spPr>
        <p:txBody>
          <a:bodyPr wrap="none">
            <a:spAutoFit/>
          </a:bodyPr>
          <a:lstStyle/>
          <a:p>
            <a:r>
              <a:rPr lang="fa-IR" sz="2800" dirty="0">
                <a:solidFill>
                  <a:schemeClr val="tx2">
                    <a:lumMod val="10000"/>
                  </a:schemeClr>
                </a:solidFill>
              </a:rPr>
              <a:t>مذاهب‌ يهوديت‌ و مسيحيت‌</a:t>
            </a:r>
          </a:p>
        </p:txBody>
      </p:sp>
    </p:spTree>
    <p:extLst>
      <p:ext uri="{BB962C8B-B14F-4D97-AF65-F5344CB8AC3E}">
        <p14:creationId xmlns:p14="http://schemas.microsoft.com/office/powerpoint/2010/main" val="38033508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05327" y="642919"/>
            <a:ext cx="11417968" cy="3785652"/>
          </a:xfrm>
          <a:prstGeom prst="rect">
            <a:avLst/>
          </a:prstGeom>
        </p:spPr>
        <p:style>
          <a:lnRef idx="2">
            <a:schemeClr val="accent1"/>
          </a:lnRef>
          <a:fillRef idx="1">
            <a:schemeClr val="lt1"/>
          </a:fillRef>
          <a:effectRef idx="0">
            <a:schemeClr val="accent1"/>
          </a:effectRef>
          <a:fontRef idx="minor">
            <a:schemeClr val="dk1"/>
          </a:fontRef>
        </p:style>
        <p:txBody>
          <a:bodyPr wrap="square" lIns="91440" tIns="45720" rIns="91440" bIns="45720">
            <a:spAutoFit/>
          </a:bodyPr>
          <a:lstStyle/>
          <a:p>
            <a:pPr algn="justLow" rtl="1"/>
            <a:r>
              <a:rPr lang="fa-IR" sz="4800" b="1" dirty="0">
                <a:ln w="10541" cmpd="sng">
                  <a:solidFill>
                    <a:schemeClr val="accent1">
                      <a:shade val="88000"/>
                      <a:satMod val="110000"/>
                    </a:schemeClr>
                  </a:solidFill>
                  <a:prstDash val="solid"/>
                </a:ln>
                <a:solidFill>
                  <a:schemeClr val="tx2">
                    <a:lumMod val="10000"/>
                  </a:schemeClr>
                </a:solidFill>
              </a:rPr>
              <a:t>دوره ی مدرن:</a:t>
            </a:r>
          </a:p>
          <a:p>
            <a:pPr algn="justLow" rtl="1"/>
            <a:r>
              <a:rPr lang="fa-IR" sz="4800" b="1" dirty="0">
                <a:ln w="10541" cmpd="sng">
                  <a:solidFill>
                    <a:schemeClr val="accent1">
                      <a:shade val="88000"/>
                      <a:satMod val="110000"/>
                    </a:schemeClr>
                  </a:solidFill>
                  <a:prstDash val="solid"/>
                </a:ln>
                <a:solidFill>
                  <a:schemeClr val="tx2">
                    <a:lumMod val="10000"/>
                  </a:schemeClr>
                </a:solidFill>
              </a:rPr>
              <a:t>دوران مدرن در واقع دوره ی نقد سنت است. </a:t>
            </a:r>
          </a:p>
          <a:p>
            <a:pPr algn="justLow" rtl="1"/>
            <a:r>
              <a:rPr lang="fa-IR" sz="4800" b="1" dirty="0">
                <a:ln w="10541" cmpd="sng">
                  <a:solidFill>
                    <a:schemeClr val="accent1">
                      <a:shade val="88000"/>
                      <a:satMod val="110000"/>
                    </a:schemeClr>
                  </a:solidFill>
                  <a:prstDash val="solid"/>
                </a:ln>
                <a:solidFill>
                  <a:schemeClr val="tx2">
                    <a:lumMod val="10000"/>
                  </a:schemeClr>
                </a:solidFill>
              </a:rPr>
              <a:t>دراین دوره، عنصر فردیت رشد یافته </a:t>
            </a:r>
            <a:r>
              <a:rPr lang="fa-IR" sz="4800" b="1" dirty="0" smtClean="0">
                <a:ln w="10541" cmpd="sng">
                  <a:solidFill>
                    <a:schemeClr val="accent1">
                      <a:shade val="88000"/>
                      <a:satMod val="110000"/>
                    </a:schemeClr>
                  </a:solidFill>
                  <a:prstDash val="solid"/>
                </a:ln>
                <a:solidFill>
                  <a:schemeClr val="tx2">
                    <a:lumMod val="10000"/>
                  </a:schemeClr>
                </a:solidFill>
              </a:rPr>
              <a:t>و </a:t>
            </a:r>
            <a:r>
              <a:rPr lang="fa-IR" sz="4800" b="1" dirty="0" smtClean="0">
                <a:ln w="10541" cmpd="sng">
                  <a:solidFill>
                    <a:schemeClr val="accent1">
                      <a:shade val="88000"/>
                      <a:satMod val="110000"/>
                    </a:schemeClr>
                  </a:solidFill>
                  <a:prstDash val="solid"/>
                </a:ln>
                <a:solidFill>
                  <a:srgbClr val="FF0000"/>
                </a:solidFill>
              </a:rPr>
              <a:t>فرد</a:t>
            </a:r>
            <a:r>
              <a:rPr lang="fa-IR" sz="4800" b="1" dirty="0" smtClean="0">
                <a:ln w="10541" cmpd="sng">
                  <a:solidFill>
                    <a:schemeClr val="accent1">
                      <a:shade val="88000"/>
                      <a:satMod val="110000"/>
                    </a:schemeClr>
                  </a:solidFill>
                  <a:prstDash val="solid"/>
                </a:ln>
                <a:solidFill>
                  <a:schemeClr val="tx2">
                    <a:lumMod val="10000"/>
                  </a:schemeClr>
                </a:solidFill>
              </a:rPr>
              <a:t> </a:t>
            </a:r>
            <a:r>
              <a:rPr lang="fa-IR" sz="4800" b="1" dirty="0">
                <a:ln w="10541" cmpd="sng">
                  <a:solidFill>
                    <a:schemeClr val="accent1">
                      <a:shade val="88000"/>
                      <a:satMod val="110000"/>
                    </a:schemeClr>
                  </a:solidFill>
                  <a:prstDash val="solid"/>
                </a:ln>
                <a:solidFill>
                  <a:schemeClr val="tx2">
                    <a:lumMod val="10000"/>
                  </a:schemeClr>
                </a:solidFill>
              </a:rPr>
              <a:t>به گونه ی آزاد </a:t>
            </a:r>
            <a:r>
              <a:rPr lang="fa-IR" sz="4800" b="1" dirty="0" smtClean="0">
                <a:ln w="10541" cmpd="sng">
                  <a:solidFill>
                    <a:schemeClr val="accent1">
                      <a:shade val="88000"/>
                      <a:satMod val="110000"/>
                    </a:schemeClr>
                  </a:solidFill>
                  <a:prstDash val="solid"/>
                </a:ln>
                <a:solidFill>
                  <a:schemeClr val="tx2">
                    <a:lumMod val="10000"/>
                  </a:schemeClr>
                </a:solidFill>
              </a:rPr>
              <a:t>و بر </a:t>
            </a:r>
            <a:r>
              <a:rPr lang="fa-IR" sz="4800" b="1" dirty="0">
                <a:ln w="10541" cmpd="sng">
                  <a:solidFill>
                    <a:schemeClr val="accent1">
                      <a:shade val="88000"/>
                      <a:satMod val="110000"/>
                    </a:schemeClr>
                  </a:solidFill>
                  <a:prstDash val="solid"/>
                </a:ln>
                <a:solidFill>
                  <a:schemeClr val="tx2">
                    <a:lumMod val="10000"/>
                  </a:schemeClr>
                </a:solidFill>
              </a:rPr>
              <a:t>بنیاد اندیشه ی دکارتی، خودش را </a:t>
            </a:r>
            <a:r>
              <a:rPr lang="fa-IR" sz="4800" b="1" dirty="0">
                <a:ln w="10541" cmpd="sng">
                  <a:solidFill>
                    <a:schemeClr val="accent1">
                      <a:shade val="88000"/>
                      <a:satMod val="110000"/>
                    </a:schemeClr>
                  </a:solidFill>
                  <a:prstDash val="solid"/>
                </a:ln>
                <a:solidFill>
                  <a:srgbClr val="FF0000"/>
                </a:solidFill>
              </a:rPr>
              <a:t>مالک طبیعت</a:t>
            </a:r>
            <a:r>
              <a:rPr lang="fa-IR" sz="4800" b="1" dirty="0">
                <a:ln w="10541" cmpd="sng">
                  <a:solidFill>
                    <a:schemeClr val="accent1">
                      <a:shade val="88000"/>
                      <a:satMod val="110000"/>
                    </a:schemeClr>
                  </a:solidFill>
                  <a:prstDash val="solid"/>
                </a:ln>
                <a:solidFill>
                  <a:schemeClr val="tx2">
                    <a:lumMod val="10000"/>
                  </a:schemeClr>
                </a:solidFill>
              </a:rPr>
              <a:t> می داند وبه مفهوم </a:t>
            </a:r>
            <a:r>
              <a:rPr lang="fa-IR" sz="4800" b="1" dirty="0">
                <a:ln w="10541" cmpd="sng">
                  <a:solidFill>
                    <a:schemeClr val="accent1">
                      <a:shade val="88000"/>
                      <a:satMod val="110000"/>
                    </a:schemeClr>
                  </a:solidFill>
                  <a:prstDash val="solid"/>
                </a:ln>
                <a:solidFill>
                  <a:srgbClr val="FF0000"/>
                </a:solidFill>
              </a:rPr>
              <a:t>توسعه</a:t>
            </a:r>
            <a:r>
              <a:rPr lang="fa-IR" sz="4800" b="1" dirty="0">
                <a:ln w="10541" cmpd="sng">
                  <a:solidFill>
                    <a:schemeClr val="accent1">
                      <a:shade val="88000"/>
                      <a:satMod val="110000"/>
                    </a:schemeClr>
                  </a:solidFill>
                  <a:prstDash val="solid"/>
                </a:ln>
                <a:solidFill>
                  <a:schemeClr val="tx2">
                    <a:lumMod val="10000"/>
                  </a:schemeClr>
                </a:solidFill>
              </a:rPr>
              <a:t> ارزش می دهد.</a:t>
            </a:r>
            <a:endParaRPr lang="en-US" sz="4800" b="1" dirty="0">
              <a:ln w="10541" cmpd="sng">
                <a:solidFill>
                  <a:schemeClr val="accent1">
                    <a:shade val="88000"/>
                    <a:satMod val="110000"/>
                  </a:schemeClr>
                </a:solidFill>
                <a:prstDash val="solid"/>
              </a:ln>
              <a:solidFill>
                <a:schemeClr val="tx2">
                  <a:lumMod val="10000"/>
                </a:schemeClr>
              </a:solidFill>
            </a:endParaRPr>
          </a:p>
        </p:txBody>
      </p:sp>
      <p:sp>
        <p:nvSpPr>
          <p:cNvPr id="6" name="Footer Placeholder 5"/>
          <p:cNvSpPr>
            <a:spLocks noGrp="1"/>
          </p:cNvSpPr>
          <p:nvPr>
            <p:ph type="ftr" sz="quarter" idx="11"/>
          </p:nvPr>
        </p:nvSpPr>
        <p:spPr/>
        <p:txBody>
          <a:bodyPr/>
          <a:lstStyle/>
          <a:p>
            <a:r>
              <a:rPr lang="fa-IR" smtClean="0"/>
              <a:t>تهیه و تنظیم : سعید تشکری زاده</a:t>
            </a:r>
            <a:endParaRPr lang="fa-IR"/>
          </a:p>
        </p:txBody>
      </p:sp>
    </p:spTree>
    <p:extLst>
      <p:ext uri="{BB962C8B-B14F-4D97-AF65-F5344CB8AC3E}">
        <p14:creationId xmlns:p14="http://schemas.microsoft.com/office/powerpoint/2010/main" val="36065749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a:xfrm>
            <a:off x="1238216" y="6492900"/>
            <a:ext cx="2252658" cy="365125"/>
          </a:xfrm>
        </p:spPr>
        <p:txBody>
          <a:bodyPr/>
          <a:lstStyle/>
          <a:p>
            <a:pPr rtl="1"/>
            <a:r>
              <a:rPr lang="fa-IR" dirty="0" smtClean="0"/>
              <a:t>تهیه و تنظیم : سعید تشکری زاده</a:t>
            </a:r>
            <a:endParaRPr lang="fa-IR" dirty="0"/>
          </a:p>
        </p:txBody>
      </p:sp>
      <p:sp>
        <p:nvSpPr>
          <p:cNvPr id="7" name="TextBox 6"/>
          <p:cNvSpPr txBox="1"/>
          <p:nvPr/>
        </p:nvSpPr>
        <p:spPr>
          <a:xfrm>
            <a:off x="9735834" y="2657548"/>
            <a:ext cx="2214546" cy="95410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rtl="1"/>
            <a:r>
              <a:rPr lang="ar-SA" sz="2800" b="1" dirty="0">
                <a:solidFill>
                  <a:srgbClr val="FF0000"/>
                </a:solidFill>
              </a:rPr>
              <a:t>ویژگی های </a:t>
            </a:r>
            <a:endParaRPr lang="fa-IR" sz="2800" b="1" dirty="0">
              <a:solidFill>
                <a:srgbClr val="FF0000"/>
              </a:solidFill>
            </a:endParaRPr>
          </a:p>
          <a:p>
            <a:pPr algn="ctr" rtl="1"/>
            <a:r>
              <a:rPr lang="ar-SA" sz="2800" b="1" dirty="0">
                <a:solidFill>
                  <a:srgbClr val="FF0000"/>
                </a:solidFill>
              </a:rPr>
              <a:t>دوران مدرن </a:t>
            </a:r>
            <a:endParaRPr lang="en-US" sz="2800" b="1" dirty="0">
              <a:solidFill>
                <a:srgbClr val="FF0000"/>
              </a:solidFill>
            </a:endParaRPr>
          </a:p>
        </p:txBody>
      </p:sp>
      <p:sp>
        <p:nvSpPr>
          <p:cNvPr id="8" name="TextBox 7"/>
          <p:cNvSpPr txBox="1"/>
          <p:nvPr/>
        </p:nvSpPr>
        <p:spPr>
          <a:xfrm>
            <a:off x="5546557" y="379454"/>
            <a:ext cx="3410711" cy="70788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r" rtl="1"/>
            <a:r>
              <a:rPr lang="fa-IR" sz="4000" b="1" dirty="0"/>
              <a:t>فرد گرایی افراطی</a:t>
            </a:r>
            <a:endParaRPr lang="en-US" sz="4000" b="1" dirty="0"/>
          </a:p>
        </p:txBody>
      </p:sp>
      <p:sp>
        <p:nvSpPr>
          <p:cNvPr id="9" name="TextBox 8"/>
          <p:cNvSpPr txBox="1"/>
          <p:nvPr/>
        </p:nvSpPr>
        <p:spPr>
          <a:xfrm>
            <a:off x="5372601" y="2419747"/>
            <a:ext cx="3584667"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r" rtl="1"/>
            <a:r>
              <a:rPr lang="fa-IR" sz="3600" b="1" dirty="0"/>
              <a:t>جدایی دین از سیاست</a:t>
            </a:r>
            <a:endParaRPr lang="en-US" sz="3600" b="1" dirty="0"/>
          </a:p>
        </p:txBody>
      </p:sp>
      <p:sp>
        <p:nvSpPr>
          <p:cNvPr id="10" name="TextBox 9"/>
          <p:cNvSpPr txBox="1"/>
          <p:nvPr/>
        </p:nvSpPr>
        <p:spPr>
          <a:xfrm>
            <a:off x="4993105" y="4046649"/>
            <a:ext cx="3964163" cy="58477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r" rtl="1"/>
            <a:r>
              <a:rPr lang="fa-IR" sz="3200" b="1" dirty="0"/>
              <a:t>نپرداختن به اسطوره گرایی</a:t>
            </a:r>
            <a:endParaRPr lang="en-US" sz="3200" b="1" dirty="0"/>
          </a:p>
        </p:txBody>
      </p:sp>
      <p:sp>
        <p:nvSpPr>
          <p:cNvPr id="11" name="Right Brace 10"/>
          <p:cNvSpPr/>
          <p:nvPr/>
        </p:nvSpPr>
        <p:spPr>
          <a:xfrm>
            <a:off x="9209688" y="336884"/>
            <a:ext cx="454708" cy="4250917"/>
          </a:xfrm>
          <a:prstGeom prst="rightBrace">
            <a:avLst>
              <a:gd name="adj1" fmla="val 91478"/>
              <a:gd name="adj2" fmla="val 50000"/>
            </a:avLst>
          </a:prstGeom>
        </p:spPr>
        <p:style>
          <a:lnRef idx="3">
            <a:schemeClr val="accent2"/>
          </a:lnRef>
          <a:fillRef idx="0">
            <a:schemeClr val="accent2"/>
          </a:fillRef>
          <a:effectRef idx="2">
            <a:schemeClr val="accent2"/>
          </a:effectRef>
          <a:fontRef idx="minor">
            <a:schemeClr val="tx1"/>
          </a:fontRef>
        </p:style>
        <p:txBody>
          <a:bodyPr rtlCol="0" anchor="ctr"/>
          <a:lstStyle/>
          <a:p>
            <a:pPr algn="ctr" rtl="1"/>
            <a:endParaRPr lang="en-US"/>
          </a:p>
        </p:txBody>
      </p:sp>
      <p:sp>
        <p:nvSpPr>
          <p:cNvPr id="12" name="TextBox 11"/>
          <p:cNvSpPr txBox="1"/>
          <p:nvPr/>
        </p:nvSpPr>
        <p:spPr>
          <a:xfrm>
            <a:off x="2364545" y="5608971"/>
            <a:ext cx="7358114"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r" rtl="1"/>
            <a:r>
              <a:rPr lang="ar-SA" b="1" dirty="0"/>
              <a:t>پست مدرنيسم به معناى پايان مدرنيسم نيست، بلكه نقد مدرنيسم و تداوم جريان مدرنيسم مى‏باشد</a:t>
            </a:r>
            <a:endParaRPr lang="en-US" b="1" dirty="0"/>
          </a:p>
        </p:txBody>
      </p:sp>
      <p:sp>
        <p:nvSpPr>
          <p:cNvPr id="2" name="Rectangle 1"/>
          <p:cNvSpPr/>
          <p:nvPr/>
        </p:nvSpPr>
        <p:spPr>
          <a:xfrm>
            <a:off x="1296042" y="379454"/>
            <a:ext cx="2194832" cy="923330"/>
          </a:xfrm>
          <a:prstGeom prst="rect">
            <a:avLst/>
          </a:prstGeom>
        </p:spPr>
        <p:style>
          <a:lnRef idx="2">
            <a:schemeClr val="accent1"/>
          </a:lnRef>
          <a:fillRef idx="1">
            <a:schemeClr val="lt1"/>
          </a:fillRef>
          <a:effectRef idx="0">
            <a:schemeClr val="accent1"/>
          </a:effectRef>
          <a:fontRef idx="minor">
            <a:schemeClr val="dk1"/>
          </a:fontRef>
        </p:style>
        <p:txBody>
          <a:bodyPr wrap="none" lIns="91440" tIns="45720" rIns="91440" bIns="45720">
            <a:spAutoFit/>
          </a:bodyPr>
          <a:lstStyle/>
          <a:p>
            <a:pPr algn="ctr"/>
            <a:r>
              <a:rPr lang="fa-IR" sz="5400" b="1" spc="50" dirty="0">
                <a:ln w="0"/>
                <a:solidFill>
                  <a:schemeClr val="tx1"/>
                </a:solidFill>
                <a:effectLst>
                  <a:innerShdw blurRad="63500" dist="50800" dir="13500000">
                    <a:srgbClr val="000000">
                      <a:alpha val="50000"/>
                    </a:srgbClr>
                  </a:innerShdw>
                </a:effectLst>
              </a:rPr>
              <a:t>اومانیسم</a:t>
            </a:r>
            <a:endParaRPr lang="en-US" sz="5400" b="1" spc="50" dirty="0">
              <a:ln w="0"/>
              <a:solidFill>
                <a:schemeClr val="tx1"/>
              </a:solidFill>
              <a:effectLst>
                <a:innerShdw blurRad="63500" dist="50800" dir="13500000">
                  <a:srgbClr val="000000">
                    <a:alpha val="50000"/>
                  </a:srgbClr>
                </a:innerShdw>
              </a:effectLst>
            </a:endParaRPr>
          </a:p>
        </p:txBody>
      </p:sp>
      <p:sp>
        <p:nvSpPr>
          <p:cNvPr id="13" name="Rectangle 12"/>
          <p:cNvSpPr/>
          <p:nvPr/>
        </p:nvSpPr>
        <p:spPr>
          <a:xfrm>
            <a:off x="944126" y="2211271"/>
            <a:ext cx="2840842" cy="923330"/>
          </a:xfrm>
          <a:prstGeom prst="rect">
            <a:avLst/>
          </a:prstGeom>
        </p:spPr>
        <p:style>
          <a:lnRef idx="2">
            <a:schemeClr val="accent1"/>
          </a:lnRef>
          <a:fillRef idx="1">
            <a:schemeClr val="lt1"/>
          </a:fillRef>
          <a:effectRef idx="0">
            <a:schemeClr val="accent1"/>
          </a:effectRef>
          <a:fontRef idx="minor">
            <a:schemeClr val="dk1"/>
          </a:fontRef>
        </p:style>
        <p:txBody>
          <a:bodyPr wrap="none" lIns="91440" tIns="45720" rIns="91440" bIns="45720">
            <a:spAutoFit/>
          </a:bodyPr>
          <a:lstStyle/>
          <a:p>
            <a:pPr algn="ctr"/>
            <a:r>
              <a:rPr lang="fa-IR" sz="5400" b="1" spc="50" dirty="0" smtClean="0">
                <a:ln w="0"/>
                <a:solidFill>
                  <a:schemeClr val="tx1"/>
                </a:solidFill>
                <a:effectLst>
                  <a:innerShdw blurRad="63500" dist="50800" dir="13500000">
                    <a:srgbClr val="000000">
                      <a:alpha val="50000"/>
                    </a:srgbClr>
                  </a:innerShdw>
                </a:effectLst>
              </a:rPr>
              <a:t>سکولاریسم</a:t>
            </a:r>
            <a:endParaRPr lang="en-US" sz="5400" b="1" spc="50" dirty="0">
              <a:ln w="0"/>
              <a:solidFill>
                <a:schemeClr val="tx1"/>
              </a:solidFill>
              <a:effectLst>
                <a:innerShdw blurRad="63500" dist="50800" dir="13500000">
                  <a:srgbClr val="000000">
                    <a:alpha val="50000"/>
                  </a:srgbClr>
                </a:innerShdw>
              </a:effectLst>
            </a:endParaRPr>
          </a:p>
        </p:txBody>
      </p:sp>
    </p:spTree>
    <p:extLst>
      <p:ext uri="{BB962C8B-B14F-4D97-AF65-F5344CB8AC3E}">
        <p14:creationId xmlns:p14="http://schemas.microsoft.com/office/powerpoint/2010/main" val="36234944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TotalTime>
  <Words>1726</Words>
  <Application>Microsoft Office PowerPoint</Application>
  <PresentationFormat>Widescreen</PresentationFormat>
  <Paragraphs>138</Paragraphs>
  <Slides>21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21</vt:i4>
      </vt:variant>
    </vt:vector>
  </HeadingPairs>
  <TitlesOfParts>
    <vt:vector size="30" baseType="lpstr">
      <vt:lpstr>Arial</vt:lpstr>
      <vt:lpstr>Calibri</vt:lpstr>
      <vt:lpstr>Calibri Light</vt:lpstr>
      <vt:lpstr>iransans</vt:lpstr>
      <vt:lpstr>Nassim</vt:lpstr>
      <vt:lpstr>Tahoma</vt:lpstr>
      <vt:lpstr>Times New Roman</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Island</dc:creator>
  <cp:lastModifiedBy>Island</cp:lastModifiedBy>
  <cp:revision>18</cp:revision>
  <dcterms:created xsi:type="dcterms:W3CDTF">2017-04-18T02:46:58Z</dcterms:created>
  <dcterms:modified xsi:type="dcterms:W3CDTF">2017-05-10T01:32:08Z</dcterms:modified>
</cp:coreProperties>
</file>