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8" r:id="rId3"/>
    <p:sldMasterId id="2147483732" r:id="rId4"/>
    <p:sldMasterId id="2147483744" r:id="rId5"/>
    <p:sldMasterId id="2147483756" r:id="rId6"/>
    <p:sldMasterId id="2147483768" r:id="rId7"/>
    <p:sldMasterId id="2147483840" r:id="rId8"/>
    <p:sldMasterId id="2147483852" r:id="rId9"/>
    <p:sldMasterId id="2147483864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93" r:id="rId33"/>
    <p:sldId id="294" r:id="rId34"/>
    <p:sldId id="290" r:id="rId35"/>
    <p:sldId id="291" r:id="rId36"/>
    <p:sldId id="292" r:id="rId37"/>
    <p:sldId id="295" r:id="rId38"/>
    <p:sldId id="280" r:id="rId39"/>
    <p:sldId id="281" r:id="rId40"/>
    <p:sldId id="282" r:id="rId41"/>
    <p:sldId id="283" r:id="rId42"/>
    <p:sldId id="284" r:id="rId43"/>
    <p:sldId id="286" r:id="rId44"/>
    <p:sldId id="289" r:id="rId45"/>
    <p:sldId id="29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96" d="100"/>
          <a:sy n="96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1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4" y="345708"/>
            <a:ext cx="8656820" cy="6096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46280" y="0"/>
            <a:ext cx="55851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تهیه کننده: مژگان آقامحمدی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7565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4687641" cy="3636963"/>
          </a:xfrm>
          <a:prstGeom prst="snip2DiagRect">
            <a:avLst>
              <a:gd name="adj1" fmla="val 1872"/>
              <a:gd name="adj2" fmla="val 15330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0" y="298315"/>
            <a:ext cx="66294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fa-IR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حوزه یابخش های تاثیر گذار بر تربیت فرزند </a:t>
            </a:r>
            <a:endParaRPr lang="fa-IR" sz="32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81200"/>
            <a:ext cx="7848600" cy="2819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سرشت ,ذات تفاوت ها ی فردی</a:t>
            </a:r>
          </a:p>
          <a:p>
            <a:pPr marL="0" indent="0">
              <a:buNone/>
            </a:pP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ژنتیک </a:t>
            </a:r>
          </a:p>
          <a:p>
            <a:pPr marL="0" indent="0">
              <a:buNone/>
            </a:pP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محیط خانوادگی</a:t>
            </a:r>
          </a:p>
          <a:p>
            <a:pPr marL="0" indent="0">
              <a:buNone/>
            </a:pP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محیط اجتماعی(جامعه)</a:t>
            </a:r>
          </a:p>
        </p:txBody>
      </p:sp>
    </p:spTree>
    <p:extLst>
      <p:ext uri="{BB962C8B-B14F-4D97-AF65-F5344CB8AC3E}">
        <p14:creationId xmlns:p14="http://schemas.microsoft.com/office/powerpoint/2010/main" val="2544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8077200" cy="2438400"/>
          </a:xfrm>
        </p:spPr>
        <p:txBody>
          <a:bodyPr/>
          <a:lstStyle/>
          <a:p>
            <a:pPr marL="0" indent="0">
              <a:buNone/>
            </a:pPr>
            <a:r>
              <a:rPr lang="fa-IR" dirty="0"/>
              <a:t>هر بچه از همان بدو </a:t>
            </a:r>
            <a:r>
              <a:rPr lang="fa-IR" dirty="0" smtClean="0"/>
              <a:t>تولد داراي </a:t>
            </a:r>
            <a:r>
              <a:rPr lang="fa-IR" dirty="0"/>
              <a:t>خلق وخويي خاص ، رفتار </a:t>
            </a:r>
            <a:r>
              <a:rPr lang="fa-IR" dirty="0" smtClean="0"/>
              <a:t>، سرعت </a:t>
            </a:r>
            <a:r>
              <a:rPr lang="fa-IR" dirty="0"/>
              <a:t>و روش ويژه ي رشد است</a:t>
            </a:r>
            <a:r>
              <a:rPr lang="fa-IR" dirty="0" smtClean="0"/>
              <a:t>. جدای </a:t>
            </a:r>
            <a:r>
              <a:rPr lang="fa-IR" dirty="0"/>
              <a:t>تفاوت در فیزیک بدن تفاوت در حیطه های ذیل قابل مشاهده است:</a:t>
            </a:r>
          </a:p>
          <a:p>
            <a:r>
              <a:rPr lang="fa-IR" dirty="0"/>
              <a:t>ا-سطح فعالیت</a:t>
            </a:r>
          </a:p>
          <a:p>
            <a:r>
              <a:rPr lang="fa-IR" dirty="0"/>
              <a:t>2-نظم طبیعی وسازگاری با تغییرات محیطی </a:t>
            </a: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3536"/>
            <a:ext cx="73152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0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762000"/>
            <a:ext cx="4079853" cy="4953000"/>
          </a:xfrm>
        </p:spPr>
        <p:txBody>
          <a:bodyPr>
            <a:normAutofit/>
          </a:bodyPr>
          <a:lstStyle/>
          <a:p>
            <a:r>
              <a:rPr lang="fa-IR" dirty="0"/>
              <a:t>حدود 10% بچه هادر برخی ازخصوصیات سرشتی مانند قدرت سازگاری ,سطح فعالیت و....متفاوت تر از بقیه همسن وسالان هستند این بچه ها کودکان لجباز یا دشوار نامیده میشوند </a:t>
            </a:r>
          </a:p>
          <a:p>
            <a:r>
              <a:rPr lang="fa-IR" dirty="0"/>
              <a:t>تفاوت این ویژگی سرشتی در اوایل کودکی با ویژگی استقلال طلبی که در حدود 2سالگی دیده میشود</a:t>
            </a: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8" name="Picture 6" descr="200px-Pappaledig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45" y="838200"/>
            <a:ext cx="3844947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79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381001"/>
            <a:ext cx="8473823" cy="610925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381001"/>
            <a:ext cx="7924800" cy="13848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r" rtl="1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r" rtl="1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r" rtl="1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a-IR" sz="2800" b="1" dirty="0" smtClean="0">
                <a:latin typeface="Arabic Typesetting" pitchFamily="66" charset="-78"/>
                <a:cs typeface="Arabic Typesetting" pitchFamily="66" charset="-78"/>
              </a:rPr>
              <a:t>خلق و خوی کودک یک صفحه سفید و خالی نیست که مربیان بتوانند هرچه مورد پسند آنهاست در آن بنگارند همچنین ، یک قالب سیمانی هم نیست که نتوان آن را تغییرداد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07653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06" y="685800"/>
            <a:ext cx="6613188" cy="3945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2188" y="4660360"/>
            <a:ext cx="7315200" cy="381000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fa-IR" sz="2800" dirty="0" smtClean="0">
                <a:cs typeface="B Titr" pitchFamily="2" charset="-78"/>
              </a:rPr>
              <a:t>نتیجه</a:t>
            </a:r>
            <a:r>
              <a:rPr lang="fa-IR" sz="2400" dirty="0" smtClean="0">
                <a:cs typeface="B Titr" pitchFamily="2" charset="-78"/>
              </a:rPr>
              <a:t> می گیریم که:</a:t>
            </a:r>
            <a:endParaRPr lang="fa-IR" sz="2400" dirty="0">
              <a:cs typeface="B Titr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5029200"/>
            <a:ext cx="7696199" cy="16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r" rtl="1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r" rtl="1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r" rtl="1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0" lvl="2" indent="0">
              <a:tabLst>
                <a:tab pos="622300" algn="l"/>
              </a:tabLst>
            </a:pPr>
            <a:r>
              <a:rPr lang="fa-IR" sz="2800" dirty="0" smtClean="0">
                <a:latin typeface="Arabic Typesetting" pitchFamily="66" charset="-78"/>
                <a:cs typeface="Arabic Typesetting" pitchFamily="66" charset="-78"/>
              </a:rPr>
              <a:t>روش تربیتی والدین وسرشت کودک باهم تعامل داشته ودر اکثر مواقع روش فرزند پروری والدین در تثبیت ویا تعدیل رفتارهای کودک موثر است.</a:t>
            </a:r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fa-IR" sz="1600" dirty="0" smtClean="0"/>
          </a:p>
          <a:p>
            <a:endParaRPr lang="fa-IR" sz="1600" dirty="0" smtClean="0"/>
          </a:p>
        </p:txBody>
      </p:sp>
    </p:spTree>
    <p:extLst>
      <p:ext uri="{BB962C8B-B14F-4D97-AF65-F5344CB8AC3E}">
        <p14:creationId xmlns:p14="http://schemas.microsoft.com/office/powerpoint/2010/main" val="305105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90600" y="1050588"/>
            <a:ext cx="7620002" cy="10830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a-IR" sz="2800" dirty="0" smtClean="0">
                <a:cs typeface="B Esfehan" pitchFamily="2" charset="-78"/>
              </a:rPr>
              <a:t>شیوه های غلطی که موجب افزایش رفتارهای منفی کودک می شود:</a:t>
            </a:r>
            <a:endParaRPr lang="en-US" sz="2800" dirty="0">
              <a:cs typeface="B Esfeha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1" y="2667000"/>
            <a:ext cx="8458200" cy="43767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r" rtl="1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r" rtl="1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r" rtl="1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fa-IR" sz="2400" dirty="0" smtClean="0">
                <a:cs typeface="B Esfehan" pitchFamily="2" charset="-78"/>
              </a:rPr>
              <a:t>توجه کم به رفتارهای مثبت</a:t>
            </a:r>
          </a:p>
          <a:p>
            <a:pPr>
              <a:lnSpc>
                <a:spcPct val="90000"/>
              </a:lnSpc>
            </a:pPr>
            <a:r>
              <a:rPr lang="fa-IR" sz="2400" dirty="0" smtClean="0">
                <a:cs typeface="B Esfehan" pitchFamily="2" charset="-78"/>
              </a:rPr>
              <a:t>عدم ثبات در پاسخ به مشکلات رفتاری</a:t>
            </a:r>
          </a:p>
          <a:p>
            <a:pPr>
              <a:lnSpc>
                <a:spcPct val="90000"/>
              </a:lnSpc>
            </a:pPr>
            <a:r>
              <a:rPr lang="fa-IR" sz="2400" dirty="0" smtClean="0">
                <a:cs typeface="B Esfehan" pitchFamily="2" charset="-78"/>
              </a:rPr>
              <a:t>الگو برداری از رفتار نامتناسب والدین</a:t>
            </a:r>
          </a:p>
          <a:p>
            <a:pPr>
              <a:lnSpc>
                <a:spcPct val="90000"/>
              </a:lnSpc>
            </a:pPr>
            <a:r>
              <a:rPr lang="fa-IR" sz="2400" dirty="0" smtClean="0">
                <a:cs typeface="B Esfehan" pitchFamily="2" charset="-78"/>
              </a:rPr>
              <a:t>الگو برداری ویادگیری از همسالان </a:t>
            </a:r>
          </a:p>
          <a:p>
            <a:pPr>
              <a:lnSpc>
                <a:spcPct val="90000"/>
              </a:lnSpc>
            </a:pPr>
            <a:r>
              <a:rPr lang="fa-IR" sz="2400" dirty="0" smtClean="0">
                <a:cs typeface="B Esfehan" pitchFamily="2" charset="-78"/>
              </a:rPr>
              <a:t>نداشتن استراحت وخواب کافی 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14140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219200"/>
            <a:ext cx="4572000" cy="5181600"/>
          </a:xfrm>
        </p:spPr>
        <p:txBody>
          <a:bodyPr/>
          <a:lstStyle/>
          <a:p>
            <a:pPr marL="0" indent="0">
              <a:buNone/>
            </a:pPr>
            <a:r>
              <a:rPr lang="fa-IR" dirty="0">
                <a:solidFill>
                  <a:schemeClr val="tx2">
                    <a:lumMod val="50000"/>
                  </a:schemeClr>
                </a:solidFill>
                <a:cs typeface="B Esfehan" pitchFamily="2" charset="-78"/>
              </a:rPr>
              <a:t>پیام های هیجانی</a:t>
            </a:r>
          </a:p>
          <a:p>
            <a:endParaRPr lang="fa-IR" dirty="0">
              <a:solidFill>
                <a:schemeClr val="tx2">
                  <a:lumMod val="50000"/>
                </a:schemeClr>
              </a:solidFill>
              <a:cs typeface="B Esfehan" pitchFamily="2" charset="-78"/>
            </a:endParaRPr>
          </a:p>
          <a:p>
            <a:r>
              <a:rPr lang="fa-IR" dirty="0">
                <a:solidFill>
                  <a:schemeClr val="tx2">
                    <a:lumMod val="50000"/>
                  </a:schemeClr>
                </a:solidFill>
                <a:cs typeface="B Esfehan" pitchFamily="2" charset="-78"/>
              </a:rPr>
              <a:t>استفاده غیر موثر از تنبیه</a:t>
            </a:r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B Esfehan" pitchFamily="2" charset="-78"/>
              </a:rPr>
              <a:t>: تهدید </a:t>
            </a:r>
            <a:r>
              <a:rPr lang="fa-IR" dirty="0">
                <a:solidFill>
                  <a:schemeClr val="tx2">
                    <a:lumMod val="50000"/>
                  </a:schemeClr>
                </a:solidFill>
                <a:cs typeface="B Esfehan" pitchFamily="2" charset="-78"/>
              </a:rPr>
              <a:t>به تنبیه که گاهی روشی برای به مبارزه طلبیدن والدین تبدیل شود.</a:t>
            </a:r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4" y="-16213"/>
            <a:ext cx="4249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rmAutofit fontScale="92500"/>
          </a:bodyPr>
          <a:lstStyle/>
          <a:p>
            <a:r>
              <a:rPr lang="fa-IR" sz="2400" dirty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تنبیهی که در حالت خشم انجام شود ,کودک باخود فکر می کند عصبانیت مادر موجب تنبیه من شد</a:t>
            </a:r>
          </a:p>
          <a:p>
            <a:pPr marL="0" indent="0">
              <a:buNone/>
            </a:pPr>
            <a:r>
              <a:rPr lang="fa-IR" sz="2400" dirty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این کودکان برای محافظت کردن از خودشان در برابر احساس های ناراحت کننده گناه ,ممکن است این هیجان رانکار کرده ووجدان ضعیفی را پرورش دهند.</a:t>
            </a:r>
          </a:p>
          <a:p>
            <a:endParaRPr lang="fa-IR" sz="2400" dirty="0">
              <a:solidFill>
                <a:schemeClr val="tx2">
                  <a:lumMod val="50000"/>
                </a:schemeClr>
              </a:solidFill>
              <a:cs typeface="B Titr" pitchFamily="2" charset="-78"/>
            </a:endParaRPr>
          </a:p>
          <a:p>
            <a:r>
              <a:rPr lang="fa-IR" sz="2400" dirty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مشاهده </a:t>
            </a:r>
            <a:r>
              <a:rPr lang="fa-IR" sz="240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دیگران</a:t>
            </a:r>
          </a:p>
          <a:p>
            <a:pPr marL="0" indent="0">
              <a:buNone/>
            </a:pPr>
            <a:endParaRPr lang="fa-IR" sz="2400" dirty="0">
              <a:solidFill>
                <a:schemeClr val="tx2">
                  <a:lumMod val="50000"/>
                </a:schemeClr>
              </a:solidFill>
              <a:cs typeface="B Titr" pitchFamily="2" charset="-78"/>
            </a:endParaRPr>
          </a:p>
          <a:p>
            <a:r>
              <a:rPr lang="fa-IR" sz="2400" dirty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دستور دادن </a:t>
            </a:r>
            <a:r>
              <a:rPr lang="fa-IR" sz="240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اشتباه</a:t>
            </a:r>
          </a:p>
          <a:p>
            <a:pPr marL="0" indent="0">
              <a:buNone/>
            </a:pPr>
            <a:endParaRPr lang="fa-IR" sz="2400" dirty="0">
              <a:solidFill>
                <a:schemeClr val="tx2">
                  <a:lumMod val="50000"/>
                </a:schemeClr>
              </a:solidFill>
              <a:cs typeface="B Titr" pitchFamily="2" charset="-78"/>
            </a:endParaRPr>
          </a:p>
          <a:p>
            <a:r>
              <a:rPr lang="fa-IR" sz="2400" dirty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سایر عوامل موثرمانند ارتباط والدین با یکدیگر ,هیجانات والدین(احساس اضطراب وافسردگی),فشار روانی ناشی از مسائل مالی </a:t>
            </a:r>
            <a:r>
              <a:rPr lang="fa-IR" sz="240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وکاری</a:t>
            </a:r>
          </a:p>
          <a:p>
            <a:pPr marL="0" indent="0">
              <a:buNone/>
            </a:pPr>
            <a:endParaRPr lang="fa-IR" sz="2400" dirty="0">
              <a:solidFill>
                <a:schemeClr val="tx2">
                  <a:lumMod val="50000"/>
                </a:schemeClr>
              </a:solidFill>
              <a:cs typeface="B Titr" pitchFamily="2" charset="-78"/>
            </a:endParaRPr>
          </a:p>
          <a:p>
            <a:r>
              <a:rPr lang="fa-IR" sz="2400" dirty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عوامل موثر خارج از خانه :دوستان وهمسالان ,مدرسه,رسانه ها وتکنولوژی </a:t>
            </a:r>
          </a:p>
          <a:p>
            <a:endParaRPr lang="fa-I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3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3429000" cy="2895600"/>
          </a:xfrm>
        </p:spPr>
        <p:txBody>
          <a:bodyPr>
            <a:normAutofit/>
          </a:bodyPr>
          <a:lstStyle/>
          <a:p>
            <a:r>
              <a:rPr lang="fa-IR" sz="2800" dirty="0">
                <a:cs typeface="B Elham" pitchFamily="2" charset="-78"/>
              </a:rPr>
              <a:t>استرس های خانوادگی</a:t>
            </a:r>
            <a:br>
              <a:rPr lang="fa-IR" sz="2800" dirty="0">
                <a:cs typeface="B Elham" pitchFamily="2" charset="-78"/>
              </a:rPr>
            </a:br>
            <a:r>
              <a:rPr lang="fa-IR" sz="2800" dirty="0">
                <a:cs typeface="B Elham" pitchFamily="2" charset="-78"/>
              </a:rPr>
              <a:t/>
            </a:r>
            <a:br>
              <a:rPr lang="fa-IR" sz="2800" dirty="0">
                <a:cs typeface="B Elham" pitchFamily="2" charset="-78"/>
              </a:rPr>
            </a:br>
            <a:r>
              <a:rPr lang="fa-IR" sz="2800" dirty="0">
                <a:cs typeface="B Elham" pitchFamily="2" charset="-78"/>
              </a:rPr>
              <a:t/>
            </a:r>
            <a:br>
              <a:rPr lang="fa-IR" sz="2800" dirty="0">
                <a:cs typeface="B Elham" pitchFamily="2" charset="-78"/>
              </a:rPr>
            </a:br>
            <a:r>
              <a:rPr lang="fa-IR" sz="2800" dirty="0">
                <a:cs typeface="B Elham" pitchFamily="2" charset="-78"/>
              </a:rPr>
              <a:t>تماشای مداوم تلویزیون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143000"/>
            <a:ext cx="5127943" cy="472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3668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606357"/>
            <a:ext cx="7772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fa-IR" sz="240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انواع روش های فرزند پروری:</a:t>
            </a:r>
            <a:br>
              <a:rPr lang="fa-IR" sz="240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</a:br>
            <a:r>
              <a:rPr lang="fa-IR" sz="240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والدین براساس پاسخ به نیاز های کودک وبرقراری انضباط </a:t>
            </a:r>
            <a:endParaRPr lang="fa-IR" sz="2400" dirty="0">
              <a:solidFill>
                <a:schemeClr val="tx2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209800"/>
            <a:ext cx="7772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r" rtl="1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r" rtl="1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r" rtl="1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فرزند پروری مقتدرانه:والدین روابط صمیمانه ودلسوز,لذت بخش  دارند </a:t>
            </a:r>
          </a:p>
          <a:p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نسبت به نیاز های کودک حساس هستند</a:t>
            </a:r>
          </a:p>
          <a:p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به تدریج استقلال مناسب به کودک داده می شود</a:t>
            </a:r>
          </a:p>
          <a:p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فرزندان چنین خانواده هایی از اعتماد به نفس بالایی برخوردار هستند.</a:t>
            </a:r>
          </a:p>
          <a:p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کودک را به ابراز افکار واحساسات ترغیب می کنند</a:t>
            </a:r>
          </a:p>
          <a:p>
            <a:endParaRPr lang="fa-I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a-I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a-I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a-IR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4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407504"/>
            <a:ext cx="8610600" cy="6019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228600" y="430695"/>
            <a:ext cx="5486400" cy="1573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1800" dirty="0" smtClean="0">
                <a:solidFill>
                  <a:schemeClr val="tx2">
                    <a:lumMod val="50000"/>
                  </a:schemeClr>
                </a:solidFill>
              </a:rPr>
              <a:t>ا</a:t>
            </a:r>
            <a:r>
              <a:rPr lang="fa-IR" sz="2200" dirty="0" smtClean="0">
                <a:solidFill>
                  <a:schemeClr val="tx2">
                    <a:lumMod val="50000"/>
                  </a:schemeClr>
                </a:solidFill>
                <a:cs typeface="B Elham" pitchFamily="2" charset="-78"/>
              </a:rPr>
              <a:t>گر فرصت داشتم کودکم را دوباره بزرگ میکردم ،</a:t>
            </a:r>
          </a:p>
          <a:p>
            <a:pPr marL="0" indent="0" algn="ctr">
              <a:buNone/>
            </a:pPr>
            <a:r>
              <a:rPr lang="fa-IR" sz="2200" dirty="0" smtClean="0">
                <a:solidFill>
                  <a:schemeClr val="tx2">
                    <a:lumMod val="50000"/>
                  </a:schemeClr>
                </a:solidFill>
                <a:cs typeface="B Elham" pitchFamily="2" charset="-78"/>
              </a:rPr>
              <a:t>به جای اینکه انگشت اشاره ام را به سوی او بگیرم ،</a:t>
            </a:r>
          </a:p>
          <a:p>
            <a:pPr marL="0" indent="0" algn="ctr">
              <a:buNone/>
            </a:pPr>
            <a:r>
              <a:rPr lang="fa-IR" sz="2200" dirty="0" smtClean="0">
                <a:solidFill>
                  <a:schemeClr val="tx2">
                    <a:lumMod val="50000"/>
                  </a:schemeClr>
                </a:solidFill>
                <a:cs typeface="B Elham" pitchFamily="2" charset="-78"/>
              </a:rPr>
              <a:t>در کنارش انگشتهایم را در رنگ فرو میکردم...</a:t>
            </a:r>
            <a:endParaRPr lang="fa-IR" sz="2200" dirty="0">
              <a:solidFill>
                <a:schemeClr val="tx2">
                  <a:lumMod val="50000"/>
                </a:schemeClr>
              </a:solidFill>
              <a:cs typeface="B Elha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956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5105400" cy="5257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a-IR" dirty="0">
                <a:cs typeface="B Esfehan" pitchFamily="2" charset="-78"/>
              </a:rPr>
              <a:t>فرزند پروری مستبدانه</a:t>
            </a:r>
            <a:r>
              <a:rPr lang="fa-IR" dirty="0" smtClean="0">
                <a:cs typeface="B Esfehan" pitchFamily="2" charset="-78"/>
              </a:rPr>
              <a:t>:</a:t>
            </a:r>
          </a:p>
          <a:p>
            <a:pPr marL="109728" indent="0">
              <a:buNone/>
            </a:pPr>
            <a:endParaRPr lang="fa-IR" dirty="0" smtClean="0">
              <a:cs typeface="B Esfehan" pitchFamily="2" charset="-78"/>
            </a:endParaRPr>
          </a:p>
          <a:p>
            <a:r>
              <a:rPr lang="fa-IR" dirty="0" smtClean="0">
                <a:cs typeface="B Esfehan" pitchFamily="2" charset="-78"/>
              </a:rPr>
              <a:t>از </a:t>
            </a:r>
            <a:r>
              <a:rPr lang="fa-IR" dirty="0">
                <a:cs typeface="B Esfehan" pitchFamily="2" charset="-78"/>
              </a:rPr>
              <a:t>نظر پذیرش وروابط نزدیک پایین هستند</a:t>
            </a:r>
          </a:p>
          <a:p>
            <a:r>
              <a:rPr lang="fa-IR" dirty="0">
                <a:cs typeface="B Esfehan" pitchFamily="2" charset="-78"/>
              </a:rPr>
              <a:t>از نظر کنترل اجباری بالا,واز نظر استقلال دادن پایین هستند</a:t>
            </a:r>
          </a:p>
          <a:p>
            <a:r>
              <a:rPr lang="fa-IR" dirty="0">
                <a:cs typeface="B Esfehan" pitchFamily="2" charset="-78"/>
              </a:rPr>
              <a:t>فرزندان این والدین مضطرب وناخشنودند</a:t>
            </a:r>
          </a:p>
          <a:p>
            <a:endParaRPr lang="fa-IR" dirty="0">
              <a:cs typeface="B Esfeha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838200"/>
            <a:ext cx="3562350" cy="495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309810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54413"/>
            <a:ext cx="8229600" cy="2209800"/>
          </a:xfrm>
        </p:spPr>
        <p:txBody>
          <a:bodyPr/>
          <a:lstStyle/>
          <a:p>
            <a:r>
              <a:rPr lang="fa-IR" dirty="0">
                <a:cs typeface="B Esfehan" pitchFamily="2" charset="-78"/>
              </a:rPr>
              <a:t>فرزند پروری آسان گیر</a:t>
            </a:r>
            <a:r>
              <a:rPr lang="fa-IR" dirty="0" smtClean="0">
                <a:cs typeface="B Esfehan" pitchFamily="2" charset="-78"/>
              </a:rPr>
              <a:t>:</a:t>
            </a:r>
          </a:p>
          <a:p>
            <a:r>
              <a:rPr lang="fa-IR" dirty="0" smtClean="0">
                <a:cs typeface="B Esfehan" pitchFamily="2" charset="-78"/>
              </a:rPr>
              <a:t>مهرورز </a:t>
            </a:r>
            <a:r>
              <a:rPr lang="fa-IR" dirty="0">
                <a:cs typeface="B Esfehan" pitchFamily="2" charset="-78"/>
              </a:rPr>
              <a:t>وپذیرا هستند وکنترل کمی بررفتار فرزند دارند </a:t>
            </a:r>
          </a:p>
          <a:p>
            <a:r>
              <a:rPr lang="fa-IR" dirty="0">
                <a:cs typeface="B Esfehan" pitchFamily="2" charset="-78"/>
              </a:rPr>
              <a:t>اجازه می دهند د رهر سنی تصمیم گیری کنند</a:t>
            </a:r>
          </a:p>
          <a:p>
            <a:r>
              <a:rPr lang="fa-IR" dirty="0">
                <a:cs typeface="B Esfehan" pitchFamily="2" charset="-78"/>
              </a:rPr>
              <a:t>فرزندان این خانواده تکانشی وسر کش هستند</a:t>
            </a:r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0"/>
            <a:ext cx="5867400" cy="36380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36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33089"/>
            <a:ext cx="8229600" cy="2324911"/>
          </a:xfrm>
        </p:spPr>
        <p:txBody>
          <a:bodyPr/>
          <a:lstStyle/>
          <a:p>
            <a:r>
              <a:rPr lang="fa-IR" dirty="0">
                <a:cs typeface="B Esfehan" pitchFamily="2" charset="-78"/>
              </a:rPr>
              <a:t>فرزند پروری بی اعتنا:</a:t>
            </a:r>
          </a:p>
          <a:p>
            <a:r>
              <a:rPr lang="fa-IR" dirty="0">
                <a:cs typeface="B Esfehan" pitchFamily="2" charset="-78"/>
              </a:rPr>
              <a:t>به قدری غرق در استرس خانوادگی هستند که وقت وانرژی کمی برای فرزندان دارند</a:t>
            </a:r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62000"/>
            <a:ext cx="5486400" cy="36649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622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914400"/>
            <a:ext cx="4648200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2600" dirty="0">
                <a:cs typeface="B Titr" pitchFamily="2" charset="-78"/>
              </a:rPr>
              <a:t>مداخله در خانواده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05342" y="1752600"/>
            <a:ext cx="4572000" cy="42672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r" rtl="1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r" rtl="1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r" rtl="1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r" rtl="1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r" rtl="1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r" rtl="1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r" rtl="1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r" rtl="1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r" rtl="1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a-IR" sz="2000" dirty="0" smtClean="0">
                <a:cs typeface="B Titr" pitchFamily="2" charset="-78"/>
              </a:rPr>
              <a:t>مثبت باشید </a:t>
            </a:r>
          </a:p>
          <a:p>
            <a:r>
              <a:rPr lang="fa-IR" sz="2000" dirty="0" smtClean="0">
                <a:cs typeface="B Titr" pitchFamily="2" charset="-78"/>
              </a:rPr>
              <a:t>استفاده از وقتی ....بعد. بجای اگر </a:t>
            </a:r>
          </a:p>
          <a:p>
            <a:r>
              <a:rPr lang="fa-IR" sz="2000" dirty="0" smtClean="0">
                <a:cs typeface="B Titr" pitchFamily="2" charset="-78"/>
              </a:rPr>
              <a:t>هرگز اجازه ندهید کودک بر اساس قولی که میدهد به خواسته اش برسد (</a:t>
            </a:r>
            <a:r>
              <a:rPr lang="fa-IR" sz="2400" dirty="0" smtClean="0">
                <a:cs typeface="B Titr" pitchFamily="2" charset="-78"/>
              </a:rPr>
              <a:t>قبل از اجرای تکلیف )</a:t>
            </a:r>
            <a:endParaRPr lang="en-US" sz="2000" dirty="0" smtClean="0"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0" y="762000"/>
            <a:ext cx="3644900" cy="3721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104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7953" y="1905000"/>
            <a:ext cx="6815847" cy="4068763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r" rtl="1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r" rtl="1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r" rtl="1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r" rtl="1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r" rtl="1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r" rtl="1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r" rtl="1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r" rtl="1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r" rtl="1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B Esfehan" pitchFamily="2" charset="-78"/>
              </a:rPr>
              <a:t>صبر کن : ببین مشکل چیه ؟</a:t>
            </a:r>
          </a:p>
          <a:p>
            <a:pPr marL="0" indent="0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B Esfehan" pitchFamily="2" charset="-78"/>
              </a:rPr>
              <a:t>فکر کن : همه را ه حل های ممکن را </a:t>
            </a:r>
          </a:p>
          <a:p>
            <a:pPr marL="0" indent="0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B Esfehan" pitchFamily="2" charset="-78"/>
              </a:rPr>
              <a:t>عمل کن : بهترین را ه حل را انتخا ب کن </a:t>
            </a:r>
          </a:p>
          <a:p>
            <a:pPr marL="0" indent="0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B Esfehan" pitchFamily="2" charset="-78"/>
              </a:rPr>
              <a:t>خودت را ارزیابی کن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cs typeface="B Esfehan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533400"/>
            <a:ext cx="77724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fa-IR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Esfehan" pitchFamily="2" charset="-78"/>
              </a:rPr>
              <a:t>صبر کن ، فکر کن ، عمل کن </a:t>
            </a: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Esfeh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73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514600"/>
            <a:ext cx="7848600" cy="36115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a-IR" dirty="0" smtClean="0">
                <a:cs typeface="B Esfehan" pitchFamily="2" charset="-78"/>
              </a:rPr>
              <a:t> تسریع پاسخ ها و پیامدهای رفتاری </a:t>
            </a:r>
          </a:p>
          <a:p>
            <a:pPr marL="514350" lvl="1" indent="-514350">
              <a:buFont typeface="Verdana" pitchFamily="34" charset="0"/>
              <a:buNone/>
              <a:defRPr/>
            </a:pPr>
            <a:r>
              <a:rPr lang="fa-IR" sz="2800" dirty="0" smtClean="0">
                <a:cs typeface="B Esfehan" pitchFamily="2" charset="-78"/>
              </a:rPr>
              <a:t> </a:t>
            </a:r>
          </a:p>
          <a:p>
            <a:pPr lvl="2">
              <a:defRPr/>
            </a:pPr>
            <a:r>
              <a:rPr lang="fa-IR" sz="2800" dirty="0" smtClean="0">
                <a:cs typeface="B Esfehan" pitchFamily="2" charset="-78"/>
              </a:rPr>
              <a:t>شکار رفتار مثبت</a:t>
            </a:r>
          </a:p>
          <a:p>
            <a:pPr lvl="2">
              <a:defRPr/>
            </a:pPr>
            <a:r>
              <a:rPr lang="fa-IR" sz="2800" dirty="0" smtClean="0">
                <a:cs typeface="B Esfehan" pitchFamily="2" charset="-78"/>
              </a:rPr>
              <a:t>کودکان پر تحرک به پاسخ های سریعتری برای تقویت رفتارهای مثبت خود نیاز دارند.</a:t>
            </a:r>
          </a:p>
          <a:p>
            <a:pPr lvl="2">
              <a:defRPr/>
            </a:pPr>
            <a:endParaRPr lang="fa-IR" sz="2800" dirty="0" smtClean="0">
              <a:cs typeface="B Esfehan" pitchFamily="2" charset="-78"/>
            </a:endParaRPr>
          </a:p>
          <a:p>
            <a:pPr marL="514350" indent="-514350">
              <a:buFont typeface="Lucida Sans Unicode" pitchFamily="34" charset="0"/>
              <a:buAutoNum type="arabicPeriod"/>
              <a:defRPr/>
            </a:pPr>
            <a:endParaRPr lang="en-US" sz="2000" dirty="0" smtClean="0">
              <a:cs typeface="B Esfehan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028700"/>
            <a:ext cx="77724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fa-IR" sz="3200" dirty="0" smtClean="0">
                <a:cs typeface="B Esfehan" pitchFamily="2" charset="-78"/>
              </a:rPr>
              <a:t>آموزش به خانواده  </a:t>
            </a:r>
            <a:endParaRPr lang="en-US" sz="3200" dirty="0">
              <a:cs typeface="B Esfeh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2852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838200"/>
            <a:ext cx="4876800" cy="5486400"/>
          </a:xfrm>
        </p:spPr>
        <p:txBody>
          <a:bodyPr>
            <a:normAutofit/>
          </a:bodyPr>
          <a:lstStyle/>
          <a:p>
            <a:r>
              <a:rPr lang="fa-IR" sz="3200" dirty="0">
                <a:cs typeface="B Elham" pitchFamily="2" charset="-78"/>
              </a:rPr>
              <a:t>حساسیت کودکان پر تحرک به تشویق های ذاتی و درونی و محیطی یا بیرونی کمتر از کودکان طبیعی است. </a:t>
            </a:r>
            <a:endParaRPr lang="fa-IR" sz="3200" dirty="0" smtClean="0">
              <a:cs typeface="B Elham" pitchFamily="2" charset="-78"/>
            </a:endParaRPr>
          </a:p>
          <a:p>
            <a:pPr marL="109728" indent="0">
              <a:buNone/>
            </a:pPr>
            <a:endParaRPr lang="fa-IR" sz="3200" dirty="0">
              <a:cs typeface="B Elham" pitchFamily="2" charset="-78"/>
            </a:endParaRPr>
          </a:p>
          <a:p>
            <a:r>
              <a:rPr lang="fa-IR" sz="3200" dirty="0">
                <a:cs typeface="B Elham" pitchFamily="2" charset="-78"/>
              </a:rPr>
              <a:t>کودکان پرتحرک به تشویق های سریعتر، متعددتر و بزرگتر و ملموستری برای تقویت رفتارهای مثبت خود نیاز دارند. </a:t>
            </a:r>
          </a:p>
          <a:p>
            <a:pPr marL="109728" indent="0">
              <a:buNone/>
            </a:pPr>
            <a:r>
              <a:rPr lang="fa-IR" sz="3200" dirty="0">
                <a:cs typeface="B Elham" pitchFamily="2" charset="-78"/>
              </a:rPr>
              <a:t> </a:t>
            </a:r>
          </a:p>
          <a:p>
            <a:endParaRPr lang="fa-IR" sz="3200" dirty="0">
              <a:cs typeface="B Elham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3352800" cy="4679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21701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077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a-IR" sz="3200" dirty="0" smtClean="0">
                <a:cs typeface="B Esfehan" pitchFamily="2" charset="-78"/>
              </a:rPr>
              <a:t>ارجعیت </a:t>
            </a:r>
            <a:r>
              <a:rPr lang="fa-IR" sz="3200" dirty="0">
                <a:cs typeface="B Esfehan" pitchFamily="2" charset="-78"/>
              </a:rPr>
              <a:t>تشویق بر تنبیه : </a:t>
            </a:r>
            <a:endParaRPr lang="fa-IR" sz="3200" dirty="0" smtClean="0">
              <a:cs typeface="B Esfehan" pitchFamily="2" charset="-78"/>
            </a:endParaRPr>
          </a:p>
          <a:p>
            <a:pPr marL="109728" indent="0">
              <a:buNone/>
            </a:pPr>
            <a:endParaRPr lang="fa-IR" sz="3200" dirty="0">
              <a:cs typeface="B Esfehan" pitchFamily="2" charset="-78"/>
            </a:endParaRPr>
          </a:p>
          <a:p>
            <a:r>
              <a:rPr lang="fa-IR" sz="3200" dirty="0">
                <a:cs typeface="B Esfehan" pitchFamily="2" charset="-78"/>
              </a:rPr>
              <a:t>تشویق بر تنبیه </a:t>
            </a:r>
            <a:r>
              <a:rPr lang="fa-IR" sz="3200" dirty="0" smtClean="0">
                <a:cs typeface="B Esfehan" pitchFamily="2" charset="-78"/>
              </a:rPr>
              <a:t>ارجعیت </a:t>
            </a:r>
            <a:r>
              <a:rPr lang="fa-IR" sz="3200" dirty="0">
                <a:cs typeface="B Esfehan" pitchFamily="2" charset="-78"/>
              </a:rPr>
              <a:t>دارد. </a:t>
            </a:r>
          </a:p>
          <a:p>
            <a:r>
              <a:rPr lang="fa-IR" sz="3200" dirty="0">
                <a:cs typeface="B Esfehan" pitchFamily="2" charset="-78"/>
              </a:rPr>
              <a:t>تنبیه باید گاه به گاه، پس از تشویق موارد مثبت، خفیف، تنها برای یک عمل منفی مشخص و بلافاصله پس از رفتار منفی انجام شود. </a:t>
            </a:r>
          </a:p>
          <a:p>
            <a:r>
              <a:rPr lang="fa-IR" sz="3200" dirty="0">
                <a:cs typeface="B Esfehan" pitchFamily="2" charset="-78"/>
              </a:rPr>
              <a:t>کودک بداند چرا تنبیه می شود. </a:t>
            </a:r>
          </a:p>
          <a:p>
            <a:r>
              <a:rPr lang="fa-IR" sz="3200" dirty="0">
                <a:cs typeface="B Esfehan" pitchFamily="2" charset="-78"/>
              </a:rPr>
              <a:t>فقط از تنبیه های مجاز استفاده نمایید.</a:t>
            </a:r>
          </a:p>
          <a:p>
            <a:endParaRPr lang="fa-IR" sz="3200" dirty="0">
              <a:cs typeface="B Esfeh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615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12536"/>
          </a:xfrm>
        </p:spPr>
        <p:txBody>
          <a:bodyPr/>
          <a:lstStyle/>
          <a:p>
            <a:pPr marL="109728" indent="0">
              <a:buNone/>
            </a:pPr>
            <a:r>
              <a:rPr lang="fa-IR" sz="2800" dirty="0">
                <a:cs typeface="B Esfehan" pitchFamily="2" charset="-78"/>
              </a:rPr>
              <a:t>توانایی پیش بینی مشکلات : </a:t>
            </a:r>
            <a:endParaRPr lang="fa-IR" sz="2800" dirty="0" smtClean="0">
              <a:cs typeface="B Esfehan" pitchFamily="2" charset="-78"/>
            </a:endParaRPr>
          </a:p>
          <a:p>
            <a:pPr marL="109728" indent="0">
              <a:buNone/>
            </a:pPr>
            <a:endParaRPr lang="fa-IR" dirty="0">
              <a:cs typeface="B Esfehan" pitchFamily="2" charset="-78"/>
            </a:endParaRPr>
          </a:p>
          <a:p>
            <a:r>
              <a:rPr lang="fa-IR" dirty="0">
                <a:cs typeface="B Esfehan" pitchFamily="2" charset="-78"/>
              </a:rPr>
              <a:t>در کودکان پر تحرک توانایی صبر و تحمل و به تعویق انداختن خواسته ها ضعیف است.</a:t>
            </a:r>
          </a:p>
          <a:p>
            <a:r>
              <a:rPr lang="fa-IR" dirty="0">
                <a:cs typeface="B Esfehan" pitchFamily="2" charset="-78"/>
              </a:rPr>
              <a:t>اماکن جدید و عمومی می تواند باعث تحریک کودکان پر تحرک شده و باعث بروز رفتارهای زشت در آنها گردد. </a:t>
            </a:r>
          </a:p>
          <a:p>
            <a:r>
              <a:rPr lang="fa-IR" dirty="0">
                <a:cs typeface="B Esfehan" pitchFamily="2" charset="-78"/>
              </a:rPr>
              <a:t>برای ورود به چنین اماکنی باید کودک را از قبل آماده کرد.</a:t>
            </a:r>
          </a:p>
          <a:p>
            <a:r>
              <a:rPr lang="fa-IR" dirty="0">
                <a:cs typeface="B Esfehan" pitchFamily="2" charset="-78"/>
              </a:rPr>
              <a:t>چنین شرایطی قابل پیش بینی است و رعایت نکات یاد شده می تواند مانع بروز رفتارهای مشکل زا در کودک گردد. </a:t>
            </a:r>
          </a:p>
          <a:p>
            <a:endParaRPr lang="fa-IR" dirty="0">
              <a:cs typeface="B Esfeh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688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3855" y="1207609"/>
            <a:ext cx="7467600" cy="93632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fa-IR" sz="2800" dirty="0" smtClean="0">
                <a:cs typeface="B Elham" pitchFamily="2" charset="-78"/>
              </a:rPr>
              <a:t>مدیریت واصلاح رفتارهای نا مطلوب</a:t>
            </a:r>
            <a:endParaRPr lang="fa-IR" sz="2800" dirty="0">
              <a:cs typeface="B Elham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9055" y="2362200"/>
            <a:ext cx="7772400" cy="3886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400" dirty="0" smtClean="0">
                <a:cs typeface="B Elham" pitchFamily="2" charset="-78"/>
              </a:rPr>
              <a:t>قوانین اساسی وضع کنید </a:t>
            </a:r>
          </a:p>
          <a:p>
            <a:r>
              <a:rPr lang="fa-IR" sz="2400" dirty="0" smtClean="0">
                <a:cs typeface="B Elham" pitchFamily="2" charset="-78"/>
              </a:rPr>
              <a:t>از نادیده گرفتن برنامه ریزی شده برای مواجهه بامشکل رفتاری استفاده کنید</a:t>
            </a:r>
          </a:p>
          <a:p>
            <a:r>
              <a:rPr lang="fa-IR" sz="2400" dirty="0" smtClean="0">
                <a:cs typeface="B Elham" pitchFamily="2" charset="-78"/>
              </a:rPr>
              <a:t>دستورات آرام وواضح بدهید</a:t>
            </a:r>
          </a:p>
          <a:p>
            <a:r>
              <a:rPr lang="fa-IR" sz="2400" dirty="0" smtClean="0">
                <a:cs typeface="B Elham" pitchFamily="2" charset="-78"/>
              </a:rPr>
              <a:t>دستورات خود راباپیامد های منطقی تقویت کنید</a:t>
            </a:r>
          </a:p>
          <a:p>
            <a:pPr>
              <a:buFontTx/>
              <a:buNone/>
            </a:pPr>
            <a:endParaRPr lang="fa-IR" sz="2400" dirty="0" smtClean="0">
              <a:cs typeface="B Elham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5379" y="744030"/>
            <a:ext cx="2429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dirty="0">
                <a:cs typeface="B Elham" pitchFamily="2" charset="-78"/>
              </a:rPr>
              <a:t>محروم کردن</a:t>
            </a:r>
          </a:p>
        </p:txBody>
      </p:sp>
    </p:spTree>
    <p:extLst>
      <p:ext uri="{BB962C8B-B14F-4D97-AF65-F5344CB8AC3E}">
        <p14:creationId xmlns:p14="http://schemas.microsoft.com/office/powerpoint/2010/main" val="21413479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71600"/>
            <a:ext cx="3647872" cy="3733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cs typeface="B Koodak" pitchFamily="2" charset="-78"/>
              </a:rPr>
              <a:t> </a:t>
            </a:r>
            <a:r>
              <a:rPr lang="fa-IR" sz="2000" dirty="0" smtClean="0">
                <a:solidFill>
                  <a:schemeClr val="accent1">
                    <a:lumMod val="50000"/>
                  </a:schemeClr>
                </a:solidFill>
                <a:cs typeface="B Koodak" pitchFamily="2" charset="-78"/>
              </a:rPr>
              <a:t> </a:t>
            </a:r>
          </a:p>
          <a:p>
            <a:pPr marL="0" indent="0" algn="ctr">
              <a:buNone/>
            </a:pPr>
            <a:r>
              <a:rPr lang="fa-IR" sz="2000" dirty="0" smtClean="0">
                <a:solidFill>
                  <a:schemeClr val="accent1">
                    <a:lumMod val="50000"/>
                  </a:schemeClr>
                </a:solidFill>
                <a:cs typeface="B Koodak" pitchFamily="2" charset="-78"/>
              </a:rPr>
              <a:t>اگر فرصت داشتم کودکم را دوباره بزرگ میکردم ،</a:t>
            </a:r>
          </a:p>
          <a:p>
            <a:pPr marL="0" indent="0" algn="ctr" defTabSz="1293813">
              <a:buNone/>
            </a:pPr>
            <a:r>
              <a:rPr lang="fa-IR" sz="2000" dirty="0" smtClean="0">
                <a:solidFill>
                  <a:schemeClr val="accent1">
                    <a:lumMod val="50000"/>
                  </a:schemeClr>
                </a:solidFill>
                <a:cs typeface="B Koodak" pitchFamily="2" charset="-78"/>
              </a:rPr>
              <a:t>به جای غلط گیری به فکر ایجاد ارتباط می بودم </a:t>
            </a:r>
          </a:p>
          <a:p>
            <a:pPr marL="0" indent="0" algn="ctr" defTabSz="1293813">
              <a:buNone/>
            </a:pPr>
            <a:r>
              <a:rPr lang="fa-IR" sz="2000" dirty="0" smtClean="0">
                <a:solidFill>
                  <a:schemeClr val="accent1">
                    <a:lumMod val="50000"/>
                  </a:schemeClr>
                </a:solidFill>
                <a:cs typeface="B Koodak" pitchFamily="2" charset="-78"/>
              </a:rPr>
              <a:t>بیشتر از اینکه به ساعتم نگاه کنم به او نگاه می کردم ،</a:t>
            </a:r>
          </a:p>
          <a:p>
            <a:pPr marL="0" indent="0" algn="ctr" defTabSz="1293813">
              <a:buNone/>
            </a:pPr>
            <a:r>
              <a:rPr lang="fa-IR" sz="2000" dirty="0" smtClean="0">
                <a:solidFill>
                  <a:schemeClr val="accent1">
                    <a:lumMod val="50000"/>
                  </a:schemeClr>
                </a:solidFill>
                <a:cs typeface="B Koodak" pitchFamily="2" charset="-78"/>
              </a:rPr>
              <a:t>سعی می کردم درباره اش کمتر بدانم اما بیشتر به او توجه کنم ....</a:t>
            </a:r>
            <a:endParaRPr lang="fa-IR" sz="2000" dirty="0">
              <a:solidFill>
                <a:schemeClr val="accent1">
                  <a:lumMod val="50000"/>
                </a:schemeClr>
              </a:solidFill>
              <a:cs typeface="B Koodak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0098"/>
            <a:ext cx="4338536" cy="6535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10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16604" y="3124200"/>
            <a:ext cx="7970196" cy="349567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a-IR" sz="3200" dirty="0" smtClean="0">
                <a:cs typeface="B Titr" pitchFamily="2" charset="-78"/>
              </a:rPr>
              <a:t>خط قرمزها:</a:t>
            </a:r>
          </a:p>
          <a:p>
            <a:r>
              <a:rPr lang="fa-IR" dirty="0" smtClean="0">
                <a:cs typeface="B Titr" pitchFamily="2" charset="-78"/>
              </a:rPr>
              <a:t>آسیب زدن به خود</a:t>
            </a:r>
          </a:p>
          <a:p>
            <a:r>
              <a:rPr lang="fa-IR" dirty="0" smtClean="0">
                <a:cs typeface="B Titr" pitchFamily="2" charset="-78"/>
              </a:rPr>
              <a:t>آسیب زدن به دیگران</a:t>
            </a:r>
          </a:p>
          <a:p>
            <a:r>
              <a:rPr lang="fa-IR" dirty="0" smtClean="0">
                <a:cs typeface="B Titr" pitchFamily="2" charset="-78"/>
              </a:rPr>
              <a:t>آسیب زدن به اشیا</a:t>
            </a:r>
          </a:p>
          <a:p>
            <a:r>
              <a:rPr lang="fa-IR" dirty="0" smtClean="0">
                <a:cs typeface="B Titr" pitchFamily="2" charset="-78"/>
              </a:rPr>
              <a:t>رعایت نکردن قوانین ودستورات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4762500" cy="3219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68437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8388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200" dirty="0">
                <a:cs typeface="B Esfehan" pitchFamily="2" charset="-78"/>
              </a:rPr>
              <a:t>محیط تنبیه </a:t>
            </a:r>
            <a:r>
              <a:rPr lang="fa-IR" sz="3200" dirty="0" smtClean="0">
                <a:cs typeface="B Esfehan" pitchFamily="2" charset="-78"/>
              </a:rPr>
              <a:t>:</a:t>
            </a:r>
          </a:p>
          <a:p>
            <a:pPr marL="0" indent="0">
              <a:buNone/>
            </a:pPr>
            <a:endParaRPr lang="fa-IR" dirty="0">
              <a:cs typeface="B Esfehan" pitchFamily="2" charset="-78"/>
            </a:endParaRPr>
          </a:p>
          <a:p>
            <a:r>
              <a:rPr lang="fa-IR" dirty="0">
                <a:cs typeface="B Esfehan" pitchFamily="2" charset="-78"/>
              </a:rPr>
              <a:t>کسالت آور باشد</a:t>
            </a:r>
          </a:p>
          <a:p>
            <a:r>
              <a:rPr lang="fa-IR" dirty="0">
                <a:cs typeface="B Esfehan" pitchFamily="2" charset="-78"/>
              </a:rPr>
              <a:t>امنیت داشته باشد</a:t>
            </a:r>
          </a:p>
          <a:p>
            <a:r>
              <a:rPr lang="fa-IR" dirty="0">
                <a:cs typeface="B Esfehan" pitchFamily="2" charset="-78"/>
              </a:rPr>
              <a:t>ترسناک برای کودک نباشد</a:t>
            </a:r>
          </a:p>
          <a:p>
            <a:endParaRPr lang="fa-IR" dirty="0">
              <a:cs typeface="B Esfeha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3746500" cy="4648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405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3400"/>
            <a:ext cx="445008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fa-IR" sz="2400" dirty="0">
                <a:cs typeface="B Esfehan" pitchFamily="2" charset="-78"/>
              </a:rPr>
              <a:t>رفتارهای غلطی که والدین به کار می برند</a:t>
            </a:r>
            <a:r>
              <a:rPr lang="fa-IR" sz="2400" dirty="0" smtClean="0">
                <a:cs typeface="B Esfehan" pitchFamily="2" charset="-78"/>
              </a:rPr>
              <a:t>:</a:t>
            </a:r>
          </a:p>
          <a:p>
            <a:pPr marL="0" indent="0">
              <a:buNone/>
            </a:pPr>
            <a:endParaRPr lang="fa-IR" sz="2400" dirty="0">
              <a:cs typeface="B Esfehan" pitchFamily="2" charset="-78"/>
            </a:endParaRPr>
          </a:p>
          <a:p>
            <a:r>
              <a:rPr lang="fa-IR" sz="2400" dirty="0">
                <a:cs typeface="B Esfehan" pitchFamily="2" charset="-78"/>
              </a:rPr>
              <a:t>دلیل ومنطق آوردن</a:t>
            </a:r>
          </a:p>
          <a:p>
            <a:r>
              <a:rPr lang="fa-IR" sz="2400" dirty="0">
                <a:cs typeface="B Esfehan" pitchFamily="2" charset="-78"/>
              </a:rPr>
              <a:t>تهدید کردن</a:t>
            </a:r>
          </a:p>
          <a:p>
            <a:r>
              <a:rPr lang="fa-IR" sz="2400" dirty="0">
                <a:cs typeface="B Esfehan" pitchFamily="2" charset="-78"/>
              </a:rPr>
              <a:t>کتک زدن وبر خورد همراه باعصبانیت در نتیجه کودک تصور می کند:</a:t>
            </a:r>
          </a:p>
          <a:p>
            <a:pPr marL="0" indent="0">
              <a:buNone/>
            </a:pPr>
            <a:r>
              <a:rPr lang="fa-IR" sz="2400" dirty="0">
                <a:cs typeface="B Esfehan" pitchFamily="2" charset="-78"/>
              </a:rPr>
              <a:t>به خاطر عصبانیت والدین وانتقام شخصی والدین هست که تنبیه می شود</a:t>
            </a:r>
          </a:p>
          <a:p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09600"/>
            <a:ext cx="36576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474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-609600" y="685800"/>
            <a:ext cx="77724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>
              <a:defRPr/>
            </a:pPr>
            <a:r>
              <a:rPr lang="fa-IR" dirty="0" smtClean="0">
                <a:cs typeface="B Titr" pitchFamily="2" charset="-78"/>
              </a:rPr>
              <a:t>روش های تنبیه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2057400"/>
            <a:ext cx="7772400" cy="41148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r" rtl="1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r" rtl="1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r" rtl="1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r" rtl="1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r" rtl="1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r" rtl="1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r" rtl="1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r" rtl="1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r" rtl="1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a-IR" dirty="0" smtClean="0">
                <a:cs typeface="B Titr" pitchFamily="2" charset="-78"/>
              </a:rPr>
              <a:t>محروم کردن از وسیله خاص</a:t>
            </a:r>
          </a:p>
          <a:p>
            <a:r>
              <a:rPr lang="fa-IR" dirty="0" smtClean="0">
                <a:cs typeface="B Titr" pitchFamily="2" charset="-78"/>
              </a:rPr>
              <a:t>بی اعتنایی کردن (قطع توجه مثبت)قهر کردن</a:t>
            </a:r>
          </a:p>
          <a:p>
            <a:r>
              <a:rPr lang="fa-IR" dirty="0" smtClean="0">
                <a:cs typeface="B Titr" pitchFamily="2" charset="-78"/>
              </a:rPr>
              <a:t>قطع فعالیت جاری ودر خواست به سکوت (قرار دادن کودک در زمان خلوت)</a:t>
            </a:r>
          </a:p>
          <a:p>
            <a:r>
              <a:rPr lang="fa-IR" dirty="0" smtClean="0">
                <a:cs typeface="B Titr" pitchFamily="2" charset="-78"/>
              </a:rPr>
              <a:t>استفاده از اتاق خلوت(اخراج کردن)</a:t>
            </a:r>
          </a:p>
          <a:p>
            <a:endParaRPr lang="fa-IR" dirty="0" smtClean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690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15064"/>
            <a:ext cx="8183880" cy="1051560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57200"/>
            <a:ext cx="7772400" cy="762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>
              <a:defRPr/>
            </a:pPr>
            <a:r>
              <a:rPr lang="fa-IR" sz="2800" dirty="0" smtClean="0">
                <a:cs typeface="B Titr" pitchFamily="2" charset="-78"/>
              </a:rPr>
              <a:t>روش انجام اتاق خلوت</a:t>
            </a:r>
            <a:endParaRPr lang="fa-IR" sz="2800" dirty="0">
              <a:cs typeface="B Titr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311612"/>
            <a:ext cx="7772400" cy="2193587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r" rtl="1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r" rtl="1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r" rtl="1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r" rtl="1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r" rtl="1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r" rtl="1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r" rtl="1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r" rtl="1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r" rtl="1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a-IR" sz="2200" dirty="0" smtClean="0">
                <a:cs typeface="B Titr" pitchFamily="2" charset="-78"/>
              </a:rPr>
              <a:t>یک دستور ساده وواضح به کودک بدهید</a:t>
            </a:r>
          </a:p>
          <a:p>
            <a:r>
              <a:rPr lang="fa-IR" sz="2200" dirty="0" smtClean="0">
                <a:cs typeface="B Titr" pitchFamily="2" charset="-78"/>
              </a:rPr>
              <a:t>اگر بعد از 5ثانیه دستور را انجام نداد یک اخطار به کودک  بدهید</a:t>
            </a:r>
          </a:p>
          <a:p>
            <a:r>
              <a:rPr lang="fa-IR" sz="2200" dirty="0" smtClean="0">
                <a:cs typeface="B Titr" pitchFamily="2" charset="-78"/>
              </a:rPr>
              <a:t>اگر بعد از 5ثانیه باز هم اطاعت نکرد ( ...باید به اتاق خلوت بروی)</a:t>
            </a:r>
          </a:p>
          <a:p>
            <a:r>
              <a:rPr lang="fa-IR" sz="2200" dirty="0" smtClean="0">
                <a:cs typeface="B Titr" pitchFamily="2" charset="-78"/>
              </a:rPr>
              <a:t>بدون بحث کردن ,سرزنش کردن دست او را گرفته وبه اتاق خلوت ببرید</a:t>
            </a:r>
          </a:p>
          <a:p>
            <a:r>
              <a:rPr lang="fa-IR" sz="2200" dirty="0" smtClean="0">
                <a:cs typeface="B Titr" pitchFamily="2" charset="-78"/>
              </a:rPr>
              <a:t>فریاد زدن  , اعتراض کردن وقول دادن را  نادیده بگیرید</a:t>
            </a:r>
          </a:p>
          <a:p>
            <a:endParaRPr lang="fa-IR" sz="2200" dirty="0" smtClean="0">
              <a:cs typeface="B Titr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4865" y="3505200"/>
            <a:ext cx="8183880" cy="3127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200" dirty="0">
                <a:cs typeface="B Titr" pitchFamily="2" charset="-78"/>
              </a:rPr>
              <a:t>وقتی که ساکت نشست زمان </a:t>
            </a:r>
            <a:r>
              <a:rPr lang="fa-IR" sz="2200" dirty="0" smtClean="0">
                <a:cs typeface="B Titr" pitchFamily="2" charset="-78"/>
              </a:rPr>
              <a:t>را شروع </a:t>
            </a:r>
            <a:r>
              <a:rPr lang="fa-IR" sz="2200" dirty="0">
                <a:cs typeface="B Titr" pitchFamily="2" charset="-78"/>
              </a:rPr>
              <a:t>کنید</a:t>
            </a:r>
          </a:p>
          <a:p>
            <a:pPr marL="0" indent="0">
              <a:buNone/>
            </a:pPr>
            <a:r>
              <a:rPr lang="fa-IR" sz="2200" dirty="0">
                <a:cs typeface="B Titr" pitchFamily="2" charset="-78"/>
              </a:rPr>
              <a:t>مدت زمان :</a:t>
            </a:r>
          </a:p>
          <a:p>
            <a:pPr>
              <a:buFont typeface="Wingdings" pitchFamily="2" charset="2"/>
              <a:buChar char="v"/>
            </a:pPr>
            <a:r>
              <a:rPr lang="fa-IR" sz="2200" dirty="0">
                <a:cs typeface="B Titr" pitchFamily="2" charset="-78"/>
              </a:rPr>
              <a:t>یک دقیقه برای هر سن</a:t>
            </a:r>
          </a:p>
          <a:p>
            <a:pPr>
              <a:buFont typeface="Wingdings" pitchFamily="2" charset="2"/>
              <a:buChar char="v"/>
            </a:pPr>
            <a:r>
              <a:rPr lang="fa-IR" sz="2200" dirty="0">
                <a:cs typeface="B Titr" pitchFamily="2" charset="-78"/>
              </a:rPr>
              <a:t>سن 2سال یک دقیقه</a:t>
            </a:r>
          </a:p>
          <a:p>
            <a:pPr>
              <a:buFont typeface="Wingdings" pitchFamily="2" charset="2"/>
              <a:buChar char="v"/>
            </a:pPr>
            <a:r>
              <a:rPr lang="fa-IR" sz="2200" dirty="0">
                <a:cs typeface="B Titr" pitchFamily="2" charset="-78"/>
              </a:rPr>
              <a:t>سن 3-5سال دو </a:t>
            </a:r>
            <a:r>
              <a:rPr lang="fa-IR" sz="2200" dirty="0" smtClean="0">
                <a:cs typeface="B Titr" pitchFamily="2" charset="-78"/>
              </a:rPr>
              <a:t>دقیقه</a:t>
            </a:r>
            <a:endParaRPr lang="fa-IR" sz="2200" dirty="0">
              <a:cs typeface="B Titr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fa-IR" sz="2200" dirty="0">
                <a:cs typeface="B Titr" pitchFamily="2" charset="-78"/>
              </a:rPr>
              <a:t>سن </a:t>
            </a:r>
            <a:r>
              <a:rPr lang="fa-IR" sz="2200" dirty="0" smtClean="0">
                <a:cs typeface="B Titr" pitchFamily="2" charset="-78"/>
              </a:rPr>
              <a:t>5-10سال </a:t>
            </a:r>
            <a:r>
              <a:rPr lang="fa-IR" sz="2200" dirty="0">
                <a:cs typeface="B Titr" pitchFamily="2" charset="-78"/>
              </a:rPr>
              <a:t>پنج دقیقه</a:t>
            </a:r>
          </a:p>
          <a:p>
            <a:endParaRPr lang="fa-IR" sz="22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21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2"/>
          <a:stretch/>
        </p:blipFill>
        <p:spPr>
          <a:xfrm>
            <a:off x="1219200" y="3314700"/>
            <a:ext cx="6858000" cy="34199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81391" y="-152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fa-IR" dirty="0" smtClean="0">
                <a:cs typeface="B Titr" pitchFamily="2" charset="-78"/>
              </a:rPr>
              <a:t>تاثیرات تنبیه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1221" y="762000"/>
            <a:ext cx="8382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1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fa-IR" sz="2000" dirty="0" smtClean="0">
                <a:cs typeface="B Titr" pitchFamily="2" charset="-78"/>
              </a:rPr>
              <a:t>در صورتی که از تنبیه زیاد استفاه شود فقط موجب اطاعت لحظه ای می شود،نه تغییرات بادوام رفتاری </a:t>
            </a:r>
          </a:p>
          <a:p>
            <a:pPr>
              <a:buFont typeface="Wingdings" pitchFamily="2" charset="2"/>
              <a:buChar char="v"/>
            </a:pPr>
            <a:r>
              <a:rPr lang="fa-IR" sz="2000" dirty="0" smtClean="0">
                <a:cs typeface="B Titr" pitchFamily="2" charset="-78"/>
              </a:rPr>
              <a:t> کودک تصور می کند پرخاشگری فیزیکی یک راه حل برای مشکلات هست.</a:t>
            </a:r>
          </a:p>
          <a:p>
            <a:pPr>
              <a:buFont typeface="Wingdings" pitchFamily="2" charset="2"/>
              <a:buChar char="v"/>
            </a:pPr>
            <a:r>
              <a:rPr lang="fa-IR" sz="2000" dirty="0" smtClean="0">
                <a:cs typeface="B Titr" pitchFamily="2" charset="-78"/>
              </a:rPr>
              <a:t>در برخورد باکودکان کوچکتر وهمسن سالان در مدرسه به همین شکل برخورد می کند.</a:t>
            </a:r>
          </a:p>
          <a:p>
            <a:pPr>
              <a:buFont typeface="Wingdings" pitchFamily="2" charset="2"/>
              <a:buChar char="v"/>
            </a:pPr>
            <a:r>
              <a:rPr lang="fa-IR" sz="2000" dirty="0">
                <a:cs typeface="B Titr" pitchFamily="2" charset="-78"/>
              </a:rPr>
              <a:t>کودکان احساس تهدید می کنند به جای همدردی روی ناراحتی خودشان تمرکز می </a:t>
            </a:r>
            <a:r>
              <a:rPr lang="fa-IR" sz="2000" dirty="0" smtClean="0">
                <a:cs typeface="B Titr" pitchFamily="2" charset="-78"/>
              </a:rPr>
              <a:t>کنند.</a:t>
            </a:r>
            <a:endParaRPr lang="fa-IR" sz="2000" dirty="0">
              <a:cs typeface="B Titr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fa-IR" sz="2000" dirty="0">
                <a:cs typeface="B Titr" pitchFamily="2" charset="-78"/>
              </a:rPr>
              <a:t>از بزرگسالان دوری می کنند فرصت برای یاد گیری رفتارهای مثبت پیش نمی </a:t>
            </a:r>
            <a:r>
              <a:rPr lang="fa-IR" sz="2000" dirty="0" smtClean="0">
                <a:cs typeface="B Titr" pitchFamily="2" charset="-78"/>
              </a:rPr>
              <a:t>آید.</a:t>
            </a:r>
            <a:endParaRPr lang="fa-IR" sz="2000" dirty="0">
              <a:cs typeface="B Titr" pitchFamily="2" charset="-78"/>
            </a:endParaRPr>
          </a:p>
          <a:p>
            <a:endParaRPr lang="fa-IR" sz="2000" dirty="0" smtClean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121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0999"/>
            <a:ext cx="8458200" cy="634365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62847" y="5257800"/>
            <a:ext cx="5107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تهیه کننده: مژگان آقامحمدی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851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"/>
            <a:ext cx="8382000" cy="60579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139" y="533400"/>
            <a:ext cx="3495261" cy="2933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1800" dirty="0">
                <a:cs typeface="B Koodak" pitchFamily="2" charset="-78"/>
              </a:rPr>
              <a:t>اگر فرصت داشتم کودکم را دوباره بزرگ میکردم ،</a:t>
            </a:r>
          </a:p>
          <a:p>
            <a:pPr marL="0" indent="0" algn="ctr">
              <a:buNone/>
            </a:pPr>
            <a:r>
              <a:rPr lang="fa-IR" sz="1800" dirty="0" smtClean="0">
                <a:cs typeface="B Koodak" pitchFamily="2" charset="-78"/>
              </a:rPr>
              <a:t>به جای اصول راه رفتن اصول پرواز کردن و دویدن را با او تمرین می کردم ،</a:t>
            </a:r>
          </a:p>
          <a:p>
            <a:pPr marL="0" indent="0" algn="ctr">
              <a:buNone/>
            </a:pPr>
            <a:r>
              <a:rPr lang="fa-IR" sz="1800" dirty="0" smtClean="0">
                <a:cs typeface="B Koodak" pitchFamily="2" charset="-78"/>
              </a:rPr>
              <a:t>از جدی بازی کردن دست بر می داشتم و </a:t>
            </a:r>
            <a:r>
              <a:rPr lang="en-US" sz="1800" dirty="0" smtClean="0">
                <a:cs typeface="B Koodak" pitchFamily="2" charset="-78"/>
              </a:rPr>
              <a:t>…</a:t>
            </a:r>
            <a:r>
              <a:rPr lang="fa-IR" sz="1800" dirty="0" smtClean="0">
                <a:cs typeface="B Koodak" pitchFamily="2" charset="-78"/>
              </a:rPr>
              <a:t>بازی </a:t>
            </a:r>
            <a:r>
              <a:rPr lang="fa-IR" sz="1800" dirty="0">
                <a:cs typeface="B Koodak" pitchFamily="2" charset="-78"/>
              </a:rPr>
              <a:t>را ج</a:t>
            </a:r>
            <a:r>
              <a:rPr lang="fa-IR" sz="1800" dirty="0" smtClean="0">
                <a:cs typeface="B Koodak" pitchFamily="2" charset="-78"/>
              </a:rPr>
              <a:t>دی می گرفتم</a:t>
            </a:r>
            <a:endParaRPr lang="fa-IR" sz="1800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753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6"/>
          <a:stretch/>
        </p:blipFill>
        <p:spPr>
          <a:xfrm>
            <a:off x="440635" y="440635"/>
            <a:ext cx="8252015" cy="609975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03407" y="531968"/>
            <a:ext cx="3352800" cy="295854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1800" dirty="0">
                <a:solidFill>
                  <a:schemeClr val="bg1"/>
                </a:solidFill>
                <a:cs typeface="B Koodak" pitchFamily="2" charset="-78"/>
              </a:rPr>
              <a:t>اگر فرصت داشتم کودکم را دوباره بزرگ میکردم ،</a:t>
            </a:r>
          </a:p>
          <a:p>
            <a:pPr marL="0" indent="0" algn="r">
              <a:buNone/>
            </a:pPr>
            <a:r>
              <a:rPr lang="fa-IR" sz="1800" dirty="0" smtClean="0">
                <a:solidFill>
                  <a:schemeClr val="bg1"/>
                </a:solidFill>
                <a:cs typeface="B Koodak" pitchFamily="2" charset="-78"/>
              </a:rPr>
              <a:t>بیشتر او را در آغوش می گرفتم ........و کمتر او را به زور می کشیدم ،</a:t>
            </a:r>
          </a:p>
          <a:p>
            <a:pPr marL="0" indent="0" algn="r">
              <a:buNone/>
            </a:pPr>
            <a:r>
              <a:rPr lang="fa-IR" sz="1800" dirty="0" smtClean="0">
                <a:solidFill>
                  <a:schemeClr val="bg1"/>
                </a:solidFill>
                <a:cs typeface="B Koodak" pitchFamily="2" charset="-78"/>
              </a:rPr>
              <a:t>کمتر سخت می گرفتم و بیشتر تأییدش </a:t>
            </a:r>
            <a:r>
              <a:rPr lang="en-US" sz="1800" dirty="0" smtClean="0">
                <a:solidFill>
                  <a:schemeClr val="bg1"/>
                </a:solidFill>
                <a:cs typeface="B Koodak" pitchFamily="2" charset="-78"/>
              </a:rPr>
              <a:t>..</a:t>
            </a:r>
            <a:r>
              <a:rPr lang="fa-IR" sz="1800" dirty="0" smtClean="0">
                <a:solidFill>
                  <a:schemeClr val="bg1"/>
                </a:solidFill>
                <a:cs typeface="B Koodak" pitchFamily="2" charset="-78"/>
              </a:rPr>
              <a:t>می کردم.</a:t>
            </a:r>
            <a:endParaRPr lang="fa-IR" sz="1800" dirty="0">
              <a:solidFill>
                <a:schemeClr val="bg1"/>
              </a:solidFill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311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5029200"/>
            <a:ext cx="8305800" cy="167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2000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Elham" pitchFamily="2" charset="-78"/>
              </a:rPr>
              <a:t>اگر </a:t>
            </a:r>
            <a:r>
              <a:rPr lang="fa-IR" sz="2000" dirty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Elham" pitchFamily="2" charset="-78"/>
              </a:rPr>
              <a:t>فرصت داشتم کودکم را دوباره بزرگ میکردم ،</a:t>
            </a:r>
          </a:p>
          <a:p>
            <a:pPr marL="0" indent="0" algn="ctr">
              <a:buNone/>
            </a:pPr>
            <a:r>
              <a:rPr lang="fa-IR" sz="2000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Elham" pitchFamily="2" charset="-78"/>
              </a:rPr>
              <a:t>اول احترام به خود را در او می ساختم و بعد ..... خانه و کاشانه اش را ،</a:t>
            </a:r>
          </a:p>
          <a:p>
            <a:pPr marL="0" indent="0" algn="ctr">
              <a:buNone/>
            </a:pPr>
            <a:r>
              <a:rPr lang="fa-IR" sz="2000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Elham" pitchFamily="2" charset="-78"/>
              </a:rPr>
              <a:t>را یادش می دادم...</a:t>
            </a:r>
            <a:r>
              <a:rPr lang="en-US" sz="2000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Elham" pitchFamily="2" charset="-78"/>
              </a:rPr>
              <a:t>“</a:t>
            </a:r>
            <a:r>
              <a:rPr lang="fa-IR" sz="2000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Elham" pitchFamily="2" charset="-78"/>
              </a:rPr>
              <a:t>عشق</a:t>
            </a:r>
            <a:r>
              <a:rPr lang="en-US" sz="2000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Elham" pitchFamily="2" charset="-78"/>
              </a:rPr>
              <a:t>”</a:t>
            </a:r>
            <a:r>
              <a:rPr lang="fa-IR" sz="2000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Elham" pitchFamily="2" charset="-78"/>
              </a:rPr>
              <a:t> </a:t>
            </a:r>
            <a:r>
              <a:rPr lang="fa-IR" sz="2000" dirty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Elham" pitchFamily="2" charset="-78"/>
              </a:rPr>
              <a:t>را یادش دهم قدرت</a:t>
            </a:r>
            <a:r>
              <a:rPr lang="en-US" sz="2000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Elham" pitchFamily="2" charset="-78"/>
              </a:rPr>
              <a:t>“</a:t>
            </a:r>
            <a:r>
              <a:rPr lang="fa-IR" sz="2000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Elham" pitchFamily="2" charset="-78"/>
              </a:rPr>
              <a:t>قدرت</a:t>
            </a:r>
            <a:r>
              <a:rPr lang="en-US" sz="2000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Elham" pitchFamily="2" charset="-78"/>
              </a:rPr>
              <a:t>”</a:t>
            </a:r>
            <a:r>
              <a:rPr lang="fa-IR" sz="2000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Elham" pitchFamily="2" charset="-78"/>
              </a:rPr>
              <a:t> </a:t>
            </a:r>
            <a:r>
              <a:rPr lang="fa-IR" sz="2000" dirty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Elham" pitchFamily="2" charset="-78"/>
              </a:rPr>
              <a:t>و بیشتر از آنکه عشق به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7467600" cy="472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3671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299" y="838200"/>
            <a:ext cx="7924801" cy="1143000"/>
          </a:xfrm>
        </p:spPr>
        <p:txBody>
          <a:bodyPr/>
          <a:lstStyle/>
          <a:p>
            <a:pPr marL="0" indent="0">
              <a:buNone/>
            </a:pPr>
            <a:r>
              <a:rPr lang="fa-IR" sz="3000" dirty="0">
                <a:cs typeface="B Elham" pitchFamily="2" charset="-78"/>
              </a:rPr>
              <a:t>حساس سازی والدین نسبت به یاد گیری مهادت های فرزند </a:t>
            </a:r>
            <a:r>
              <a:rPr lang="fa-IR" sz="3000" dirty="0" smtClean="0">
                <a:cs typeface="B Elham" pitchFamily="2" charset="-78"/>
              </a:rPr>
              <a:t>پروری:</a:t>
            </a:r>
            <a:endParaRPr lang="fa-IR" sz="3000" dirty="0">
              <a:cs typeface="B Elha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05000" y="2133600"/>
            <a:ext cx="6934200" cy="1219200"/>
          </a:xfrm>
        </p:spPr>
        <p:txBody>
          <a:bodyPr/>
          <a:lstStyle/>
          <a:p>
            <a:r>
              <a:rPr lang="fa-IR" sz="2400" dirty="0">
                <a:cs typeface="B Elham" pitchFamily="2" charset="-78"/>
              </a:rPr>
              <a:t>فرزند پروری مهارت وعلمی است که نیاز به آموزش وفراگیری دارد.</a:t>
            </a:r>
          </a:p>
          <a:p>
            <a:pPr marL="45720" indent="0">
              <a:buNone/>
            </a:pPr>
            <a:endParaRPr lang="fa-I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9106" y="1524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r>
              <a:rPr lang="fa-IR" sz="3600" dirty="0" smtClean="0">
                <a:cs typeface="B Elham" pitchFamily="2" charset="-78"/>
              </a:rPr>
              <a:t>امام سجاد (ع):خداوندا مرادر تربیت فرزندانم یاری فرما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9400"/>
            <a:ext cx="8153400" cy="3764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89421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7620000" cy="2514600"/>
          </a:xfrm>
        </p:spPr>
        <p:txBody>
          <a:bodyPr/>
          <a:lstStyle/>
          <a:p>
            <a:pPr marL="45720" indent="0">
              <a:buNone/>
            </a:pPr>
            <a:r>
              <a:rPr lang="fa-IR" sz="2800" dirty="0">
                <a:cs typeface="B Elham" pitchFamily="2" charset="-78"/>
              </a:rPr>
              <a:t>مسائل رایج تبدیل به مشکل </a:t>
            </a:r>
          </a:p>
          <a:p>
            <a:endParaRPr lang="fa-IR" sz="2400" dirty="0">
              <a:cs typeface="B Elham" pitchFamily="2" charset="-78"/>
            </a:endParaRPr>
          </a:p>
          <a:p>
            <a:r>
              <a:rPr lang="fa-IR" sz="2400" dirty="0">
                <a:cs typeface="B Elham" pitchFamily="2" charset="-78"/>
              </a:rPr>
              <a:t>در موارد حادتر  ناتوانی در </a:t>
            </a:r>
            <a:r>
              <a:rPr lang="fa-IR" sz="2400" dirty="0" smtClean="0">
                <a:cs typeface="B Elham" pitchFamily="2" charset="-78"/>
              </a:rPr>
              <a:t>اداره </a:t>
            </a:r>
            <a:r>
              <a:rPr lang="fa-IR" sz="2400" dirty="0">
                <a:cs typeface="B Elham" pitchFamily="2" charset="-78"/>
              </a:rPr>
              <a:t>کردن رفتارهای نامناسب کودکی که  سرشت مشکل یا دشوار دارد موجب تشدید مشکل کودک وتبدیل به اختلال می شود.</a:t>
            </a:r>
          </a:p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t="10077" r="5843" b="21076"/>
          <a:stretch/>
        </p:blipFill>
        <p:spPr bwMode="auto">
          <a:xfrm>
            <a:off x="1066800" y="2667000"/>
            <a:ext cx="5528553" cy="3500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909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7184"/>
            <a:ext cx="8491324" cy="612981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1066800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fa-I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Esfehan" pitchFamily="2" charset="-78"/>
              </a:rPr>
              <a:t>برخی ازباور های اشتباه والدین:</a:t>
            </a:r>
          </a:p>
          <a:p>
            <a:endParaRPr lang="fa-IR" sz="2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Esfehan" pitchFamily="2" charset="-78"/>
            </a:endParaRPr>
          </a:p>
          <a:p>
            <a:r>
              <a:rPr lang="fa-I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Esfehan" pitchFamily="2" charset="-78"/>
              </a:rPr>
              <a:t>این رفتار موقت وزود گذر است.</a:t>
            </a:r>
          </a:p>
          <a:p>
            <a:r>
              <a:rPr lang="fa-I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Esfehan" pitchFamily="2" charset="-78"/>
              </a:rPr>
              <a:t>او عمدا این کارها را می کند</a:t>
            </a:r>
          </a:p>
          <a:p>
            <a:r>
              <a:rPr lang="fa-I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Esfehan" pitchFamily="2" charset="-78"/>
              </a:rPr>
              <a:t>همه این مشکلات تقصیر من است</a:t>
            </a:r>
            <a:r>
              <a:rPr lang="fa-IR" dirty="0" smtClean="0">
                <a:cs typeface="B Esfehan" pitchFamily="2" charset="-78"/>
              </a:rPr>
              <a:t>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720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ngles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Angles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242</TotalTime>
  <Words>1340</Words>
  <Application>Microsoft Office PowerPoint</Application>
  <PresentationFormat>On-screen Show (4:3)</PresentationFormat>
  <Paragraphs>157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Office Theme</vt:lpstr>
      <vt:lpstr>Slipstream</vt:lpstr>
      <vt:lpstr>Opulent</vt:lpstr>
      <vt:lpstr>Oriel</vt:lpstr>
      <vt:lpstr>Flow</vt:lpstr>
      <vt:lpstr>Urban</vt:lpstr>
      <vt:lpstr>Aspect</vt:lpstr>
      <vt:lpstr>Angles</vt:lpstr>
      <vt:lpstr>1_Angles</vt:lpstr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حساس سازی والدین نسبت به یاد گیری مهادت های فرزند پروری: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karino</dc:creator>
  <cp:lastModifiedBy>karino</cp:lastModifiedBy>
  <cp:revision>31</cp:revision>
  <dcterms:created xsi:type="dcterms:W3CDTF">2006-08-16T00:00:00Z</dcterms:created>
  <dcterms:modified xsi:type="dcterms:W3CDTF">2014-12-08T01:42:36Z</dcterms:modified>
</cp:coreProperties>
</file>