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69A"/>
    <a:srgbClr val="CC0000"/>
    <a:srgbClr val="34D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931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44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01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732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1572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757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806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760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428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791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590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129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979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519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046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659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38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9B5E64-CA66-4A7A-8CC2-CEF3FFD80BB3}" type="datetimeFigureOut">
              <a:rPr lang="fa-IR" smtClean="0"/>
              <a:t>29/07/1439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669607E-A7E2-4BF1-9907-468A67A6BB2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8447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fa.wikipedia.org/wiki/%D8%B7%D9%84%D8%A7%D9%8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1110"/>
            <a:ext cx="10764982" cy="3117272"/>
          </a:xfrm>
        </p:spPr>
        <p:txBody>
          <a:bodyPr>
            <a:normAutofit/>
          </a:bodyPr>
          <a:lstStyle/>
          <a:p>
            <a:r>
              <a:rPr lang="fa-IR" sz="8800" b="1" dirty="0" smtClean="0">
                <a:solidFill>
                  <a:srgbClr val="FFC000"/>
                </a:solidFill>
                <a:cs typeface="B Shiraz" panose="00000400000000000000" pitchFamily="2" charset="-78"/>
              </a:rPr>
              <a:t>بسم الله الرحمن الرحیم</a:t>
            </a:r>
            <a:endParaRPr lang="fa-IR" sz="8800" b="1" dirty="0">
              <a:solidFill>
                <a:srgbClr val="FFC000"/>
              </a:solidFill>
              <a:cs typeface="B Shir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077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7" y="0"/>
            <a:ext cx="11845635" cy="2722418"/>
          </a:xfrm>
        </p:spPr>
        <p:txBody>
          <a:bodyPr>
            <a:noAutofit/>
          </a:bodyPr>
          <a:lstStyle/>
          <a:p>
            <a:r>
              <a:rPr lang="fa-IR" sz="11000" b="1" dirty="0">
                <a:solidFill>
                  <a:srgbClr val="FFC000"/>
                </a:solidFill>
                <a:cs typeface="+mj-cs"/>
              </a:rPr>
              <a:t>نشانه های طلاق عاطفی</a:t>
            </a: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722418"/>
            <a:ext cx="8305799" cy="37529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7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90946"/>
            <a:ext cx="11762509" cy="3616036"/>
          </a:xfrm>
        </p:spPr>
        <p:txBody>
          <a:bodyPr>
            <a:noAutofit/>
          </a:bodyPr>
          <a:lstStyle/>
          <a:p>
            <a:r>
              <a:rPr lang="fa-IR" sz="9000" b="1" dirty="0">
                <a:solidFill>
                  <a:srgbClr val="FFC000"/>
                </a:solidFill>
                <a:cs typeface="+mn-cs"/>
              </a:rPr>
              <a:t>وقتی حرفی برای گفتن ندارید!</a:t>
            </a:r>
            <a:r>
              <a:rPr lang="en-US" sz="9000" b="1" dirty="0">
                <a:solidFill>
                  <a:srgbClr val="FFC000"/>
                </a:solidFill>
                <a:cs typeface="+mn-cs"/>
              </a:rPr>
              <a:t/>
            </a:r>
            <a:br>
              <a:rPr lang="en-US" sz="9000" b="1" dirty="0">
                <a:solidFill>
                  <a:srgbClr val="FFC000"/>
                </a:solidFill>
                <a:cs typeface="+mn-cs"/>
              </a:rPr>
            </a:br>
            <a:endParaRPr lang="fa-IR" sz="90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30236"/>
            <a:ext cx="7148945" cy="3449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8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9600" b="1" dirty="0">
                <a:solidFill>
                  <a:srgbClr val="FFC000"/>
                </a:solidFill>
                <a:cs typeface="+mj-cs"/>
              </a:rPr>
              <a:t>گوشه گیری و انزوا طلبی</a:t>
            </a: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41" y="2576945"/>
            <a:ext cx="5063115" cy="36506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09" y="2576945"/>
            <a:ext cx="2575795" cy="3650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378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49" y="297872"/>
            <a:ext cx="11278205" cy="3463636"/>
          </a:xfrm>
        </p:spPr>
        <p:txBody>
          <a:bodyPr>
            <a:noAutofit/>
          </a:bodyPr>
          <a:lstStyle/>
          <a:p>
            <a:r>
              <a:rPr lang="fa-IR" sz="9600" b="1" dirty="0">
                <a:solidFill>
                  <a:srgbClr val="FFC000"/>
                </a:solidFill>
                <a:cs typeface="+mj-cs"/>
              </a:rPr>
              <a:t>ناامیدی و احساس شکست</a:t>
            </a:r>
            <a:r>
              <a:rPr lang="en-US" sz="9600" b="1" dirty="0">
                <a:solidFill>
                  <a:srgbClr val="FFC000"/>
                </a:solidFill>
                <a:cs typeface="+mj-cs"/>
              </a:rPr>
              <a:t/>
            </a:r>
            <a:br>
              <a:rPr lang="en-US" sz="9600" b="1" dirty="0">
                <a:solidFill>
                  <a:srgbClr val="FFC000"/>
                </a:solidFill>
                <a:cs typeface="+mj-cs"/>
              </a:rPr>
            </a:br>
            <a:endParaRPr lang="fa-IR" sz="9600" b="1" dirty="0">
              <a:solidFill>
                <a:srgbClr val="FFC000"/>
              </a:solidFill>
              <a:cs typeface="+mj-cs"/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4436" y="2483428"/>
            <a:ext cx="7647708" cy="4125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2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2736273"/>
          </a:xfrm>
        </p:spPr>
        <p:txBody>
          <a:bodyPr>
            <a:noAutofit/>
          </a:bodyPr>
          <a:lstStyle/>
          <a:p>
            <a:r>
              <a:rPr lang="fa-IR" sz="12000" b="1" dirty="0">
                <a:solidFill>
                  <a:srgbClr val="FFC000"/>
                </a:solidFill>
                <a:cs typeface="+mn-cs"/>
              </a:rPr>
              <a:t>افکار منفی</a:t>
            </a:r>
            <a:r>
              <a:rPr lang="en-US" sz="12000" b="1" dirty="0">
                <a:solidFill>
                  <a:srgbClr val="FFC000"/>
                </a:solidFill>
                <a:cs typeface="+mn-cs"/>
              </a:rPr>
              <a:t/>
            </a:r>
            <a:br>
              <a:rPr lang="en-US" sz="12000" b="1" dirty="0">
                <a:solidFill>
                  <a:srgbClr val="FFC000"/>
                </a:solidFill>
                <a:cs typeface="+mn-cs"/>
              </a:rPr>
            </a:br>
            <a:endParaRPr lang="fa-IR" sz="120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2410690"/>
            <a:ext cx="4370978" cy="391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5953" y="2410690"/>
            <a:ext cx="4370978" cy="391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25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2798618"/>
          </a:xfrm>
        </p:spPr>
        <p:txBody>
          <a:bodyPr>
            <a:noAutofit/>
          </a:bodyPr>
          <a:lstStyle/>
          <a:p>
            <a:r>
              <a:rPr lang="fa-IR" sz="12000" b="1" dirty="0">
                <a:solidFill>
                  <a:srgbClr val="FFC000"/>
                </a:solidFill>
                <a:cs typeface="+mn-cs"/>
              </a:rPr>
              <a:t>عوامل طلاق عاطفی</a:t>
            </a:r>
            <a:r>
              <a:rPr lang="en-US" sz="12000" b="1" dirty="0">
                <a:solidFill>
                  <a:srgbClr val="FFC000"/>
                </a:solidFill>
                <a:cs typeface="+mn-cs"/>
              </a:rPr>
              <a:t/>
            </a:r>
            <a:br>
              <a:rPr lang="en-US" sz="12000" b="1" dirty="0">
                <a:solidFill>
                  <a:srgbClr val="FFC000"/>
                </a:solidFill>
                <a:cs typeface="+mn-cs"/>
              </a:rPr>
            </a:br>
            <a:endParaRPr lang="fa-IR" sz="120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1266" name="Picture 2" descr="Image result for â«Ø´Ú©Ø³Øª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2421081"/>
            <a:ext cx="8894619" cy="3886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13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9599"/>
            <a:ext cx="10931841" cy="5458692"/>
          </a:xfrm>
        </p:spPr>
        <p:txBody>
          <a:bodyPr>
            <a:noAutofit/>
          </a:bodyPr>
          <a:lstStyle/>
          <a:p>
            <a:pPr algn="r"/>
            <a:r>
              <a:rPr lang="fa-IR" sz="4800" b="1" dirty="0" smtClean="0">
                <a:solidFill>
                  <a:srgbClr val="FFC000"/>
                </a:solidFill>
                <a:cs typeface="+mj-cs"/>
              </a:rPr>
              <a:t>1- ناهماهنگی همسران</a:t>
            </a:r>
            <a:br>
              <a:rPr lang="fa-IR" sz="4800" b="1" dirty="0" smtClean="0">
                <a:solidFill>
                  <a:srgbClr val="FFC000"/>
                </a:solidFill>
                <a:cs typeface="+mj-cs"/>
              </a:rPr>
            </a:br>
            <a:r>
              <a:rPr lang="fa-IR" sz="4800" b="1" dirty="0" smtClean="0">
                <a:solidFill>
                  <a:srgbClr val="FFC000"/>
                </a:solidFill>
                <a:cs typeface="+mj-cs"/>
              </a:rPr>
              <a:t/>
            </a:r>
            <a:br>
              <a:rPr lang="fa-IR" sz="4800" b="1" dirty="0" smtClean="0">
                <a:solidFill>
                  <a:srgbClr val="FFC000"/>
                </a:solidFill>
                <a:cs typeface="+mj-cs"/>
              </a:rPr>
            </a:br>
            <a:r>
              <a:rPr lang="fa-IR" sz="4800" b="1" dirty="0" smtClean="0">
                <a:solidFill>
                  <a:srgbClr val="FFC000"/>
                </a:solidFill>
                <a:cs typeface="+mj-cs"/>
              </a:rPr>
              <a:t>2-انتخاب نامناسب</a:t>
            </a:r>
            <a:br>
              <a:rPr lang="fa-IR" sz="4800" b="1" dirty="0" smtClean="0">
                <a:solidFill>
                  <a:srgbClr val="FFC000"/>
                </a:solidFill>
                <a:cs typeface="+mj-cs"/>
              </a:rPr>
            </a:br>
            <a:r>
              <a:rPr lang="fa-IR" sz="4800" b="1" dirty="0" smtClean="0">
                <a:solidFill>
                  <a:srgbClr val="FFC000"/>
                </a:solidFill>
                <a:cs typeface="+mj-cs"/>
              </a:rPr>
              <a:t/>
            </a:r>
            <a:br>
              <a:rPr lang="fa-IR" sz="4800" b="1" dirty="0" smtClean="0">
                <a:solidFill>
                  <a:srgbClr val="FFC000"/>
                </a:solidFill>
                <a:cs typeface="+mj-cs"/>
              </a:rPr>
            </a:br>
            <a:r>
              <a:rPr lang="fa-IR" sz="4800" b="1" dirty="0" smtClean="0">
                <a:solidFill>
                  <a:srgbClr val="FFC000"/>
                </a:solidFill>
                <a:cs typeface="+mj-cs"/>
              </a:rPr>
              <a:t>3- ناهماهنگی </a:t>
            </a:r>
            <a:r>
              <a:rPr lang="fa-IR" sz="4800" b="1" dirty="0">
                <a:solidFill>
                  <a:srgbClr val="FFC000"/>
                </a:solidFill>
                <a:cs typeface="+mj-cs"/>
              </a:rPr>
              <a:t>بعد از </a:t>
            </a:r>
            <a:r>
              <a:rPr lang="fa-IR" sz="4800" b="1" dirty="0" smtClean="0">
                <a:solidFill>
                  <a:srgbClr val="FFC000"/>
                </a:solidFill>
                <a:cs typeface="+mj-cs"/>
              </a:rPr>
              <a:t>ازدواج</a:t>
            </a:r>
            <a:br>
              <a:rPr lang="fa-IR" sz="4800" b="1" dirty="0" smtClean="0">
                <a:solidFill>
                  <a:srgbClr val="FFC000"/>
                </a:solidFill>
                <a:cs typeface="+mj-cs"/>
              </a:rPr>
            </a:br>
            <a:r>
              <a:rPr lang="fa-IR" sz="4800" b="1" dirty="0" smtClean="0">
                <a:solidFill>
                  <a:srgbClr val="FFC000"/>
                </a:solidFill>
                <a:cs typeface="+mj-cs"/>
              </a:rPr>
              <a:t/>
            </a:r>
            <a:br>
              <a:rPr lang="fa-IR" sz="4800" b="1" dirty="0" smtClean="0">
                <a:solidFill>
                  <a:srgbClr val="FFC000"/>
                </a:solidFill>
                <a:cs typeface="+mj-cs"/>
              </a:rPr>
            </a:br>
            <a:r>
              <a:rPr lang="fa-IR" sz="4800" b="1" dirty="0" smtClean="0">
                <a:solidFill>
                  <a:srgbClr val="FFC000"/>
                </a:solidFill>
                <a:cs typeface="+mj-cs"/>
              </a:rPr>
              <a:t>4- </a:t>
            </a:r>
            <a:r>
              <a:rPr lang="fa-IR" sz="4800" b="1" dirty="0">
                <a:solidFill>
                  <a:srgbClr val="FFC000"/>
                </a:solidFill>
                <a:cs typeface="+mj-cs"/>
              </a:rPr>
              <a:t>تفاوت های شدید فرهنگی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11594"/>
            <a:ext cx="2927350" cy="29273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536950"/>
            <a:ext cx="2922587" cy="2922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58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978237"/>
          </a:xfrm>
        </p:spPr>
        <p:txBody>
          <a:bodyPr>
            <a:noAutofit/>
          </a:bodyPr>
          <a:lstStyle/>
          <a:p>
            <a:r>
              <a:rPr lang="fa-IR" sz="5400" b="1" dirty="0">
                <a:solidFill>
                  <a:schemeClr val="bg1"/>
                </a:solidFill>
                <a:cs typeface="+mn-cs"/>
              </a:rPr>
              <a:t>پس از دانستن نشانه های طلاق عاطفی، نکته ای که مطرح می شود این است که حالا که زندگی این زوج ها به این نکته ی تاریک رسیده است پس چرا آنها به جای طلاق رسمی، به این زندگی بی رمق در کنار هم ادامه میدهند؟</a:t>
            </a:r>
            <a:r>
              <a:rPr lang="en-US" sz="54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5400" b="1" dirty="0">
                <a:solidFill>
                  <a:schemeClr val="bg1"/>
                </a:solidFill>
                <a:cs typeface="+mn-cs"/>
              </a:rPr>
            </a:br>
            <a:endParaRPr lang="fa-IR" sz="54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95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1115291"/>
          </a:xfrm>
        </p:spPr>
        <p:txBody>
          <a:bodyPr>
            <a:noAutofit/>
          </a:bodyPr>
          <a:lstStyle/>
          <a:p>
            <a:r>
              <a:rPr lang="fa-IR" sz="10000" b="1" dirty="0">
                <a:solidFill>
                  <a:srgbClr val="FFC000"/>
                </a:solidFill>
                <a:cs typeface="+mj-cs"/>
              </a:rPr>
              <a:t>ترس از نگاه دیگران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387386"/>
            <a:ext cx="4102100" cy="4077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â«ØªØ±Ø³ Ø§Ø² ÙÚ¯Ø§Ù Ø¯ÛÚ¯Ø±Ø§Ùâ¬â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1001" y="2387386"/>
            <a:ext cx="4105274" cy="4077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2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952017" cy="970450"/>
          </a:xfrm>
        </p:spPr>
        <p:txBody>
          <a:bodyPr>
            <a:noAutofit/>
          </a:bodyPr>
          <a:lstStyle/>
          <a:p>
            <a:r>
              <a:rPr lang="fa-IR" sz="12000" b="1" dirty="0">
                <a:solidFill>
                  <a:srgbClr val="FFC000"/>
                </a:solidFill>
              </a:rPr>
              <a:t>نداشتن امکانات مالی</a:t>
            </a:r>
          </a:p>
        </p:txBody>
      </p:sp>
      <p:pic>
        <p:nvPicPr>
          <p:cNvPr id="4098" name="Picture 2" descr="Image result for â«ÙØ´Ú©ÙØ§Øª ÙØ§ÙÛ Ø²ÙØ¬ÛÙ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94" y="2344737"/>
            <a:ext cx="4397375" cy="3802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257">
            <a:off x="3517454" y="2514292"/>
            <a:ext cx="4099603" cy="3074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817">
            <a:off x="1141518" y="3741847"/>
            <a:ext cx="3489325" cy="2326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70964"/>
          </a:xfrm>
        </p:spPr>
        <p:txBody>
          <a:bodyPr>
            <a:normAutofit fontScale="90000"/>
          </a:bodyPr>
          <a:lstStyle/>
          <a:p>
            <a:r>
              <a:rPr lang="fa-IR" sz="12000" b="1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طلاق </a:t>
            </a:r>
            <a:r>
              <a:rPr lang="fa-IR" sz="12000" b="1" dirty="0" smtClean="0">
                <a:solidFill>
                  <a:srgbClr val="CC0000"/>
                </a:solidFill>
                <a:latin typeface="Arial Rounded MT Bold" panose="020F0704030504030204" pitchFamily="34" charset="0"/>
              </a:rPr>
              <a:t>عاطفی</a:t>
            </a:r>
            <a:r>
              <a:rPr lang="fa-IR" sz="12000" b="1" dirty="0">
                <a:latin typeface="Arial Rounded MT Bold" panose="020F0704030504030204" pitchFamily="34" charset="0"/>
              </a:rPr>
              <a:t/>
            </a:r>
            <a:br>
              <a:rPr lang="fa-IR" sz="12000" b="1" dirty="0">
                <a:latin typeface="Arial Rounded MT Bold" panose="020F0704030504030204" pitchFamily="34" charset="0"/>
              </a:rPr>
            </a:br>
            <a:r>
              <a:rPr lang="fa-IR" sz="11000" b="1" dirty="0" smtClean="0">
                <a:latin typeface="Arial Rounded MT Bold" panose="020F0704030504030204" pitchFamily="34" charset="0"/>
              </a:rPr>
              <a:t/>
            </a:r>
            <a:br>
              <a:rPr lang="fa-IR" sz="11000" b="1" dirty="0" smtClean="0">
                <a:latin typeface="Arial Rounded MT Bold" panose="020F0704030504030204" pitchFamily="34" charset="0"/>
              </a:rPr>
            </a:br>
            <a:r>
              <a:rPr lang="fa-IR" sz="6000" b="1" dirty="0" smtClean="0"/>
              <a:t>استاد مربوطه</a:t>
            </a:r>
            <a:r>
              <a:rPr lang="fa-IR" sz="6000" b="1" dirty="0" smtClean="0"/>
              <a:t>:</a:t>
            </a:r>
            <a:r>
              <a:rPr lang="fa-IR" sz="6000" b="1" dirty="0" smtClean="0"/>
              <a:t/>
            </a:r>
            <a:br>
              <a:rPr lang="fa-IR" sz="6000" b="1" dirty="0" smtClean="0"/>
            </a:br>
            <a:r>
              <a:rPr lang="fa-IR" sz="6000" b="1" dirty="0" smtClean="0">
                <a:solidFill>
                  <a:srgbClr val="FFC000"/>
                </a:solidFill>
                <a:cs typeface="+mj-cs"/>
              </a:rPr>
              <a:t>دکتر بساک </a:t>
            </a:r>
            <a:r>
              <a:rPr lang="fa-IR" sz="6000" b="1" dirty="0" smtClean="0">
                <a:solidFill>
                  <a:srgbClr val="FFC000"/>
                </a:solidFill>
                <a:latin typeface="Adobe Arabic" panose="02040503050201020203" pitchFamily="18" charset="-78"/>
                <a:cs typeface="+mj-cs"/>
              </a:rPr>
              <a:t>نژاد</a:t>
            </a:r>
            <a:r>
              <a:rPr lang="fa-IR" sz="6000" b="1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/>
            </a:r>
            <a:br>
              <a:rPr lang="fa-IR" sz="6000" b="1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66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تهیه کننده:</a:t>
            </a:r>
            <a:br>
              <a:rPr lang="fa-IR" sz="66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fa-IR" sz="6600" b="1" dirty="0" smtClean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فاطمه تابش</a:t>
            </a:r>
            <a:endParaRPr lang="fa-IR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12000" b="1" dirty="0">
                <a:solidFill>
                  <a:srgbClr val="FFC000"/>
                </a:solidFill>
                <a:cs typeface="+mj-cs"/>
              </a:rPr>
              <a:t>مسائل اجتماعی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963862"/>
            <a:ext cx="4859888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â«Ø¬Ø§ÛÚ¯Ø§Ù Ø§Ø¬ØªÙØ§Ø¹Û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963862"/>
            <a:ext cx="4975225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37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â«ÙØ±Ø²ÙØ¯Ø§Ù Ø·ÙØ§Ù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209800"/>
            <a:ext cx="4428520" cy="3530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12000" b="1" dirty="0">
                <a:solidFill>
                  <a:srgbClr val="FFC000"/>
                </a:solidFill>
                <a:cs typeface="+mj-cs"/>
              </a:rPr>
              <a:t>وجود فرزندان</a:t>
            </a:r>
          </a:p>
        </p:txBody>
      </p:sp>
      <p:pic>
        <p:nvPicPr>
          <p:cNvPr id="5126" name="Picture 6" descr="Image result for â«ÙØ±Ø²ÙØ¯Ø§Ù Ø·ÙØ§Ù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66" y="2819400"/>
            <a:ext cx="3518051" cy="2921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â«ÙØ´Ø§ÙØ±Ù Ø·ÙØ§Ùâ¬â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58" y="3584723"/>
            <a:ext cx="2689225" cy="2155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61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1073727"/>
          </a:xfrm>
        </p:spPr>
        <p:txBody>
          <a:bodyPr>
            <a:noAutofit/>
          </a:bodyPr>
          <a:lstStyle/>
          <a:p>
            <a:r>
              <a:rPr lang="fa-IR" sz="12000" b="1" dirty="0">
                <a:solidFill>
                  <a:srgbClr val="FFC000"/>
                </a:solidFill>
                <a:cs typeface="+mj-cs"/>
              </a:rPr>
              <a:t>امید به آینده</a:t>
            </a:r>
          </a:p>
        </p:txBody>
      </p:sp>
      <p:pic>
        <p:nvPicPr>
          <p:cNvPr id="7170" name="Picture 2" descr="Image result for â«ÙØ´Ø§ÙØ±Ù Ø·ÙØ§Ù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576511"/>
            <a:ext cx="5286375" cy="3524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â«Ø§ÙÛØ¯ Ø¯Ø± Ø²ÙØ¯Ú¯Û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4" y="2576510"/>
            <a:ext cx="3971925" cy="3524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81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207000"/>
          </a:xfrm>
        </p:spPr>
        <p:txBody>
          <a:bodyPr>
            <a:noAutofit/>
          </a:bodyPr>
          <a:lstStyle/>
          <a:p>
            <a:r>
              <a:rPr lang="fa-IR" sz="8800" b="1" dirty="0" smtClean="0">
                <a:solidFill>
                  <a:srgbClr val="FFC000"/>
                </a:solidFill>
                <a:cs typeface="+mn-cs"/>
              </a:rPr>
              <a:t>مراقب نشانه های طلاق ومرگ عاطفی باشیم</a:t>
            </a:r>
            <a:endParaRPr lang="fa-IR" sz="8800" b="1" dirty="0">
              <a:solidFill>
                <a:srgbClr val="FFC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603500"/>
            <a:ext cx="11925300" cy="970450"/>
          </a:xfrm>
        </p:spPr>
        <p:txBody>
          <a:bodyPr>
            <a:noAutofit/>
          </a:bodyPr>
          <a:lstStyle/>
          <a:p>
            <a:r>
              <a:rPr lang="fa-IR" sz="6000" b="1" dirty="0" smtClean="0">
                <a:solidFill>
                  <a:srgbClr val="FFC000"/>
                </a:solidFill>
                <a:cs typeface="+mj-cs"/>
              </a:rPr>
              <a:t>اللهم صل علی محمد و آل محمد و عجل فرجهم</a:t>
            </a:r>
            <a:endParaRPr lang="fa-IR" sz="6000" b="1" dirty="0">
              <a:solidFill>
                <a:srgbClr val="FFC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04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6858001"/>
          </a:xfrm>
        </p:spPr>
        <p:txBody>
          <a:bodyPr>
            <a:normAutofit/>
          </a:bodyPr>
          <a:lstStyle/>
          <a:p>
            <a:r>
              <a:rPr lang="fa-IR" sz="8900" b="1" dirty="0" smtClean="0">
                <a:solidFill>
                  <a:srgbClr val="FFC000"/>
                </a:solidFill>
                <a:cs typeface="+mn-cs"/>
              </a:rPr>
              <a:t>تعریف طلاق عاطفی</a:t>
            </a:r>
            <a:br>
              <a:rPr lang="fa-IR" sz="8900" b="1" dirty="0" smtClean="0">
                <a:solidFill>
                  <a:srgbClr val="FFC000"/>
                </a:solidFill>
                <a:cs typeface="+mn-cs"/>
              </a:rPr>
            </a:br>
            <a:r>
              <a:rPr lang="fa-IR" sz="8900" b="1" dirty="0" smtClean="0">
                <a:solidFill>
                  <a:srgbClr val="FFC000"/>
                </a:solidFill>
                <a:cs typeface="+mn-cs"/>
              </a:rPr>
              <a:t/>
            </a:r>
            <a:br>
              <a:rPr lang="fa-IR" sz="8900" b="1" dirty="0" smtClean="0">
                <a:solidFill>
                  <a:srgbClr val="FFC000"/>
                </a:solidFill>
                <a:cs typeface="+mn-cs"/>
              </a:rPr>
            </a:br>
            <a:r>
              <a:rPr lang="fa-IR" b="1" dirty="0" smtClean="0">
                <a:cs typeface="+mn-cs"/>
              </a:rPr>
              <a:t/>
            </a:r>
            <a:br>
              <a:rPr lang="fa-IR" b="1" dirty="0" smtClean="0">
                <a:cs typeface="+mn-cs"/>
              </a:rPr>
            </a:br>
            <a:r>
              <a:rPr lang="fa-IR" sz="5400" b="1" dirty="0">
                <a:cs typeface="+mn-cs"/>
              </a:rPr>
              <a:t>طلاق عاطفی</a:t>
            </a:r>
            <a:r>
              <a:rPr lang="fa-IR" sz="5400" dirty="0">
                <a:cs typeface="+mn-cs"/>
              </a:rPr>
              <a:t> زمانی اتفاق می‌افتد که زن و مرد در کنار هم به سردی زندگی می کنند ولی تقاضای </a:t>
            </a:r>
            <a:r>
              <a:rPr lang="fa-IR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2" tooltip="طلاق"/>
              </a:rPr>
              <a:t>طلاق</a:t>
            </a:r>
            <a:r>
              <a:rPr lang="fa-IR" sz="5400" dirty="0">
                <a:cs typeface="+mn-cs"/>
              </a:rPr>
              <a:t> قانونی نمی‌کنند.</a:t>
            </a:r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09" y="1874837"/>
            <a:ext cx="6120534" cy="181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54884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562601"/>
          </a:xfrm>
        </p:spPr>
        <p:txBody>
          <a:bodyPr>
            <a:noAutofit/>
          </a:bodyPr>
          <a:lstStyle/>
          <a:p>
            <a:r>
              <a:rPr lang="fa-IR" sz="4800" b="1" dirty="0">
                <a:solidFill>
                  <a:schemeClr val="bg1"/>
                </a:solidFill>
                <a:cs typeface="+mn-cs"/>
              </a:rPr>
              <a:t>چه اتفاقی می افتد که روابط عاطفی و پیوند های خانوادگی و اجتماعی از بین می روند و جدایی جای آنها را می گیرد ؟ </a:t>
            </a:r>
            <a:r>
              <a:rPr lang="fa-IR" sz="4800" b="1" dirty="0" smtClean="0">
                <a:solidFill>
                  <a:schemeClr val="bg1"/>
                </a:solidFill>
                <a:cs typeface="+mn-cs"/>
              </a:rPr>
              <a:t/>
            </a:r>
            <a:br>
              <a:rPr lang="fa-IR" sz="4800" b="1" dirty="0" smtClean="0">
                <a:solidFill>
                  <a:schemeClr val="bg1"/>
                </a:solidFill>
                <a:cs typeface="+mn-cs"/>
              </a:rPr>
            </a:br>
            <a:r>
              <a:rPr lang="fa-IR" sz="4800" b="1" dirty="0">
                <a:solidFill>
                  <a:schemeClr val="bg1"/>
                </a:solidFill>
                <a:cs typeface="+mn-cs"/>
              </a:rPr>
              <a:t/>
            </a:r>
            <a:br>
              <a:rPr lang="fa-IR" sz="4800" b="1" dirty="0">
                <a:solidFill>
                  <a:schemeClr val="bg1"/>
                </a:solidFill>
                <a:cs typeface="+mn-cs"/>
              </a:rPr>
            </a:br>
            <a:r>
              <a:rPr lang="fa-IR" sz="4800" b="1" dirty="0" smtClean="0">
                <a:solidFill>
                  <a:srgbClr val="FFC000"/>
                </a:solidFill>
                <a:cs typeface="+mn-cs"/>
              </a:rPr>
              <a:t>حتما </a:t>
            </a:r>
            <a:r>
              <a:rPr lang="fa-IR" sz="4800" b="1" dirty="0">
                <a:solidFill>
                  <a:srgbClr val="FFC000"/>
                </a:solidFill>
                <a:cs typeface="+mn-cs"/>
              </a:rPr>
              <a:t>دلیلی هست . ولی ناشناخته تر از آن است که شما به وجودش پی ببرید.</a:t>
            </a:r>
            <a:r>
              <a:rPr lang="en-US" sz="4800" b="1" dirty="0">
                <a:solidFill>
                  <a:srgbClr val="FFC000"/>
                </a:solidFill>
                <a:cs typeface="+mn-cs"/>
              </a:rPr>
              <a:t/>
            </a:r>
            <a:br>
              <a:rPr lang="en-US" sz="4800" b="1" dirty="0">
                <a:solidFill>
                  <a:srgbClr val="FFC000"/>
                </a:solidFill>
                <a:cs typeface="+mn-cs"/>
              </a:rPr>
            </a:br>
            <a:endParaRPr lang="fa-IR" sz="4800" b="1" dirty="0">
              <a:solidFill>
                <a:srgbClr val="FFC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27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291"/>
            <a:ext cx="12192000" cy="6504709"/>
          </a:xfrm>
        </p:spPr>
        <p:txBody>
          <a:bodyPr>
            <a:noAutofit/>
          </a:bodyPr>
          <a:lstStyle/>
          <a:p>
            <a:pPr rtl="1"/>
            <a:r>
              <a:rPr lang="fa-IR" sz="5400" b="1" dirty="0">
                <a:solidFill>
                  <a:schemeClr val="bg1"/>
                </a:solidFill>
                <a:cs typeface="+mj-cs"/>
              </a:rPr>
              <a:t>زوال و مرگ روابط عاطفی در 4 مرحله </a:t>
            </a:r>
            <a:r>
              <a:rPr lang="fa-IR" sz="5400" b="1" dirty="0" smtClean="0">
                <a:solidFill>
                  <a:schemeClr val="bg1"/>
                </a:solidFill>
                <a:cs typeface="+mj-cs"/>
              </a:rPr>
              <a:t/>
            </a:r>
            <a:br>
              <a:rPr lang="fa-IR" sz="5400" b="1" dirty="0" smtClean="0">
                <a:solidFill>
                  <a:schemeClr val="bg1"/>
                </a:solidFill>
                <a:cs typeface="+mj-cs"/>
              </a:rPr>
            </a:br>
            <a:r>
              <a:rPr lang="fa-IR" sz="5400" b="1" dirty="0" smtClean="0">
                <a:solidFill>
                  <a:schemeClr val="bg1"/>
                </a:solidFill>
                <a:cs typeface="+mj-cs"/>
              </a:rPr>
              <a:t>اتفاق </a:t>
            </a:r>
            <a:r>
              <a:rPr lang="fa-IR" sz="5400" b="1" dirty="0">
                <a:solidFill>
                  <a:schemeClr val="bg1"/>
                </a:solidFill>
                <a:cs typeface="+mj-cs"/>
              </a:rPr>
              <a:t>می افتد :</a:t>
            </a:r>
            <a:r>
              <a:rPr lang="en-US" sz="5400" b="1" dirty="0">
                <a:solidFill>
                  <a:schemeClr val="bg1"/>
                </a:solidFill>
                <a:cs typeface="+mj-cs"/>
              </a:rPr>
              <a:t/>
            </a:r>
            <a:br>
              <a:rPr lang="en-US" sz="5400" b="1" dirty="0">
                <a:solidFill>
                  <a:schemeClr val="bg1"/>
                </a:solidFill>
                <a:cs typeface="+mj-cs"/>
              </a:rPr>
            </a:br>
            <a:r>
              <a:rPr lang="fa-IR" sz="5400" b="1" dirty="0">
                <a:cs typeface="+mj-cs"/>
              </a:rPr>
              <a:t> </a:t>
            </a:r>
            <a:r>
              <a:rPr lang="en-US" sz="5400" b="1" dirty="0">
                <a:cs typeface="+mj-cs"/>
              </a:rPr>
              <a:t/>
            </a:r>
            <a:br>
              <a:rPr lang="en-US" sz="5400" b="1" dirty="0">
                <a:cs typeface="+mj-cs"/>
              </a:rPr>
            </a:br>
            <a:r>
              <a:rPr lang="fa-IR" sz="5400" b="1" dirty="0">
                <a:solidFill>
                  <a:srgbClr val="FFC000"/>
                </a:solidFill>
                <a:cs typeface="+mj-cs"/>
              </a:rPr>
              <a:t>1- مخالفت</a:t>
            </a:r>
            <a:r>
              <a:rPr lang="en-US" sz="5400" b="1" dirty="0">
                <a:solidFill>
                  <a:srgbClr val="FFC000"/>
                </a:solidFill>
                <a:cs typeface="+mj-cs"/>
              </a:rPr>
              <a:t/>
            </a:r>
            <a:br>
              <a:rPr lang="en-US" sz="5400" b="1" dirty="0">
                <a:solidFill>
                  <a:srgbClr val="FFC000"/>
                </a:solidFill>
                <a:cs typeface="+mj-cs"/>
              </a:rPr>
            </a:br>
            <a:r>
              <a:rPr lang="fa-IR" sz="5400" b="1" dirty="0">
                <a:solidFill>
                  <a:srgbClr val="FFC000"/>
                </a:solidFill>
                <a:cs typeface="+mj-cs"/>
              </a:rPr>
              <a:t>2- رنجش و عصبانیت</a:t>
            </a:r>
            <a:r>
              <a:rPr lang="en-US" sz="5400" b="1" dirty="0">
                <a:solidFill>
                  <a:srgbClr val="FFC000"/>
                </a:solidFill>
                <a:cs typeface="+mj-cs"/>
              </a:rPr>
              <a:t/>
            </a:r>
            <a:br>
              <a:rPr lang="en-US" sz="5400" b="1" dirty="0">
                <a:solidFill>
                  <a:srgbClr val="FFC000"/>
                </a:solidFill>
                <a:cs typeface="+mj-cs"/>
              </a:rPr>
            </a:br>
            <a:r>
              <a:rPr lang="fa-IR" sz="5400" b="1" dirty="0">
                <a:solidFill>
                  <a:srgbClr val="FFC000"/>
                </a:solidFill>
                <a:cs typeface="+mj-cs"/>
              </a:rPr>
              <a:t>3- عدم پذیرش و طرد</a:t>
            </a:r>
            <a:r>
              <a:rPr lang="en-US" sz="5400" b="1" dirty="0">
                <a:solidFill>
                  <a:srgbClr val="FFC000"/>
                </a:solidFill>
                <a:cs typeface="+mj-cs"/>
              </a:rPr>
              <a:t/>
            </a:r>
            <a:br>
              <a:rPr lang="en-US" sz="5400" b="1" dirty="0">
                <a:solidFill>
                  <a:srgbClr val="FFC000"/>
                </a:solidFill>
                <a:cs typeface="+mj-cs"/>
              </a:rPr>
            </a:br>
            <a:r>
              <a:rPr lang="fa-IR" sz="5400" b="1" dirty="0">
                <a:solidFill>
                  <a:srgbClr val="FFC000"/>
                </a:solidFill>
                <a:cs typeface="+mj-cs"/>
              </a:rPr>
              <a:t>4- سرکوبی</a:t>
            </a:r>
            <a:r>
              <a:rPr lang="en-US" sz="5400" b="1" dirty="0">
                <a:cs typeface="+mj-cs"/>
              </a:rPr>
              <a:t/>
            </a:r>
            <a:br>
              <a:rPr lang="en-US" sz="5400" b="1" dirty="0">
                <a:cs typeface="+mj-cs"/>
              </a:rPr>
            </a:br>
            <a:endParaRPr lang="fa-IR" sz="5400" b="1" dirty="0">
              <a:cs typeface="+mj-cs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86445"/>
            <a:ext cx="2763982" cy="3432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1" y="2386445"/>
            <a:ext cx="2722417" cy="3432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94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18654"/>
            <a:ext cx="10640896" cy="3318164"/>
          </a:xfrm>
        </p:spPr>
        <p:txBody>
          <a:bodyPr>
            <a:noAutofit/>
          </a:bodyPr>
          <a:lstStyle/>
          <a:p>
            <a:r>
              <a:rPr lang="fa-IR" sz="12000" b="1" dirty="0">
                <a:solidFill>
                  <a:srgbClr val="FFC000"/>
                </a:solidFill>
                <a:cs typeface="+mj-cs"/>
              </a:rPr>
              <a:t>مخالفت</a:t>
            </a:r>
            <a:r>
              <a:rPr lang="en-US" sz="12000" dirty="0">
                <a:solidFill>
                  <a:srgbClr val="FFC000"/>
                </a:solidFill>
                <a:cs typeface="+mj-cs"/>
              </a:rPr>
              <a:t/>
            </a:r>
            <a:br>
              <a:rPr lang="en-US" sz="12000" dirty="0">
                <a:solidFill>
                  <a:srgbClr val="FFC000"/>
                </a:solidFill>
                <a:cs typeface="+mj-cs"/>
              </a:rPr>
            </a:br>
            <a:endParaRPr lang="fa-IR" sz="12000" dirty="0">
              <a:solidFill>
                <a:srgbClr val="FFC000"/>
              </a:solidFill>
              <a:cs typeface="+mj-cs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2535382"/>
            <a:ext cx="4024955" cy="3798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46" y="2396276"/>
            <a:ext cx="4381300" cy="3833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331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12000" b="1" dirty="0">
                <a:solidFill>
                  <a:srgbClr val="FFC000"/>
                </a:solidFill>
                <a:cs typeface="+mj-cs"/>
              </a:rPr>
              <a:t>رنجش و عصبانیت</a:t>
            </a:r>
          </a:p>
        </p:txBody>
      </p:sp>
      <p:pic>
        <p:nvPicPr>
          <p:cNvPr id="4098" name="Picture 2" descr="Image result for â«Ø¹ØµØ¨Ø§ÙÛØª Ø²Ù Ù Ø´ÙÙØ±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2351797"/>
            <a:ext cx="5260269" cy="3883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06" y="2351797"/>
            <a:ext cx="4179051" cy="3883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0920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12000" b="1" dirty="0">
                <a:solidFill>
                  <a:srgbClr val="FFC000"/>
                </a:solidFill>
                <a:cs typeface="+mj-cs"/>
              </a:rPr>
              <a:t>عدم پذیرش و طرد</a:t>
            </a:r>
          </a:p>
        </p:txBody>
      </p:sp>
      <p:pic>
        <p:nvPicPr>
          <p:cNvPr id="5122" name="Picture 2" descr="Image result for â«Ø·Ø±Ø¯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4" y="2788227"/>
            <a:ext cx="7606144" cy="3363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32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12000" b="1" dirty="0" smtClean="0">
                <a:solidFill>
                  <a:srgbClr val="FFC000"/>
                </a:solidFill>
                <a:cs typeface="+mj-cs"/>
              </a:rPr>
              <a:t>سرکوبی</a:t>
            </a:r>
            <a:endParaRPr lang="fa-IR" sz="12000" b="1" dirty="0">
              <a:solidFill>
                <a:srgbClr val="FFC000"/>
              </a:solidFill>
              <a:cs typeface="+mj-cs"/>
            </a:endParaRPr>
          </a:p>
        </p:txBody>
      </p:sp>
      <p:pic>
        <p:nvPicPr>
          <p:cNvPr id="6146" name="Picture 2" descr="Image result for â«Ø§ÙØ³Ø±Ø¯Ú¯Û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1474"/>
            <a:ext cx="5107878" cy="35536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â«Ø§ÙØ³Ø±Ø¯Ú¯Û 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392839"/>
            <a:ext cx="5091547" cy="3592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1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3">
      <a:dk1>
        <a:srgbClr val="000000"/>
      </a:dk1>
      <a:lt1>
        <a:sysClr val="window" lastClr="FFFFFF"/>
      </a:lt1>
      <a:dk2>
        <a:srgbClr val="1098C8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354</TotalTime>
  <Words>158</Words>
  <Application>Microsoft Office PowerPoint</Application>
  <PresentationFormat>Widescreen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Adobe Arabic</vt:lpstr>
      <vt:lpstr>Arial</vt:lpstr>
      <vt:lpstr>Arial Rounded MT Bold</vt:lpstr>
      <vt:lpstr>B Shiraz</vt:lpstr>
      <vt:lpstr>Calisto MT</vt:lpstr>
      <vt:lpstr>Trebuchet MS</vt:lpstr>
      <vt:lpstr>Wingdings 2</vt:lpstr>
      <vt:lpstr>Slate</vt:lpstr>
      <vt:lpstr>بسم الله الرحمن الرحیم</vt:lpstr>
      <vt:lpstr>طلاق عاطفی  استاد مربوطه: دکتر بساک نژاد تهیه کننده: فاطمه تابش</vt:lpstr>
      <vt:lpstr>تعریف طلاق عاطفی   طلاق عاطفی زمانی اتفاق می‌افتد که زن و مرد در کنار هم به سردی زندگی می کنند ولی تقاضای طلاق قانونی نمی‌کنند.</vt:lpstr>
      <vt:lpstr>چه اتفاقی می افتد که روابط عاطفی و پیوند های خانوادگی و اجتماعی از بین می روند و جدایی جای آنها را می گیرد ؟   حتما دلیلی هست . ولی ناشناخته تر از آن است که شما به وجودش پی ببرید. </vt:lpstr>
      <vt:lpstr>زوال و مرگ روابط عاطفی در 4 مرحله  اتفاق می افتد :   1- مخالفت 2- رنجش و عصبانیت 3- عدم پذیرش و طرد 4- سرکوبی </vt:lpstr>
      <vt:lpstr>مخالفت </vt:lpstr>
      <vt:lpstr>رنجش و عصبانیت</vt:lpstr>
      <vt:lpstr>عدم پذیرش و طرد</vt:lpstr>
      <vt:lpstr>سرکوبی</vt:lpstr>
      <vt:lpstr>نشانه های طلاق عاطفی</vt:lpstr>
      <vt:lpstr>وقتی حرفی برای گفتن ندارید! </vt:lpstr>
      <vt:lpstr>گوشه گیری و انزوا طلبی</vt:lpstr>
      <vt:lpstr>ناامیدی و احساس شکست </vt:lpstr>
      <vt:lpstr>افکار منفی </vt:lpstr>
      <vt:lpstr>عوامل طلاق عاطفی </vt:lpstr>
      <vt:lpstr>1- ناهماهنگی همسران  2-انتخاب نامناسب  3- ناهماهنگی بعد از ازدواج  4- تفاوت های شدید فرهنگی</vt:lpstr>
      <vt:lpstr>پس از دانستن نشانه های طلاق عاطفی، نکته ای که مطرح می شود این است که حالا که زندگی این زوج ها به این نکته ی تاریک رسیده است پس چرا آنها به جای طلاق رسمی، به این زندگی بی رمق در کنار هم ادامه میدهند؟ </vt:lpstr>
      <vt:lpstr>ترس از نگاه دیگران</vt:lpstr>
      <vt:lpstr>نداشتن امکانات مالی</vt:lpstr>
      <vt:lpstr>مسائل اجتماعی</vt:lpstr>
      <vt:lpstr>وجود فرزندان</vt:lpstr>
      <vt:lpstr>امید به آینده</vt:lpstr>
      <vt:lpstr>مراقب نشانه های طلاق ومرگ عاطفی باشیم</vt:lpstr>
      <vt:lpstr>اللهم صل علی محمد و آل محمد و عجل فرجهم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Windows BELAK</dc:creator>
  <cp:lastModifiedBy>Windows BELAK</cp:lastModifiedBy>
  <cp:revision>31</cp:revision>
  <dcterms:created xsi:type="dcterms:W3CDTF">2018-04-12T20:12:31Z</dcterms:created>
  <dcterms:modified xsi:type="dcterms:W3CDTF">2018-04-14T07:40:20Z</dcterms:modified>
</cp:coreProperties>
</file>