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60" r:id="rId3"/>
    <p:sldId id="285" r:id="rId4"/>
    <p:sldId id="257" r:id="rId5"/>
    <p:sldId id="259" r:id="rId6"/>
    <p:sldId id="281" r:id="rId7"/>
    <p:sldId id="265" r:id="rId8"/>
    <p:sldId id="280" r:id="rId9"/>
    <p:sldId id="278" r:id="rId10"/>
    <p:sldId id="267" r:id="rId11"/>
    <p:sldId id="270" r:id="rId12"/>
    <p:sldId id="286"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p:cViewPr varScale="1">
        <p:scale>
          <a:sx n="70" d="100"/>
          <a:sy n="70" d="100"/>
        </p:scale>
        <p:origin x="1410" y="48"/>
      </p:cViewPr>
      <p:guideLst>
        <p:guide orient="horz" pos="2160"/>
        <p:guide pos="2880"/>
      </p:guideLst>
    </p:cSldViewPr>
  </p:slideViewPr>
  <p:outlineViewPr>
    <p:cViewPr>
      <p:scale>
        <a:sx n="33" d="100"/>
        <a:sy n="33" d="100"/>
      </p:scale>
      <p:origin x="0" y="-474"/>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46200" y="762000"/>
            <a:ext cx="6400800" cy="2971799"/>
          </a:xfrm>
        </p:spPr>
        <p:txBody>
          <a:bodyPr>
            <a:normAutofit/>
          </a:bodyPr>
          <a:lstStyle>
            <a:lvl1pPr>
              <a:defRPr sz="3600"/>
            </a:lvl1pPr>
          </a:lstStyle>
          <a:p>
            <a:r>
              <a:rPr lang="en-US" smtClean="0"/>
              <a:t>Click to edit Master title style</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1509" y="63816"/>
            <a:ext cx="1180981" cy="621984"/>
          </a:xfrm>
          <a:prstGeom prst="rect">
            <a:avLst/>
          </a:prstGeom>
        </p:spPr>
      </p:pic>
    </p:spTree>
    <p:extLst>
      <p:ext uri="{BB962C8B-B14F-4D97-AF65-F5344CB8AC3E}">
        <p14:creationId xmlns:p14="http://schemas.microsoft.com/office/powerpoint/2010/main" val="1575471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841500" y="63500"/>
            <a:ext cx="5410200" cy="1676400"/>
          </a:xfrm>
        </p:spPr>
        <p:txBody>
          <a:bodyPr>
            <a:normAutofit/>
          </a:bodyP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1295400" y="2463800"/>
            <a:ext cx="6477000" cy="4343400"/>
          </a:xfrm>
        </p:spPr>
        <p:txBody>
          <a:bodyPr>
            <a:normAutofit/>
          </a:bodyPr>
          <a:lstStyle>
            <a:lvl1pPr algn="ctr">
              <a:defRPr sz="2000"/>
            </a:lvl1pPr>
          </a:lstStyle>
          <a:p>
            <a:pPr lvl="0"/>
            <a:r>
              <a:rPr lang="en-US" smtClean="0"/>
              <a:t>Click to edit Master text styles</a:t>
            </a:r>
          </a:p>
        </p:txBody>
      </p:sp>
    </p:spTree>
    <p:extLst>
      <p:ext uri="{BB962C8B-B14F-4D97-AF65-F5344CB8AC3E}">
        <p14:creationId xmlns:p14="http://schemas.microsoft.com/office/powerpoint/2010/main" val="1632256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Content Placeholder 3"/>
          <p:cNvSpPr>
            <a:spLocks noGrp="1"/>
          </p:cNvSpPr>
          <p:nvPr>
            <p:ph sz="half" idx="2"/>
          </p:nvPr>
        </p:nvSpPr>
        <p:spPr>
          <a:xfrm>
            <a:off x="5321300" y="1168400"/>
            <a:ext cx="3429000" cy="5638800"/>
          </a:xfrm>
        </p:spPr>
        <p:txBody>
          <a:bodyPr>
            <a:normAutofit/>
          </a:bodyPr>
          <a:lstStyle>
            <a:lvl1pPr algn="ctr" rtl="0">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13" name="Content Placeholder 3"/>
          <p:cNvSpPr>
            <a:spLocks noGrp="1"/>
          </p:cNvSpPr>
          <p:nvPr>
            <p:ph sz="half" idx="10"/>
          </p:nvPr>
        </p:nvSpPr>
        <p:spPr>
          <a:xfrm>
            <a:off x="355600" y="1168400"/>
            <a:ext cx="3429000" cy="5638800"/>
          </a:xfrm>
        </p:spPr>
        <p:txBody>
          <a:bodyPr>
            <a:normAutofit/>
          </a:bodyPr>
          <a:lstStyle>
            <a:lvl1pPr algn="ctr" rtl="0">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Tree>
    <p:extLst>
      <p:ext uri="{BB962C8B-B14F-4D97-AF65-F5344CB8AC3E}">
        <p14:creationId xmlns:p14="http://schemas.microsoft.com/office/powerpoint/2010/main" val="208069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152400"/>
            <a:ext cx="6934200" cy="1265238"/>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2"/>
            <a:ext cx="6934200" cy="1055687"/>
          </a:xfrm>
        </p:spPr>
        <p:txBody>
          <a:bodyPr anchor="b"/>
          <a:lstStyle>
            <a:lvl1pPr marL="0" indent="0" rtl="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78112"/>
            <a:ext cx="6934200" cy="3951288"/>
          </a:xfrm>
        </p:spPr>
        <p:txBody>
          <a:bodyPr/>
          <a:lstStyle>
            <a:lvl1pPr rtl="0">
              <a:defRPr sz="2400"/>
            </a:lvl1pPr>
            <a:lvl2pPr rtl="0">
              <a:defRPr sz="2000"/>
            </a:lvl2pPr>
            <a:lvl3pPr rtl="0">
              <a:defRPr sz="1800"/>
            </a:lvl3pPr>
            <a:lvl4pPr rtl="0">
              <a:defRPr sz="1600"/>
            </a:lvl4pPr>
            <a:lvl5pPr rtl="0">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678696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91CC4-2B38-412A-A656-6D941CD388C1}" type="datetimeFigureOut">
              <a:rPr lang="en-US" smtClean="0"/>
              <a:t>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F5F04-794A-431C-8BC1-735171520173}" type="slidenum">
              <a:rPr lang="en-US" smtClean="0"/>
              <a:t>‹#›</a:t>
            </a:fld>
            <a:endParaRPr lang="en-US"/>
          </a:p>
        </p:txBody>
      </p:sp>
    </p:spTree>
    <p:extLst>
      <p:ext uri="{BB962C8B-B14F-4D97-AF65-F5344CB8AC3E}">
        <p14:creationId xmlns:p14="http://schemas.microsoft.com/office/powerpoint/2010/main" val="3257433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6000" dirty="0" smtClean="0">
                <a:cs typeface="2  Davat" panose="00000400000000000000" pitchFamily="2" charset="-78"/>
              </a:rPr>
              <a:t>بسم الله الرحمن الرحیم</a:t>
            </a:r>
            <a:endParaRPr lang="en-US" sz="6000" dirty="0">
              <a:cs typeface="2  Davat" panose="00000400000000000000" pitchFamily="2" charset="-78"/>
            </a:endParaRPr>
          </a:p>
        </p:txBody>
      </p:sp>
    </p:spTree>
    <p:extLst>
      <p:ext uri="{BB962C8B-B14F-4D97-AF65-F5344CB8AC3E}">
        <p14:creationId xmlns:p14="http://schemas.microsoft.com/office/powerpoint/2010/main" val="27193688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cs typeface="2  Davat" panose="00000400000000000000" pitchFamily="2" charset="-78"/>
            </a:endParaRPr>
          </a:p>
        </p:txBody>
      </p:sp>
      <p:sp>
        <p:nvSpPr>
          <p:cNvPr id="6" name="Content Placeholder 5"/>
          <p:cNvSpPr>
            <a:spLocks noGrp="1"/>
          </p:cNvSpPr>
          <p:nvPr>
            <p:ph sz="half" idx="2"/>
          </p:nvPr>
        </p:nvSpPr>
        <p:spPr>
          <a:xfrm>
            <a:off x="251520" y="1196752"/>
            <a:ext cx="6934200" cy="5544616"/>
          </a:xfrm>
        </p:spPr>
        <p:txBody>
          <a:bodyPr>
            <a:normAutofit/>
          </a:bodyPr>
          <a:lstStyle/>
          <a:p>
            <a:pPr marL="0" indent="0" algn="just" rtl="1">
              <a:buNone/>
            </a:pPr>
            <a:endParaRPr lang="fa-IR" sz="2000" dirty="0" smtClean="0">
              <a:cs typeface="B Nazanin" panose="00000400000000000000" pitchFamily="2" charset="-78"/>
            </a:endParaRPr>
          </a:p>
          <a:p>
            <a:pPr marL="0" indent="0" algn="just" rtl="1">
              <a:buNone/>
            </a:pPr>
            <a:endParaRPr lang="fa-IR" sz="2800" b="1" dirty="0" smtClean="0">
              <a:cs typeface="B Nazanin" panose="00000400000000000000" pitchFamily="2" charset="-78"/>
            </a:endParaRPr>
          </a:p>
          <a:p>
            <a:pPr marL="0" indent="0" algn="just" rtl="1">
              <a:buNone/>
            </a:pPr>
            <a:r>
              <a:rPr lang="fa-IR" b="1" dirty="0" smtClean="0">
                <a:cs typeface="B Nazanin" panose="00000400000000000000" pitchFamily="2" charset="-78"/>
              </a:rPr>
              <a:t>بالا رفتن سطح علمی</a:t>
            </a:r>
          </a:p>
          <a:p>
            <a:pPr marL="0" indent="0" algn="just" rtl="1">
              <a:buNone/>
            </a:pPr>
            <a:r>
              <a:rPr lang="fa-IR" b="1" dirty="0" smtClean="0">
                <a:cs typeface="B Nazanin" panose="00000400000000000000" pitchFamily="2" charset="-78"/>
              </a:rPr>
              <a:t>بالا رفتن قدرت تجزیه و تحلیل ذهنی</a:t>
            </a:r>
          </a:p>
          <a:p>
            <a:pPr marL="0" indent="0" algn="just" rtl="1">
              <a:buNone/>
            </a:pPr>
            <a:r>
              <a:rPr lang="fa-IR" b="1" dirty="0" smtClean="0">
                <a:cs typeface="B Nazanin" panose="00000400000000000000" pitchFamily="2" charset="-78"/>
              </a:rPr>
              <a:t>بهبود قدرت بیان فرد</a:t>
            </a:r>
          </a:p>
          <a:p>
            <a:pPr marL="0" indent="0" algn="just" rtl="1">
              <a:buNone/>
            </a:pPr>
            <a:r>
              <a:rPr lang="fa-IR" b="1" dirty="0" smtClean="0">
                <a:cs typeface="B Nazanin" panose="00000400000000000000" pitchFamily="2" charset="-78"/>
              </a:rPr>
              <a:t>پربار شدن فرد به لحاظ روحی </a:t>
            </a:r>
            <a:r>
              <a:rPr lang="fa-IR" b="1" dirty="0" smtClean="0">
                <a:cs typeface="B Nazanin" panose="00000400000000000000" pitchFamily="2" charset="-78"/>
              </a:rPr>
              <a:t>و احساس غنای روحی</a:t>
            </a:r>
          </a:p>
          <a:p>
            <a:pPr marL="0" indent="0" algn="just" rtl="1">
              <a:buNone/>
            </a:pPr>
            <a:r>
              <a:rPr lang="fa-IR" b="1" dirty="0" smtClean="0">
                <a:cs typeface="B Nazanin" panose="00000400000000000000" pitchFamily="2" charset="-78"/>
              </a:rPr>
              <a:t>ایجاد شدن موقعیتهایی برای بهره بردن از علوم کسب شده</a:t>
            </a:r>
          </a:p>
          <a:p>
            <a:pPr marL="0" indent="0" algn="just" rtl="1">
              <a:buNone/>
            </a:pPr>
            <a:r>
              <a:rPr lang="fa-IR" b="1" dirty="0" smtClean="0">
                <a:cs typeface="B Nazanin" panose="00000400000000000000" pitchFamily="2" charset="-78"/>
              </a:rPr>
              <a:t>بهره بردن از آثار باقیات و صالحات بعد از ترک دنیای مادی</a:t>
            </a:r>
          </a:p>
          <a:p>
            <a:pPr marL="0" indent="0" algn="just" rtl="1">
              <a:buNone/>
            </a:pPr>
            <a:endParaRPr lang="fa-IR" sz="2000" dirty="0" smtClean="0">
              <a:cs typeface="B Nazanin" panose="00000400000000000000" pitchFamily="2" charset="-78"/>
            </a:endParaRPr>
          </a:p>
          <a:p>
            <a:pPr marL="0" indent="0" algn="just" rtl="1">
              <a:buNone/>
            </a:pPr>
            <a:endParaRPr lang="fa-IR" sz="2000" dirty="0">
              <a:cs typeface="B Nazanin" panose="00000400000000000000" pitchFamily="2" charset="-78"/>
            </a:endParaRPr>
          </a:p>
        </p:txBody>
      </p:sp>
      <p:sp>
        <p:nvSpPr>
          <p:cNvPr id="2" name="Rounded Rectangle 1"/>
          <p:cNvSpPr/>
          <p:nvPr/>
        </p:nvSpPr>
        <p:spPr>
          <a:xfrm>
            <a:off x="1259632" y="260648"/>
            <a:ext cx="4896544" cy="864096"/>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3600" dirty="0" smtClean="0">
                <a:cs typeface="2  Davat" panose="00000400000000000000" pitchFamily="2" charset="-78"/>
              </a:rPr>
              <a:t>اثرات فردی پژوهش </a:t>
            </a:r>
            <a:endParaRPr lang="fa-IR" sz="3600" dirty="0"/>
          </a:p>
        </p:txBody>
      </p:sp>
    </p:spTree>
    <p:extLst>
      <p:ext uri="{BB962C8B-B14F-4D97-AF65-F5344CB8AC3E}">
        <p14:creationId xmlns:p14="http://schemas.microsoft.com/office/powerpoint/2010/main" val="347460657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cs typeface="2  Davat" panose="00000400000000000000" pitchFamily="2" charset="-78"/>
            </a:endParaRPr>
          </a:p>
        </p:txBody>
      </p:sp>
      <p:sp>
        <p:nvSpPr>
          <p:cNvPr id="6" name="Content Placeholder 5"/>
          <p:cNvSpPr>
            <a:spLocks noGrp="1"/>
          </p:cNvSpPr>
          <p:nvPr>
            <p:ph sz="half" idx="2"/>
          </p:nvPr>
        </p:nvSpPr>
        <p:spPr>
          <a:xfrm>
            <a:off x="251520" y="1453511"/>
            <a:ext cx="6934200" cy="4135730"/>
          </a:xfrm>
        </p:spPr>
        <p:txBody>
          <a:bodyPr>
            <a:normAutofit/>
          </a:bodyPr>
          <a:lstStyle/>
          <a:p>
            <a:pPr marL="0" indent="0" algn="just" rtl="1">
              <a:buNone/>
            </a:pPr>
            <a:endParaRPr lang="fa-IR" sz="2000" dirty="0" smtClean="0"/>
          </a:p>
          <a:p>
            <a:pPr marL="0" indent="0" algn="just" rtl="1">
              <a:buNone/>
            </a:pPr>
            <a:r>
              <a:rPr lang="fa-IR" b="1" dirty="0" smtClean="0">
                <a:cs typeface="B Nazanin" panose="00000400000000000000" pitchFamily="2" charset="-78"/>
              </a:rPr>
              <a:t>تولید علم</a:t>
            </a:r>
          </a:p>
          <a:p>
            <a:pPr marL="0" indent="0" algn="just" rtl="1">
              <a:buNone/>
            </a:pPr>
            <a:r>
              <a:rPr lang="fa-IR" b="1" dirty="0" smtClean="0">
                <a:cs typeface="B Nazanin" panose="00000400000000000000" pitchFamily="2" charset="-78"/>
              </a:rPr>
              <a:t>مفید بودن برای جامعه و خدمت به خلق</a:t>
            </a:r>
          </a:p>
          <a:p>
            <a:pPr marL="0" indent="0" algn="just" rtl="1">
              <a:buNone/>
            </a:pPr>
            <a:r>
              <a:rPr lang="fa-IR" b="1" dirty="0" smtClean="0">
                <a:cs typeface="B Nazanin" panose="00000400000000000000" pitchFamily="2" charset="-78"/>
              </a:rPr>
              <a:t>توسعه علمی جامعه و کشور</a:t>
            </a:r>
          </a:p>
          <a:p>
            <a:pPr marL="0" indent="0" algn="just" rtl="1">
              <a:buNone/>
            </a:pPr>
            <a:r>
              <a:rPr lang="fa-IR" b="1" dirty="0" smtClean="0">
                <a:cs typeface="B Nazanin" panose="00000400000000000000" pitchFamily="2" charset="-78"/>
              </a:rPr>
              <a:t>افزایش قدرت و استقلال کشور بواسطه پیشرفت علمی</a:t>
            </a:r>
          </a:p>
          <a:p>
            <a:pPr marL="0" indent="0" algn="just" rtl="1">
              <a:buNone/>
            </a:pPr>
            <a:r>
              <a:rPr lang="fa-IR" b="1" dirty="0" smtClean="0">
                <a:cs typeface="B Nazanin" panose="00000400000000000000" pitchFamily="2" charset="-78"/>
              </a:rPr>
              <a:t>کمک به بهترشدن زندگی و معیشت مردم</a:t>
            </a:r>
          </a:p>
          <a:p>
            <a:pPr marL="0" indent="0" algn="just" rtl="1">
              <a:buNone/>
            </a:pPr>
            <a:r>
              <a:rPr lang="fa-IR" b="1" dirty="0" smtClean="0">
                <a:cs typeface="B Nazanin" panose="00000400000000000000" pitchFamily="2" charset="-78"/>
              </a:rPr>
              <a:t>پیشرفت در عرصه های مختلف فرهنگی، آموزشی، اقتصادی و ...</a:t>
            </a:r>
            <a:endParaRPr lang="en-US" b="1" dirty="0">
              <a:cs typeface="B Nazanin" panose="00000400000000000000" pitchFamily="2" charset="-78"/>
            </a:endParaRPr>
          </a:p>
        </p:txBody>
      </p:sp>
      <p:sp>
        <p:nvSpPr>
          <p:cNvPr id="2" name="Rounded Rectangle 1"/>
          <p:cNvSpPr/>
          <p:nvPr/>
        </p:nvSpPr>
        <p:spPr>
          <a:xfrm>
            <a:off x="2051720" y="188273"/>
            <a:ext cx="3960440" cy="792088"/>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4000" dirty="0" smtClean="0">
                <a:cs typeface="2  Davat" panose="00000400000000000000" pitchFamily="2" charset="-78"/>
              </a:rPr>
              <a:t>اثرات اجتماعی پژوهش</a:t>
            </a:r>
            <a:endParaRPr lang="fa-IR" sz="4000" dirty="0"/>
          </a:p>
        </p:txBody>
      </p:sp>
    </p:spTree>
    <p:extLst>
      <p:ext uri="{BB962C8B-B14F-4D97-AF65-F5344CB8AC3E}">
        <p14:creationId xmlns:p14="http://schemas.microsoft.com/office/powerpoint/2010/main" val="217555136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259632" y="1484784"/>
            <a:ext cx="6696744" cy="5373216"/>
          </a:xfrm>
          <a:prstGeom prst="rect">
            <a:avLst/>
          </a:prstGeom>
        </p:spPr>
        <p:txBody>
          <a:bodyPr>
            <a:normAutofit fontScale="92500" lnSpcReduction="20000"/>
          </a:bodyPr>
          <a:lstStyle/>
          <a:p>
            <a:pPr marL="45720" indent="0" algn="ctr">
              <a:buNone/>
            </a:pPr>
            <a:endParaRPr lang="fa-IR" sz="6000" b="1" dirty="0" smtClean="0">
              <a:solidFill>
                <a:schemeClr val="bg2">
                  <a:lumMod val="25000"/>
                </a:schemeClr>
              </a:solidFill>
              <a:cs typeface="2  Davat" pitchFamily="2" charset="-78"/>
            </a:endParaRPr>
          </a:p>
          <a:p>
            <a:pPr marL="45720" indent="0" algn="ctr">
              <a:buNone/>
            </a:pPr>
            <a:endParaRPr lang="fa-IR" sz="4400" b="1" dirty="0" smtClean="0">
              <a:cs typeface="2  Esfehan" pitchFamily="2" charset="-78"/>
            </a:endParaRPr>
          </a:p>
          <a:p>
            <a:pPr marL="45720" indent="0" algn="ctr">
              <a:buNone/>
            </a:pPr>
            <a:r>
              <a:rPr lang="fa-IR" sz="4000" b="1" dirty="0" smtClean="0">
                <a:cs typeface="2  Esfehan" pitchFamily="2" charset="-78"/>
              </a:rPr>
              <a:t> یادمان باشد که قرنهاست یک نفر منتظر حرکت ماست</a:t>
            </a:r>
          </a:p>
          <a:p>
            <a:pPr marL="45720" indent="0" algn="ctr">
              <a:buNone/>
            </a:pPr>
            <a:r>
              <a:rPr lang="fa-IR" sz="4000" b="1" dirty="0" smtClean="0">
                <a:cs typeface="2  Esfehan" pitchFamily="2" charset="-78"/>
              </a:rPr>
              <a:t>یادمان باشد که تنها ندای یابن الحسن سردادن دردی از دردهای دل شکسته او دوا نمی کند</a:t>
            </a:r>
          </a:p>
          <a:p>
            <a:pPr marL="45720" indent="0" algn="ctr">
              <a:buNone/>
            </a:pPr>
            <a:r>
              <a:rPr lang="fa-IR" sz="4000" b="1" dirty="0" smtClean="0">
                <a:cs typeface="2  Esfehan" pitchFamily="2" charset="-78"/>
              </a:rPr>
              <a:t>یادمان باشد</a:t>
            </a:r>
            <a:r>
              <a:rPr lang="fa-IR" sz="4000" b="1" dirty="0" smtClean="0">
                <a:solidFill>
                  <a:srgbClr val="00B050"/>
                </a:solidFill>
                <a:cs typeface="2  Esfehan" pitchFamily="2" charset="-78"/>
              </a:rPr>
              <a:t> مولا </a:t>
            </a:r>
            <a:r>
              <a:rPr lang="fa-IR" sz="4000" b="1" dirty="0" smtClean="0">
                <a:cs typeface="2  Esfehan" pitchFamily="2" charset="-78"/>
              </a:rPr>
              <a:t>و </a:t>
            </a:r>
            <a:r>
              <a:rPr lang="fa-IR" sz="4000" b="1" dirty="0" smtClean="0">
                <a:solidFill>
                  <a:srgbClr val="00B050"/>
                </a:solidFill>
                <a:cs typeface="2  Esfehan" pitchFamily="2" charset="-78"/>
              </a:rPr>
              <a:t>آقایمان</a:t>
            </a:r>
            <a:r>
              <a:rPr lang="fa-IR" sz="4000" b="1" dirty="0" smtClean="0">
                <a:cs typeface="2  Esfehan" pitchFamily="2" charset="-78"/>
              </a:rPr>
              <a:t> برای انجام رسالتش نیازمند شیعیان </a:t>
            </a:r>
            <a:r>
              <a:rPr lang="fa-IR" sz="4000" b="1" dirty="0" smtClean="0">
                <a:solidFill>
                  <a:srgbClr val="7030A0"/>
                </a:solidFill>
                <a:cs typeface="2  Esfehan" pitchFamily="2" charset="-78"/>
              </a:rPr>
              <a:t>عالم</a:t>
            </a:r>
            <a:r>
              <a:rPr lang="fa-IR" sz="4000" b="1" dirty="0" smtClean="0">
                <a:cs typeface="2  Esfehan" pitchFamily="2" charset="-78"/>
              </a:rPr>
              <a:t> و </a:t>
            </a:r>
            <a:r>
              <a:rPr lang="fa-IR" sz="4000" b="1" dirty="0" smtClean="0">
                <a:solidFill>
                  <a:srgbClr val="7030A0"/>
                </a:solidFill>
                <a:cs typeface="2  Esfehan" pitchFamily="2" charset="-78"/>
              </a:rPr>
              <a:t>عامل</a:t>
            </a:r>
            <a:r>
              <a:rPr lang="fa-IR" sz="4000" b="1" dirty="0" smtClean="0">
                <a:cs typeface="2  Esfehan" pitchFamily="2" charset="-78"/>
              </a:rPr>
              <a:t> است.</a:t>
            </a:r>
          </a:p>
          <a:p>
            <a:pPr marL="45720" indent="0" algn="ctr">
              <a:buNone/>
            </a:pPr>
            <a:endParaRPr lang="fa-IR" sz="4000" b="1" dirty="0" smtClean="0">
              <a:cs typeface="2  Esfehan" pitchFamily="2" charset="-78"/>
            </a:endParaRPr>
          </a:p>
          <a:p>
            <a:pPr marL="45720" indent="0" algn="ctr">
              <a:buNone/>
            </a:pPr>
            <a:endParaRPr lang="fa-IR" sz="4000" b="1" dirty="0">
              <a:cs typeface="2  Davat"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332656"/>
            <a:ext cx="5040560" cy="792088"/>
          </a:xfrm>
          <a:prstGeom prst="rect">
            <a:avLst/>
          </a:prstGeom>
        </p:spPr>
      </p:pic>
    </p:spTree>
    <p:extLst>
      <p:ext uri="{BB962C8B-B14F-4D97-AF65-F5344CB8AC3E}">
        <p14:creationId xmlns:p14="http://schemas.microsoft.com/office/powerpoint/2010/main" val="1914156767"/>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23528" y="332656"/>
            <a:ext cx="6893603" cy="49685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058755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6200" y="762000"/>
            <a:ext cx="6400800" cy="3099048"/>
          </a:xfrm>
        </p:spPr>
        <p:txBody>
          <a:bodyPr>
            <a:normAutofit/>
          </a:bodyPr>
          <a:lstStyle/>
          <a:p>
            <a:r>
              <a:rPr lang="fa-IR" sz="4800" b="1" dirty="0" smtClean="0">
                <a:cs typeface="2  Davat" panose="00000400000000000000" pitchFamily="2" charset="-78"/>
              </a:rPr>
              <a:t>پژوهش: چرا و چگونه؟</a:t>
            </a:r>
            <a:r>
              <a:rPr lang="fa-IR" sz="4800" b="1" dirty="0" smtClean="0">
                <a:cs typeface="2  Davat" panose="00000400000000000000" pitchFamily="2" charset="-78"/>
              </a:rPr>
              <a:t/>
            </a:r>
            <a:br>
              <a:rPr lang="fa-IR" sz="4800" b="1" dirty="0" smtClean="0">
                <a:cs typeface="2  Davat" panose="00000400000000000000" pitchFamily="2" charset="-78"/>
              </a:rPr>
            </a:br>
            <a:r>
              <a:rPr lang="fa-IR" sz="4800" b="1" dirty="0" smtClean="0">
                <a:cs typeface="2  Davat" panose="00000400000000000000" pitchFamily="2" charset="-78"/>
              </a:rPr>
              <a:t/>
            </a:r>
            <a:br>
              <a:rPr lang="fa-IR" sz="4800" b="1" dirty="0" smtClean="0">
                <a:cs typeface="2  Davat" panose="00000400000000000000" pitchFamily="2" charset="-78"/>
              </a:rPr>
            </a:br>
            <a:r>
              <a:rPr lang="fa-IR" sz="2400" b="1" dirty="0">
                <a:cs typeface="2  Davat" panose="00000400000000000000" pitchFamily="2" charset="-78"/>
              </a:rPr>
              <a:t> </a:t>
            </a:r>
            <a:r>
              <a:rPr lang="fa-IR" sz="2400" b="1" dirty="0" smtClean="0">
                <a:cs typeface="2  Davat" panose="00000400000000000000" pitchFamily="2" charset="-78"/>
              </a:rPr>
              <a:t>                                                             </a:t>
            </a:r>
            <a:r>
              <a:rPr lang="fa-IR" sz="2400" b="1" dirty="0" smtClean="0">
                <a:cs typeface="2  Davat" panose="00000400000000000000" pitchFamily="2" charset="-78"/>
              </a:rPr>
              <a:t>صغری ملاولی _ بهمن 95</a:t>
            </a:r>
            <a:endParaRPr lang="en-US" sz="4800" b="1" dirty="0">
              <a:cs typeface="2  Davat" panose="00000400000000000000" pitchFamily="2" charset="-78"/>
            </a:endParaRPr>
          </a:p>
        </p:txBody>
      </p:sp>
    </p:spTree>
    <p:extLst>
      <p:ext uri="{BB962C8B-B14F-4D97-AF65-F5344CB8AC3E}">
        <p14:creationId xmlns:p14="http://schemas.microsoft.com/office/powerpoint/2010/main" val="12513589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259632" y="980728"/>
            <a:ext cx="6696744" cy="5328592"/>
          </a:xfrm>
          <a:prstGeom prst="rect">
            <a:avLst/>
          </a:prstGeom>
        </p:spPr>
        <p:txBody>
          <a:bodyPr>
            <a:normAutofit/>
          </a:bodyPr>
          <a:lstStyle/>
          <a:p>
            <a:pPr marL="45720" indent="0" algn="ctr">
              <a:buNone/>
            </a:pPr>
            <a:endParaRPr lang="fa-IR" sz="6000" b="1" dirty="0" smtClean="0">
              <a:solidFill>
                <a:schemeClr val="bg2">
                  <a:lumMod val="25000"/>
                </a:schemeClr>
              </a:solidFill>
              <a:cs typeface="2  Davat" pitchFamily="2" charset="-78"/>
            </a:endParaRPr>
          </a:p>
          <a:p>
            <a:pPr marL="45720" indent="0" algn="ctr">
              <a:buNone/>
            </a:pPr>
            <a:endParaRPr lang="fa-IR" sz="4400" b="1" dirty="0" smtClean="0">
              <a:cs typeface="2  Esfehan" pitchFamily="2" charset="-78"/>
            </a:endParaRPr>
          </a:p>
          <a:p>
            <a:pPr marL="45720" indent="0" algn="ctr">
              <a:buNone/>
            </a:pPr>
            <a:r>
              <a:rPr lang="fa-IR" sz="4000" b="1" dirty="0" smtClean="0">
                <a:cs typeface="2  Esfehan" pitchFamily="2" charset="-78"/>
              </a:rPr>
              <a:t>خوشا </a:t>
            </a:r>
            <a:r>
              <a:rPr lang="fa-IR" sz="4000" b="1" dirty="0">
                <a:cs typeface="2  Esfehan" pitchFamily="2" charset="-78"/>
              </a:rPr>
              <a:t>به حال آنان كه اهل ”</a:t>
            </a:r>
            <a:r>
              <a:rPr lang="fa-IR" sz="4000" b="1" dirty="0">
                <a:solidFill>
                  <a:srgbClr val="0000FF"/>
                </a:solidFill>
                <a:cs typeface="2  Esfehan" pitchFamily="2" charset="-78"/>
              </a:rPr>
              <a:t>يافتن</a:t>
            </a:r>
            <a:r>
              <a:rPr lang="fa-IR" sz="4000" b="1" dirty="0">
                <a:cs typeface="2  Esfehan" pitchFamily="2" charset="-78"/>
              </a:rPr>
              <a:t>“ اند نه اهل ”</a:t>
            </a:r>
            <a:r>
              <a:rPr lang="fa-IR" sz="4000" b="1" dirty="0">
                <a:solidFill>
                  <a:srgbClr val="FF3300"/>
                </a:solidFill>
                <a:cs typeface="2  Esfehan" pitchFamily="2" charset="-78"/>
              </a:rPr>
              <a:t>بافتن</a:t>
            </a:r>
            <a:r>
              <a:rPr lang="fa-IR" sz="4000" b="1" dirty="0">
                <a:cs typeface="2  Esfehan" pitchFamily="2" charset="-78"/>
              </a:rPr>
              <a:t>“ و خوشا به حال آنان كه متواضعانه معترفند ”</a:t>
            </a:r>
            <a:r>
              <a:rPr lang="fa-IR" sz="4000" b="1" dirty="0">
                <a:solidFill>
                  <a:srgbClr val="990099"/>
                </a:solidFill>
                <a:cs typeface="2  Esfehan" pitchFamily="2" charset="-78"/>
              </a:rPr>
              <a:t>حقيقتي</a:t>
            </a:r>
            <a:r>
              <a:rPr lang="fa-IR" sz="4000" b="1" dirty="0">
                <a:solidFill>
                  <a:srgbClr val="FFFF66"/>
                </a:solidFill>
                <a:cs typeface="2  Esfehan" pitchFamily="2" charset="-78"/>
              </a:rPr>
              <a:t> </a:t>
            </a:r>
            <a:r>
              <a:rPr lang="fa-IR" sz="4000" b="1" dirty="0">
                <a:cs typeface="2  Esfehan" pitchFamily="2" charset="-78"/>
              </a:rPr>
              <a:t>“ را يافته اند ، نه ”</a:t>
            </a:r>
            <a:r>
              <a:rPr lang="fa-IR" sz="4000" b="1" dirty="0">
                <a:solidFill>
                  <a:srgbClr val="009900"/>
                </a:solidFill>
                <a:cs typeface="2  Esfehan" pitchFamily="2" charset="-78"/>
              </a:rPr>
              <a:t>كل حقيقت</a:t>
            </a:r>
            <a:r>
              <a:rPr lang="fa-IR" sz="4000" b="1" dirty="0">
                <a:cs typeface="2  Esfehan" pitchFamily="2" charset="-78"/>
              </a:rPr>
              <a:t>“ را </a:t>
            </a:r>
            <a:r>
              <a:rPr lang="fa-IR" sz="4000" b="1" dirty="0" smtClean="0">
                <a:cs typeface="2  Esfehan" pitchFamily="2" charset="-78"/>
              </a:rPr>
              <a:t>.</a:t>
            </a:r>
            <a:endParaRPr lang="fa-IR" sz="4000" b="1" dirty="0" smtClean="0">
              <a:solidFill>
                <a:schemeClr val="bg2">
                  <a:lumMod val="25000"/>
                </a:schemeClr>
              </a:solidFill>
              <a:cs typeface="2  Esfehan" pitchFamily="2" charset="-78"/>
            </a:endParaRPr>
          </a:p>
          <a:p>
            <a:pPr marL="45720" indent="0" algn="ctr">
              <a:buNone/>
            </a:pPr>
            <a:endParaRPr lang="fa-IR" sz="4000" b="1" dirty="0">
              <a:cs typeface="2  Davat"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332656"/>
            <a:ext cx="5040560" cy="792088"/>
          </a:xfrm>
          <a:prstGeom prst="rect">
            <a:avLst/>
          </a:prstGeom>
        </p:spPr>
      </p:pic>
    </p:spTree>
    <p:extLst>
      <p:ext uri="{BB962C8B-B14F-4D97-AF65-F5344CB8AC3E}">
        <p14:creationId xmlns:p14="http://schemas.microsoft.com/office/powerpoint/2010/main" val="9199845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 indent="0"/>
            <a:r>
              <a:rPr lang="fa-IR" b="1" dirty="0">
                <a:cs typeface="B Nazanin" pitchFamily="2" charset="-78"/>
              </a:rPr>
              <a:t/>
            </a:r>
            <a:br>
              <a:rPr lang="fa-IR" b="1" dirty="0">
                <a:cs typeface="B Nazanin" pitchFamily="2" charset="-78"/>
              </a:rPr>
            </a:br>
            <a:r>
              <a:rPr lang="fa-IR" b="1" dirty="0">
                <a:cs typeface="B Nazanin" pitchFamily="2" charset="-78"/>
              </a:rPr>
              <a:t>عین </a:t>
            </a:r>
            <a:r>
              <a:rPr lang="fa-IR" b="1" dirty="0" smtClean="0">
                <a:cs typeface="B Nazanin" pitchFamily="2" charset="-78"/>
              </a:rPr>
              <a:t>القضاةهمدانی </a:t>
            </a:r>
            <a:r>
              <a:rPr lang="fa-IR" b="1" dirty="0">
                <a:cs typeface="B Nazanin" pitchFamily="2" charset="-78"/>
              </a:rPr>
              <a:t>میگوید: </a:t>
            </a:r>
            <a:br>
              <a:rPr lang="fa-IR" b="1" dirty="0">
                <a:cs typeface="B Nazanin" pitchFamily="2" charset="-78"/>
              </a:rPr>
            </a:br>
            <a:endParaRPr lang="en-US" dirty="0">
              <a:cs typeface="2  Elham" panose="00000400000000000000" pitchFamily="2" charset="-78"/>
            </a:endParaRPr>
          </a:p>
        </p:txBody>
      </p:sp>
      <p:sp>
        <p:nvSpPr>
          <p:cNvPr id="3" name="Content Placeholder 2"/>
          <p:cNvSpPr>
            <a:spLocks noGrp="1"/>
          </p:cNvSpPr>
          <p:nvPr>
            <p:ph idx="1"/>
          </p:nvPr>
        </p:nvSpPr>
        <p:spPr/>
        <p:txBody>
          <a:bodyPr>
            <a:normAutofit/>
          </a:bodyPr>
          <a:lstStyle/>
          <a:p>
            <a:pPr marL="45720" indent="0" algn="just">
              <a:buNone/>
            </a:pPr>
            <a:r>
              <a:rPr lang="fa-IR" sz="3600" b="1" dirty="0" smtClean="0">
                <a:cs typeface="B Nazanin" pitchFamily="2" charset="-78"/>
              </a:rPr>
              <a:t>«</a:t>
            </a:r>
            <a:r>
              <a:rPr lang="fa-IR" sz="3600" b="1" dirty="0">
                <a:cs typeface="B Nazanin" pitchFamily="2" charset="-78"/>
              </a:rPr>
              <a:t>بودن را برگزیده ایم، اما چه گونه بودن را کم تر اندیشیده ایم </a:t>
            </a:r>
            <a:endParaRPr lang="fa-IR" sz="3600" b="1" dirty="0" smtClean="0">
              <a:cs typeface="B Nazanin" pitchFamily="2" charset="-78"/>
            </a:endParaRPr>
          </a:p>
          <a:p>
            <a:pPr marL="45720" indent="0" algn="just">
              <a:buNone/>
            </a:pPr>
            <a:r>
              <a:rPr lang="fa-IR" sz="3600" b="1" dirty="0" smtClean="0">
                <a:cs typeface="B Nazanin" pitchFamily="2" charset="-78"/>
              </a:rPr>
              <a:t>و </a:t>
            </a:r>
            <a:r>
              <a:rPr lang="fa-IR" sz="3600" b="1" dirty="0">
                <a:cs typeface="B Nazanin" pitchFamily="2" charset="-78"/>
              </a:rPr>
              <a:t>چه گونه بودن مستلزم شناخت است </a:t>
            </a:r>
            <a:endParaRPr lang="fa-IR" sz="3600" b="1" dirty="0" smtClean="0">
              <a:cs typeface="B Nazanin" pitchFamily="2" charset="-78"/>
            </a:endParaRPr>
          </a:p>
          <a:p>
            <a:pPr marL="45720" indent="0" algn="just">
              <a:buNone/>
            </a:pPr>
            <a:r>
              <a:rPr lang="fa-IR" sz="3600" b="1" dirty="0" smtClean="0">
                <a:cs typeface="B Nazanin" pitchFamily="2" charset="-78"/>
              </a:rPr>
              <a:t>و </a:t>
            </a:r>
            <a:r>
              <a:rPr lang="fa-IR" sz="3600" b="1" dirty="0">
                <a:cs typeface="B Nazanin" pitchFamily="2" charset="-78"/>
              </a:rPr>
              <a:t>دریچه شناخت، </a:t>
            </a:r>
            <a:r>
              <a:rPr lang="fa-IR" sz="3600" b="1" dirty="0">
                <a:solidFill>
                  <a:srgbClr val="FF0000"/>
                </a:solidFill>
                <a:cs typeface="B Nazanin" pitchFamily="2" charset="-78"/>
              </a:rPr>
              <a:t>پژوهیدن</a:t>
            </a:r>
            <a:r>
              <a:rPr lang="fa-IR" sz="3600" b="1" dirty="0">
                <a:cs typeface="B Nazanin" pitchFamily="2" charset="-78"/>
              </a:rPr>
              <a:t>». </a:t>
            </a:r>
          </a:p>
          <a:p>
            <a:pPr marL="0" indent="0" algn="r">
              <a:lnSpc>
                <a:spcPct val="150000"/>
              </a:lnSpc>
              <a:buNone/>
            </a:pPr>
            <a:endParaRPr lang="fa-IR" sz="1700" dirty="0" smtClean="0">
              <a:cs typeface="B Titr" panose="00000700000000000000" pitchFamily="2" charset="-78"/>
            </a:endParaRPr>
          </a:p>
        </p:txBody>
      </p:sp>
    </p:spTree>
    <p:extLst>
      <p:ext uri="{BB962C8B-B14F-4D97-AF65-F5344CB8AC3E}">
        <p14:creationId xmlns:p14="http://schemas.microsoft.com/office/powerpoint/2010/main" val="8819356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251520" y="404664"/>
            <a:ext cx="6934200" cy="6336704"/>
          </a:xfrm>
        </p:spPr>
        <p:txBody>
          <a:bodyPr>
            <a:normAutofit/>
          </a:bodyPr>
          <a:lstStyle/>
          <a:p>
            <a:pPr marL="0" indent="0" rtl="1">
              <a:lnSpc>
                <a:spcPct val="150000"/>
              </a:lnSpc>
              <a:buNone/>
            </a:pPr>
            <a:r>
              <a:rPr lang="fa-IR" sz="2000" dirty="0" smtClean="0">
                <a:cs typeface="B Titr" panose="00000700000000000000" pitchFamily="2" charset="-78"/>
              </a:rPr>
              <a:t>نمونه بارز پژوهشگرممتاز</a:t>
            </a:r>
          </a:p>
          <a:p>
            <a:pPr marL="0" indent="0" algn="just" rtl="1">
              <a:buNone/>
            </a:pPr>
            <a:r>
              <a:rPr lang="fa-IR" sz="2000" b="1" dirty="0">
                <a:cs typeface="B Nazanin" panose="00000400000000000000" pitchFamily="2" charset="-78"/>
              </a:rPr>
              <a:t>ایشان چهل سال متوالی و روزانه 16 ساعت از </a:t>
            </a:r>
            <a:r>
              <a:rPr lang="fa-IR" sz="2000" b="1" dirty="0" smtClean="0">
                <a:cs typeface="B Nazanin" panose="00000400000000000000" pitchFamily="2" charset="-78"/>
              </a:rPr>
              <a:t>عمر</a:t>
            </a:r>
          </a:p>
          <a:p>
            <a:pPr marL="0" indent="0" algn="just" rtl="1">
              <a:buNone/>
            </a:pPr>
            <a:r>
              <a:rPr lang="fa-IR" sz="2000" b="1" dirty="0" smtClean="0">
                <a:cs typeface="B Nazanin" panose="00000400000000000000" pitchFamily="2" charset="-78"/>
              </a:rPr>
              <a:t> </a:t>
            </a:r>
            <a:r>
              <a:rPr lang="fa-IR" sz="2000" b="1" dirty="0">
                <a:cs typeface="B Nazanin" panose="00000400000000000000" pitchFamily="2" charset="-78"/>
              </a:rPr>
              <a:t>گرانبهایش را وقف جمع آوری آن </a:t>
            </a:r>
            <a:r>
              <a:rPr lang="fa-IR" sz="2000" b="1" dirty="0" smtClean="0">
                <a:cs typeface="B Nazanin" panose="00000400000000000000" pitchFamily="2" charset="-78"/>
              </a:rPr>
              <a:t>نمودند!</a:t>
            </a:r>
            <a:endParaRPr lang="fa-IR" sz="2000" b="1" dirty="0">
              <a:cs typeface="B Nazanin" panose="00000400000000000000" pitchFamily="2" charset="-78"/>
            </a:endParaRPr>
          </a:p>
          <a:p>
            <a:pPr marL="0" indent="0" algn="just" rtl="1">
              <a:buNone/>
            </a:pPr>
            <a:endParaRPr lang="fa-IR" sz="2000" b="1" dirty="0" smtClean="0">
              <a:cs typeface="B Nazanin" panose="00000400000000000000" pitchFamily="2" charset="-78"/>
            </a:endParaRPr>
          </a:p>
          <a:p>
            <a:pPr marL="0" indent="0" algn="just" rtl="1">
              <a:buNone/>
            </a:pPr>
            <a:r>
              <a:rPr lang="fa-IR" sz="2000" b="1" dirty="0" smtClean="0">
                <a:cs typeface="B Nazanin" panose="00000400000000000000" pitchFamily="2" charset="-78"/>
              </a:rPr>
              <a:t>سعی </a:t>
            </a:r>
            <a:r>
              <a:rPr lang="fa-IR" sz="2000" b="1" dirty="0">
                <a:cs typeface="B Nazanin" panose="00000400000000000000" pitchFamily="2" charset="-78"/>
              </a:rPr>
              <a:t>و تلاش وصف ناپذیر علامه هم از مطالعات وسیع و گسترده ایشان نمایان است، ایشان میفرماید : </a:t>
            </a:r>
            <a:r>
              <a:rPr lang="fa-IR" sz="2000" b="1" dirty="0">
                <a:solidFill>
                  <a:srgbClr val="C00000"/>
                </a:solidFill>
                <a:cs typeface="B Nazanin" panose="00000400000000000000" pitchFamily="2" charset="-78"/>
              </a:rPr>
              <a:t>«من برای نوشتن الغدیر، 10 هزار کتاب را از بای بسم‌الله تا تای تمّت خوانده‌ام و به 100 هزار کتاب مراجعه مکرر داشتم".</a:t>
            </a:r>
          </a:p>
          <a:p>
            <a:pPr marL="0" indent="0" algn="just" rtl="1">
              <a:buNone/>
            </a:pPr>
            <a:r>
              <a:rPr lang="fa-IR" sz="2000" b="1" dirty="0">
                <a:cs typeface="B Nazanin" panose="00000400000000000000" pitchFamily="2" charset="-78"/>
              </a:rPr>
              <a:t> </a:t>
            </a:r>
          </a:p>
          <a:p>
            <a:pPr marL="0" indent="0" algn="just" rtl="1">
              <a:buNone/>
            </a:pPr>
            <a:r>
              <a:rPr lang="fa-IR" sz="2000" b="1" dirty="0">
                <a:cs typeface="B Nazanin" panose="00000400000000000000" pitchFamily="2" charset="-78"/>
              </a:rPr>
              <a:t>ایشان در «الغدیر» کوشیده است با نام‌بردن از 110 تن از صحابه و 84 نفر از تابعین پیامبر (ص) ـ که حدیث غدیر را رویات کرده‌اند ـ ولایت مطلقه ائمه معصومین را از طریق اثبات خلافت بلافصل امام علی (ع) اثبات کرده و سپس ولایت غیر معصوم را نفی کند.</a:t>
            </a:r>
          </a:p>
          <a:p>
            <a:pPr marL="0" indent="0" algn="just" rtl="1">
              <a:buNone/>
            </a:pPr>
            <a:r>
              <a:rPr lang="fa-IR" sz="2000" b="1" dirty="0">
                <a:cs typeface="B Nazanin" panose="00000400000000000000" pitchFamily="2" charset="-78"/>
              </a:rPr>
              <a:t> </a:t>
            </a:r>
          </a:p>
          <a:p>
            <a:pPr marL="0" indent="0" algn="just" rtl="1">
              <a:buNone/>
            </a:pPr>
            <a:r>
              <a:rPr lang="fa-IR" sz="2000" b="1" dirty="0">
                <a:cs typeface="B Nazanin" panose="00000400000000000000" pitchFamily="2" charset="-78"/>
              </a:rPr>
              <a:t>می گویند بعد از نوشتن الغدیر گفته بود: </a:t>
            </a:r>
            <a:r>
              <a:rPr lang="fa-IR" sz="2000" b="1" dirty="0">
                <a:solidFill>
                  <a:srgbClr val="0070C0"/>
                </a:solidFill>
                <a:cs typeface="B Nazanin" panose="00000400000000000000" pitchFamily="2" charset="-78"/>
              </a:rPr>
              <a:t>«روز قیامت با دشمنان امیرالمؤمنین مخاصمه خواهم کرد! همان طور که آنها وقت آقا را گرفتند، وقت مرا هم گرفتند؛ و گرنه من میخواستم معارف امیرالمؤمنین را گسترش بدهم؛ اینها آمدند مرا وادار کردند که من در اثبات امامتش کتاب بنویسم!</a:t>
            </a:r>
          </a:p>
          <a:p>
            <a:pPr marL="0" indent="0" rtl="1">
              <a:lnSpc>
                <a:spcPct val="150000"/>
              </a:lnSpc>
              <a:buNone/>
            </a:pPr>
            <a:endParaRPr lang="fa-IR" sz="2000" dirty="0" smtClean="0">
              <a:cs typeface="B Titr" panose="00000700000000000000" pitchFamily="2" charset="-78"/>
            </a:endParaRPr>
          </a:p>
          <a:p>
            <a:pPr marL="0" indent="0">
              <a:lnSpc>
                <a:spcPct val="150000"/>
              </a:lnSpc>
              <a:buNone/>
            </a:pPr>
            <a:endParaRPr lang="en-US" sz="2000" dirty="0">
              <a:cs typeface="B Titr" panose="000007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4077"/>
            <a:ext cx="2466975" cy="169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3507328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a-IR" b="1" dirty="0" smtClean="0">
                <a:cs typeface="2  Davat" panose="00000400000000000000" pitchFamily="2" charset="-78"/>
              </a:rPr>
              <a:t>پاداش پژوهشی که علامه امینی انجام داد</a:t>
            </a:r>
            <a:endParaRPr lang="en-US" b="1" dirty="0">
              <a:cs typeface="2  Davat" panose="00000400000000000000" pitchFamily="2" charset="-78"/>
            </a:endParaRPr>
          </a:p>
        </p:txBody>
      </p:sp>
      <p:sp>
        <p:nvSpPr>
          <p:cNvPr id="6" name="Content Placeholder 5"/>
          <p:cNvSpPr>
            <a:spLocks noGrp="1"/>
          </p:cNvSpPr>
          <p:nvPr>
            <p:ph sz="half" idx="2"/>
          </p:nvPr>
        </p:nvSpPr>
        <p:spPr>
          <a:xfrm>
            <a:off x="251520" y="1196752"/>
            <a:ext cx="6934200" cy="5544616"/>
          </a:xfrm>
        </p:spPr>
        <p:txBody>
          <a:bodyPr>
            <a:normAutofit fontScale="92500" lnSpcReduction="20000"/>
          </a:bodyPr>
          <a:lstStyle/>
          <a:p>
            <a:pPr marL="0" indent="0" algn="just" rtl="1">
              <a:lnSpc>
                <a:spcPct val="150000"/>
              </a:lnSpc>
              <a:buNone/>
            </a:pPr>
            <a:endParaRPr lang="fa-IR" sz="2000" dirty="0" smtClean="0"/>
          </a:p>
          <a:p>
            <a:pPr marL="0" indent="0" algn="just" rtl="1">
              <a:lnSpc>
                <a:spcPct val="150000"/>
              </a:lnSpc>
              <a:buNone/>
            </a:pPr>
            <a:r>
              <a:rPr lang="fa-IR" b="1" dirty="0">
                <a:cs typeface="B Nazanin" panose="00000400000000000000" pitchFamily="2" charset="-78"/>
              </a:rPr>
              <a:t>محمّد هادى امینى فرزند مرحوم علاّمه امینى نقل مى کند: وقتى پدرم را دفن کردیم مرحوم علاّمه بحرالعلوم آمد و به من گفت: من در این فکر بودم ببینم مولا امیرالمؤ منین (علیه السلام) چه مرحمتى در مقابل زحمات و خدمات مرحوم امینى در نگارش کتاب شریف الغدیر مى‌کند؟ در عالم خواب دیدم حوضى است آقا امیرالمؤ منان (ع) بر لب آن ایستاده اند. افراد مى آیند و مولا از آن حوض آب به آنها مى دهند. گفتند که این حوض کوثر است . در این حال آقاى امینى به نزدیک حوض رسیدند ظرف را گذاشتند، آستین‌ها را بالا زده و دستان مبارکشان را پر از آب کردند و به علامه آب خورانیدند و خطاب به او فرمودند: </a:t>
            </a:r>
            <a:r>
              <a:rPr lang="fa-IR" b="1" dirty="0">
                <a:solidFill>
                  <a:srgbClr val="C00000"/>
                </a:solidFill>
                <a:cs typeface="B Nazanin" panose="00000400000000000000" pitchFamily="2" charset="-78"/>
              </a:rPr>
              <a:t>بَیّضَ اللّه وَجهک کما بَیَّضت وجهى (پروردگار رو سفید کند تو را کما اینکه مرا رو سفید </a:t>
            </a:r>
            <a:r>
              <a:rPr lang="fa-IR" b="1" dirty="0" smtClean="0">
                <a:solidFill>
                  <a:srgbClr val="C00000"/>
                </a:solidFill>
                <a:cs typeface="B Nazanin" panose="00000400000000000000" pitchFamily="2" charset="-78"/>
              </a:rPr>
              <a:t>کردی).</a:t>
            </a:r>
            <a:endParaRPr lang="fa-IR" b="1" dirty="0" smtClean="0">
              <a:solidFill>
                <a:srgbClr val="C00000"/>
              </a:solidFill>
              <a:cs typeface="B Nazanin" panose="00000400000000000000" pitchFamily="2" charset="-78"/>
            </a:endParaRPr>
          </a:p>
          <a:p>
            <a:pPr marL="0" indent="0" algn="just" rtl="1">
              <a:lnSpc>
                <a:spcPct val="150000"/>
              </a:lnSpc>
              <a:buNone/>
            </a:pPr>
            <a:endParaRPr lang="en-US" sz="2000" b="1" dirty="0">
              <a:cs typeface="B Nazanin" panose="00000400000000000000" pitchFamily="2" charset="-78"/>
            </a:endParaRPr>
          </a:p>
        </p:txBody>
      </p:sp>
    </p:spTree>
    <p:extLst>
      <p:ext uri="{BB962C8B-B14F-4D97-AF65-F5344CB8AC3E}">
        <p14:creationId xmlns:p14="http://schemas.microsoft.com/office/powerpoint/2010/main" val="261809559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fa-IR" dirty="0" smtClean="0">
                <a:cs typeface="2  Davat" panose="00000400000000000000" pitchFamily="2" charset="-78"/>
              </a:rPr>
              <a:t>مقام معظم رهبری </a:t>
            </a:r>
            <a:r>
              <a:rPr lang="fa-IR" sz="2400" dirty="0" smtClean="0">
                <a:cs typeface="2  Davat" panose="00000400000000000000" pitchFamily="2" charset="-78"/>
              </a:rPr>
              <a:t>حفظه الله     </a:t>
            </a:r>
            <a:endParaRPr lang="en-US" sz="2400" dirty="0">
              <a:cs typeface="2  Davat" panose="00000400000000000000" pitchFamily="2" charset="-78"/>
            </a:endParaRPr>
          </a:p>
        </p:txBody>
      </p:sp>
      <p:sp>
        <p:nvSpPr>
          <p:cNvPr id="6" name="Content Placeholder 5"/>
          <p:cNvSpPr>
            <a:spLocks noGrp="1"/>
          </p:cNvSpPr>
          <p:nvPr>
            <p:ph sz="half" idx="2"/>
          </p:nvPr>
        </p:nvSpPr>
        <p:spPr>
          <a:xfrm>
            <a:off x="251520" y="1895474"/>
            <a:ext cx="6934200" cy="4845893"/>
          </a:xfrm>
        </p:spPr>
        <p:txBody>
          <a:bodyPr>
            <a:normAutofit/>
          </a:bodyPr>
          <a:lstStyle/>
          <a:p>
            <a:pPr marL="0" indent="0" rtl="1">
              <a:buNone/>
            </a:pPr>
            <a:endParaRPr lang="fa-IR" sz="2000" dirty="0" smtClean="0"/>
          </a:p>
          <a:p>
            <a:pPr marL="0" indent="0" rtl="1">
              <a:buNone/>
            </a:pPr>
            <a:r>
              <a:rPr lang="ar-SA" b="1" dirty="0" smtClean="0">
                <a:cs typeface="B Nazanin" panose="00000400000000000000" pitchFamily="2" charset="-78"/>
              </a:rPr>
              <a:t>علم </a:t>
            </a:r>
            <a:r>
              <a:rPr lang="ar-SA" b="1" dirty="0">
                <a:cs typeface="B Nazanin" panose="00000400000000000000" pitchFamily="2" charset="-78"/>
              </a:rPr>
              <a:t>و تحقیق کلید قطعی پیشرفت کشور است.</a:t>
            </a:r>
            <a:br>
              <a:rPr lang="ar-SA" b="1" dirty="0">
                <a:cs typeface="B Nazanin" panose="00000400000000000000" pitchFamily="2" charset="-78"/>
              </a:rPr>
            </a:br>
            <a:r>
              <a:rPr lang="ar-SA" b="1" dirty="0">
                <a:cs typeface="B Nazanin" panose="00000400000000000000" pitchFamily="2" charset="-78"/>
              </a:rPr>
              <a:t>- تحقیق علمی فقط به معنای فراگیری و تقلید نیست، تحقیق ضد تقلید است.</a:t>
            </a:r>
            <a:br>
              <a:rPr lang="ar-SA" b="1" dirty="0">
                <a:cs typeface="B Nazanin" panose="00000400000000000000" pitchFamily="2" charset="-78"/>
              </a:rPr>
            </a:br>
            <a:r>
              <a:rPr lang="ar-SA" b="1" dirty="0">
                <a:cs typeface="B Nazanin" panose="00000400000000000000" pitchFamily="2" charset="-78"/>
              </a:rPr>
              <a:t>- پیشرفت کشور نیازمند حرکت علمی بسیار قوی است.</a:t>
            </a:r>
            <a:br>
              <a:rPr lang="ar-SA" b="1" dirty="0">
                <a:cs typeface="B Nazanin" panose="00000400000000000000" pitchFamily="2" charset="-78"/>
              </a:rPr>
            </a:br>
            <a:r>
              <a:rPr lang="ar-SA" b="1" dirty="0">
                <a:cs typeface="B Nazanin" panose="00000400000000000000" pitchFamily="2" charset="-78"/>
              </a:rPr>
              <a:t>- تولید علم و تحقیقات، حیات آینده کشور است.</a:t>
            </a:r>
            <a:br>
              <a:rPr lang="ar-SA" b="1" dirty="0">
                <a:cs typeface="B Nazanin" panose="00000400000000000000" pitchFamily="2" charset="-78"/>
              </a:rPr>
            </a:br>
            <a:r>
              <a:rPr lang="ar-SA" b="1" dirty="0">
                <a:cs typeface="B Nazanin" panose="00000400000000000000" pitchFamily="2" charset="-78"/>
              </a:rPr>
              <a:t>- برای خدمت رسانی بهتر به مردم، کارهای دقیق پژوهشی لازم است.</a:t>
            </a:r>
            <a:br>
              <a:rPr lang="ar-SA" b="1" dirty="0">
                <a:cs typeface="B Nazanin" panose="00000400000000000000" pitchFamily="2" charset="-78"/>
              </a:rPr>
            </a:br>
            <a:r>
              <a:rPr lang="ar-SA" b="1" dirty="0">
                <a:cs typeface="B Nazanin" panose="00000400000000000000" pitchFamily="2" charset="-78"/>
              </a:rPr>
              <a:t>-عنصر تحقیق و پژوهش در همه جا به صورت یک اصل در مجموعه کارها باید مورد توجه قرار گیرد.</a:t>
            </a:r>
            <a:br>
              <a:rPr lang="ar-SA" b="1" dirty="0">
                <a:cs typeface="B Nazanin" panose="00000400000000000000" pitchFamily="2" charset="-78"/>
              </a:rPr>
            </a:br>
            <a:r>
              <a:rPr lang="ar-SA" b="1" dirty="0">
                <a:cs typeface="B Nazanin" panose="00000400000000000000" pitchFamily="2" charset="-78"/>
              </a:rPr>
              <a:t>-اگر ژرف یابی و پژوهش نباشد; نتیجه اش یک جا ایستادن، در جا زدن و با دنیای پیرامون خود به تدریج بیگانه تر شدن </a:t>
            </a:r>
            <a:r>
              <a:rPr lang="ar-SA" b="1" dirty="0" smtClean="0">
                <a:cs typeface="B Nazanin" panose="00000400000000000000" pitchFamily="2" charset="-78"/>
              </a:rPr>
              <a:t>است</a:t>
            </a:r>
            <a:r>
              <a:rPr lang="fa-IR" b="1" dirty="0" smtClean="0">
                <a:cs typeface="B Nazanin" panose="00000400000000000000" pitchFamily="2" charset="-78"/>
              </a:rPr>
              <a:t>. </a:t>
            </a:r>
            <a:endParaRPr lang="en-US" b="1" dirty="0">
              <a:cs typeface="B Nazanin"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82" y="0"/>
            <a:ext cx="2409825" cy="18954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53689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251520" y="2047874"/>
            <a:ext cx="6934200" cy="4693493"/>
          </a:xfrm>
        </p:spPr>
        <p:txBody>
          <a:bodyPr>
            <a:normAutofit fontScale="92500" lnSpcReduction="10000"/>
          </a:bodyPr>
          <a:lstStyle/>
          <a:p>
            <a:pPr marL="0" indent="0" algn="just" rtl="1">
              <a:buNone/>
            </a:pPr>
            <a:r>
              <a:rPr lang="ar-SA" b="1" dirty="0">
                <a:cs typeface="B Nazanin" panose="00000400000000000000" pitchFamily="2" charset="-78"/>
              </a:rPr>
              <a:t>-تولید علم، فقط انتقال علم نیست؛ نوآوری علمی در درجه اوّلِ اهمیت است. این را من از این جهت می‏گویم که باید یک فرهنگ بشود. این نو اندیشی، فقط مخصوص اساتید نیست؛ مخاطب آن، دانشجویان و کلّ محیط علمی هم است. البته برای نوآوری علمی - که در فرهنگ معارف اسلامی از آن به اجتهاد تعبیر می‏شود - دو چیز لازم است: یکی قدرت علمی و دیگری جرأت علمی. البته قدرت علمی چیز مهمی است. هوش وافر، ذخیره علمی لازم و مجاهدت فراوان برای فراگیری، از عواملی است که برای به دست آمدن قدرت علمی، لازم است؛ اما این کافی نیست. ای بسا کسانی که از قدرت علمی هم برخوردارند، اما ذخیره انباشته علمی آنها هیچ جا کاربُرد ندارد؛ کاروان علم را جلو نمی‏برد و یک ملت را از لحاظ علمی به اعتلاء نمی‏رساند. بنابراین جرأت علمی لازم است.... اگر بخواهید از لحاظ علمی پیش بروید، باید جرأت نوآوری داشته باشید. استاد و دانشجو باید از قید و زنجیره جزمیگری تعریفهای علمی القاء شده و دائمی دانستن آنها خلاص شوند. </a:t>
            </a:r>
            <a:endParaRPr lang="en-US" b="1" dirty="0">
              <a:cs typeface="B Nazanin" panose="00000400000000000000" pitchFamily="2" charset="-78"/>
            </a:endParaRPr>
          </a:p>
          <a:p>
            <a:pPr marL="0" indent="0" algn="just" rtl="1">
              <a:buNone/>
            </a:pPr>
            <a:endParaRPr lang="en-US" sz="2000" b="1" dirty="0">
              <a:cs typeface="B Nazanin" panose="00000400000000000000"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21740"/>
            <a:ext cx="2409825" cy="18954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2371424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6934200" cy="1089819"/>
          </a:xfrm>
        </p:spPr>
        <p:txBody>
          <a:bodyPr/>
          <a:lstStyle/>
          <a:p>
            <a:endParaRPr lang="en-US" dirty="0">
              <a:cs typeface="2  Davat" panose="00000400000000000000" pitchFamily="2" charset="-78"/>
            </a:endParaRPr>
          </a:p>
        </p:txBody>
      </p:sp>
      <p:sp>
        <p:nvSpPr>
          <p:cNvPr id="6" name="Content Placeholder 5"/>
          <p:cNvSpPr>
            <a:spLocks noGrp="1"/>
          </p:cNvSpPr>
          <p:nvPr>
            <p:ph sz="half" idx="2"/>
          </p:nvPr>
        </p:nvSpPr>
        <p:spPr>
          <a:xfrm>
            <a:off x="251520" y="1196752"/>
            <a:ext cx="6934200" cy="5544616"/>
          </a:xfrm>
        </p:spPr>
        <p:txBody>
          <a:bodyPr>
            <a:normAutofit/>
          </a:bodyPr>
          <a:lstStyle/>
          <a:p>
            <a:pPr marL="0" indent="0">
              <a:buNone/>
            </a:pPr>
            <a:endParaRPr lang="fa-IR" sz="2000" b="1" dirty="0" smtClean="0">
              <a:cs typeface="B Nazanin" panose="00000400000000000000" pitchFamily="2" charset="-78"/>
            </a:endParaRPr>
          </a:p>
          <a:p>
            <a:pPr marL="0" indent="0">
              <a:buNone/>
            </a:pPr>
            <a:endParaRPr lang="fa-IR" sz="2000" b="1" dirty="0">
              <a:cs typeface="B Nazanin" panose="00000400000000000000" pitchFamily="2" charset="-78"/>
            </a:endParaRPr>
          </a:p>
          <a:p>
            <a:pPr marL="0" indent="0">
              <a:buNone/>
            </a:pPr>
            <a:endParaRPr lang="fa-IR" sz="2000" b="1" dirty="0" smtClean="0">
              <a:cs typeface="B Nazanin" panose="00000400000000000000" pitchFamily="2" charset="-78"/>
            </a:endParaRPr>
          </a:p>
          <a:p>
            <a:pPr marL="0" indent="0">
              <a:buNone/>
            </a:pPr>
            <a:endParaRPr lang="fa-IR" sz="2000" b="1" dirty="0">
              <a:cs typeface="B Nazanin" panose="00000400000000000000" pitchFamily="2" charset="-78"/>
            </a:endParaRPr>
          </a:p>
          <a:p>
            <a:pPr marL="0" indent="0">
              <a:buNone/>
            </a:pPr>
            <a:r>
              <a:rPr lang="fa-IR" sz="2000" b="1" dirty="0" smtClean="0">
                <a:cs typeface="B Nazanin" panose="00000400000000000000" pitchFamily="2" charset="-78"/>
              </a:rPr>
              <a:t>        </a:t>
            </a:r>
            <a:endParaRPr lang="en-US" sz="2000" b="1" dirty="0">
              <a:cs typeface="B Nazanin" panose="00000400000000000000" pitchFamily="2" charset="-78"/>
            </a:endParaRPr>
          </a:p>
        </p:txBody>
      </p:sp>
      <p:sp>
        <p:nvSpPr>
          <p:cNvPr id="2" name="Rounded Rectangle 1"/>
          <p:cNvSpPr/>
          <p:nvPr/>
        </p:nvSpPr>
        <p:spPr>
          <a:xfrm>
            <a:off x="1979712" y="327819"/>
            <a:ext cx="3816424" cy="914400"/>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4000" dirty="0" smtClean="0">
                <a:cs typeface="2  Davat" panose="00000400000000000000" pitchFamily="2" charset="-78"/>
              </a:rPr>
              <a:t>اهمیت پژوهش </a:t>
            </a:r>
            <a:endParaRPr lang="fa-IR" sz="4000" dirty="0"/>
          </a:p>
        </p:txBody>
      </p:sp>
      <p:cxnSp>
        <p:nvCxnSpPr>
          <p:cNvPr id="7" name="Straight Arrow Connector 6"/>
          <p:cNvCxnSpPr/>
          <p:nvPr/>
        </p:nvCxnSpPr>
        <p:spPr>
          <a:xfrm>
            <a:off x="4064267" y="1242219"/>
            <a:ext cx="950125" cy="144016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8" name="Straight Arrow Connector 7"/>
          <p:cNvCxnSpPr/>
          <p:nvPr/>
        </p:nvCxnSpPr>
        <p:spPr>
          <a:xfrm flipH="1">
            <a:off x="2986075" y="1244595"/>
            <a:ext cx="975352" cy="1392317"/>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1" name="Oval 10"/>
          <p:cNvSpPr/>
          <p:nvPr/>
        </p:nvSpPr>
        <p:spPr>
          <a:xfrm>
            <a:off x="4427985" y="2682379"/>
            <a:ext cx="1617998" cy="1152128"/>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2400" dirty="0" smtClean="0">
                <a:cs typeface="B Titr" panose="00000700000000000000" pitchFamily="2" charset="-78"/>
              </a:rPr>
              <a:t>فردی</a:t>
            </a:r>
            <a:endParaRPr lang="fa-IR" sz="2400" dirty="0">
              <a:cs typeface="B Titr" panose="00000700000000000000" pitchFamily="2" charset="-78"/>
            </a:endParaRPr>
          </a:p>
        </p:txBody>
      </p:sp>
      <p:sp>
        <p:nvSpPr>
          <p:cNvPr id="12" name="Oval 11"/>
          <p:cNvSpPr/>
          <p:nvPr/>
        </p:nvSpPr>
        <p:spPr>
          <a:xfrm>
            <a:off x="1802171" y="2636912"/>
            <a:ext cx="1689709" cy="1152128"/>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2400" dirty="0" smtClean="0">
                <a:cs typeface="B Titr" panose="00000700000000000000" pitchFamily="2" charset="-78"/>
              </a:rPr>
              <a:t>اجتماعی</a:t>
            </a:r>
            <a:endParaRPr lang="fa-IR" sz="2400" dirty="0">
              <a:cs typeface="B Titr" panose="00000700000000000000" pitchFamily="2" charset="-78"/>
            </a:endParaRPr>
          </a:p>
        </p:txBody>
      </p:sp>
    </p:spTree>
    <p:extLst>
      <p:ext uri="{BB962C8B-B14F-4D97-AF65-F5344CB8AC3E}">
        <p14:creationId xmlns:p14="http://schemas.microsoft.com/office/powerpoint/2010/main" val="2608366307"/>
      </p:ext>
    </p:extLst>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117</Template>
  <TotalTime>2651</TotalTime>
  <Words>656</Words>
  <Application>Microsoft Office PowerPoint</Application>
  <PresentationFormat>On-screen Show (4:3)</PresentationFormat>
  <Paragraphs>55</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2  Davat</vt:lpstr>
      <vt:lpstr>2  Elham</vt:lpstr>
      <vt:lpstr>2  Esfehan</vt:lpstr>
      <vt:lpstr>Arial</vt:lpstr>
      <vt:lpstr>B Nazanin</vt:lpstr>
      <vt:lpstr>B Titr</vt:lpstr>
      <vt:lpstr>Calibri</vt:lpstr>
      <vt:lpstr>Office Theme</vt:lpstr>
      <vt:lpstr>بسم الله الرحمن الرحیم</vt:lpstr>
      <vt:lpstr>پژوهش: چرا و چگونه؟                                                                صغری ملاولی _ بهمن 95</vt:lpstr>
      <vt:lpstr>PowerPoint Presentation</vt:lpstr>
      <vt:lpstr> عین القضاةهمدانی میگوید:  </vt:lpstr>
      <vt:lpstr>PowerPoint Presentation</vt:lpstr>
      <vt:lpstr>پاداش پژوهشی که علامه امینی انجام داد</vt:lpstr>
      <vt:lpstr>مقام معظم رهبری حفظه الله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Mollavali</dc:creator>
  <cp:lastModifiedBy>Mollavali</cp:lastModifiedBy>
  <cp:revision>119</cp:revision>
  <dcterms:created xsi:type="dcterms:W3CDTF">2016-11-20T09:03:10Z</dcterms:created>
  <dcterms:modified xsi:type="dcterms:W3CDTF">2017-02-05T21:28:46Z</dcterms:modified>
</cp:coreProperties>
</file>